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11"/>
  </p:notesMasterIdLst>
  <p:sldIdLst>
    <p:sldId id="301" r:id="rId2"/>
    <p:sldId id="303" r:id="rId3"/>
    <p:sldId id="317" r:id="rId4"/>
    <p:sldId id="316" r:id="rId5"/>
    <p:sldId id="318" r:id="rId6"/>
    <p:sldId id="319" r:id="rId7"/>
    <p:sldId id="314" r:id="rId8"/>
    <p:sldId id="258" r:id="rId9"/>
    <p:sldId id="266" r:id="rId10"/>
  </p:sldIdLst>
  <p:sldSz cx="12436475" cy="7559675"/>
  <p:notesSz cx="7010400" cy="9296400"/>
  <p:defaultTextStyle>
    <a:defPPr>
      <a:defRPr lang="en-US"/>
    </a:defPPr>
    <a:lvl1pPr marL="0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6366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2733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09099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5465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1832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18198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54564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0931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9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EA3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1281" autoAdjust="0"/>
  </p:normalViewPr>
  <p:slideViewPr>
    <p:cSldViewPr>
      <p:cViewPr varScale="1">
        <p:scale>
          <a:sx n="55" d="100"/>
          <a:sy n="55" d="100"/>
        </p:scale>
        <p:origin x="34" y="446"/>
      </p:cViewPr>
      <p:guideLst>
        <p:guide orient="horz" pos="2381"/>
        <p:guide pos="39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5"/>
            <a:ext cx="3037840" cy="464821"/>
          </a:xfrm>
          <a:prstGeom prst="rect">
            <a:avLst/>
          </a:prstGeom>
        </p:spPr>
        <p:txBody>
          <a:bodyPr vert="horz" lIns="93474" tIns="46736" rIns="93474" bIns="4673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5"/>
            <a:ext cx="3037840" cy="464821"/>
          </a:xfrm>
          <a:prstGeom prst="rect">
            <a:avLst/>
          </a:prstGeom>
        </p:spPr>
        <p:txBody>
          <a:bodyPr vert="horz" lIns="93474" tIns="46736" rIns="93474" bIns="46736" rtlCol="0"/>
          <a:lstStyle>
            <a:lvl1pPr algn="r">
              <a:defRPr sz="1200"/>
            </a:lvl1pPr>
          </a:lstStyle>
          <a:p>
            <a:fld id="{D7D48AE1-45DF-4BE8-88D1-CBF2D33EFA8D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8175" y="698500"/>
            <a:ext cx="573405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74" tIns="46736" rIns="93474" bIns="4673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2"/>
            <a:ext cx="5608320" cy="4183381"/>
          </a:xfrm>
          <a:prstGeom prst="rect">
            <a:avLst/>
          </a:prstGeom>
        </p:spPr>
        <p:txBody>
          <a:bodyPr vert="horz" lIns="93474" tIns="46736" rIns="93474" bIns="467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1"/>
          </a:xfrm>
          <a:prstGeom prst="rect">
            <a:avLst/>
          </a:prstGeom>
        </p:spPr>
        <p:txBody>
          <a:bodyPr vert="horz" lIns="93474" tIns="46736" rIns="93474" bIns="4673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1"/>
          </a:xfrm>
          <a:prstGeom prst="rect">
            <a:avLst/>
          </a:prstGeom>
        </p:spPr>
        <p:txBody>
          <a:bodyPr vert="horz" lIns="93474" tIns="46736" rIns="93474" bIns="46736" rtlCol="0" anchor="b"/>
          <a:lstStyle>
            <a:lvl1pPr algn="r">
              <a:defRPr sz="1200"/>
            </a:lvl1pPr>
          </a:lstStyle>
          <a:p>
            <a:fld id="{CDC046E2-913B-4D48-9113-EA5F21DEA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8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36366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72733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209099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45465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81832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418198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154564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90931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046E2-913B-4D48-9113-EA5F21DEAF4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046E2-913B-4D48-9113-EA5F21DEAF4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0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2736" y="2348401"/>
            <a:ext cx="10571004" cy="16204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5471" y="4283817"/>
            <a:ext cx="8705533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71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13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85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56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27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9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70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FBD8-A9DE-417E-9647-053E599DE0A3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20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5041-4CA3-4CBA-A1CD-C146832D09CE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18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63748" y="334236"/>
            <a:ext cx="3804352" cy="71099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6371" y="334236"/>
            <a:ext cx="11210100" cy="71099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4A90-DC4D-45B1-9734-9104F43FA723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2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9810-01BA-4FD9-8A1C-E89656B343B8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73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396" y="4857793"/>
            <a:ext cx="10571004" cy="1501435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396" y="3204115"/>
            <a:ext cx="10571004" cy="1653678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7127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425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1383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851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563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4276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98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7021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169E-0B30-452C-A816-1BBA75F733E4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6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6371" y="1944167"/>
            <a:ext cx="7507227" cy="550001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873" y="1944167"/>
            <a:ext cx="7507226" cy="550001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2548A-7B49-4EE1-AEFA-474AEC0C5AAF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3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24" y="302737"/>
            <a:ext cx="11192828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1824" y="1692179"/>
            <a:ext cx="5494936" cy="70521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277" indent="0">
              <a:buNone/>
              <a:defRPr sz="2500" b="1"/>
            </a:lvl2pPr>
            <a:lvl3pPr marL="1142554" indent="0">
              <a:buNone/>
              <a:defRPr sz="2200" b="1"/>
            </a:lvl3pPr>
            <a:lvl4pPr marL="1713831" indent="0">
              <a:buNone/>
              <a:defRPr sz="2000" b="1"/>
            </a:lvl4pPr>
            <a:lvl5pPr marL="2285107" indent="0">
              <a:buNone/>
              <a:defRPr sz="2000" b="1"/>
            </a:lvl5pPr>
            <a:lvl6pPr marL="2856386" indent="0">
              <a:buNone/>
              <a:defRPr sz="2000" b="1"/>
            </a:lvl6pPr>
            <a:lvl7pPr marL="3427663" indent="0">
              <a:buNone/>
              <a:defRPr sz="2000" b="1"/>
            </a:lvl7pPr>
            <a:lvl8pPr marL="3998940" indent="0">
              <a:buNone/>
              <a:defRPr sz="2000" b="1"/>
            </a:lvl8pPr>
            <a:lvl9pPr marL="4570217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824" y="2397397"/>
            <a:ext cx="5494936" cy="435556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558" y="1692179"/>
            <a:ext cx="5497095" cy="70521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277" indent="0">
              <a:buNone/>
              <a:defRPr sz="2500" b="1"/>
            </a:lvl2pPr>
            <a:lvl3pPr marL="1142554" indent="0">
              <a:buNone/>
              <a:defRPr sz="2200" b="1"/>
            </a:lvl3pPr>
            <a:lvl4pPr marL="1713831" indent="0">
              <a:buNone/>
              <a:defRPr sz="2000" b="1"/>
            </a:lvl4pPr>
            <a:lvl5pPr marL="2285107" indent="0">
              <a:buNone/>
              <a:defRPr sz="2000" b="1"/>
            </a:lvl5pPr>
            <a:lvl6pPr marL="2856386" indent="0">
              <a:buNone/>
              <a:defRPr sz="2000" b="1"/>
            </a:lvl6pPr>
            <a:lvl7pPr marL="3427663" indent="0">
              <a:buNone/>
              <a:defRPr sz="2000" b="1"/>
            </a:lvl7pPr>
            <a:lvl8pPr marL="3998940" indent="0">
              <a:buNone/>
              <a:defRPr sz="2000" b="1"/>
            </a:lvl8pPr>
            <a:lvl9pPr marL="4570217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558" y="2397397"/>
            <a:ext cx="5497095" cy="435556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E3FF-B19C-4C0E-AEE1-196FA8C140FF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928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591-AB34-41C7-B2E0-4F0BB46CFB21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6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010A6-1DCD-4C3C-AE2A-516A0F5C03E0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5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26" y="300987"/>
            <a:ext cx="4091515" cy="1280945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2316" y="300989"/>
            <a:ext cx="6952335" cy="6451973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1826" y="1581934"/>
            <a:ext cx="4091515" cy="5171028"/>
          </a:xfrm>
        </p:spPr>
        <p:txBody>
          <a:bodyPr/>
          <a:lstStyle>
            <a:lvl1pPr marL="0" indent="0">
              <a:buNone/>
              <a:defRPr sz="1700"/>
            </a:lvl1pPr>
            <a:lvl2pPr marL="571277" indent="0">
              <a:buNone/>
              <a:defRPr sz="1500"/>
            </a:lvl2pPr>
            <a:lvl3pPr marL="1142554" indent="0">
              <a:buNone/>
              <a:defRPr sz="1200"/>
            </a:lvl3pPr>
            <a:lvl4pPr marL="1713831" indent="0">
              <a:buNone/>
              <a:defRPr sz="1100"/>
            </a:lvl4pPr>
            <a:lvl5pPr marL="2285107" indent="0">
              <a:buNone/>
              <a:defRPr sz="1100"/>
            </a:lvl5pPr>
            <a:lvl6pPr marL="2856386" indent="0">
              <a:buNone/>
              <a:defRPr sz="1100"/>
            </a:lvl6pPr>
            <a:lvl7pPr marL="3427663" indent="0">
              <a:buNone/>
              <a:defRPr sz="1100"/>
            </a:lvl7pPr>
            <a:lvl8pPr marL="3998940" indent="0">
              <a:buNone/>
              <a:defRPr sz="1100"/>
            </a:lvl8pPr>
            <a:lvl9pPr marL="457021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FBE44-9B14-464E-86D5-5159BDFE1F0C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92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636" y="5291772"/>
            <a:ext cx="7461885" cy="624724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636" y="675471"/>
            <a:ext cx="7461885" cy="4535805"/>
          </a:xfrm>
        </p:spPr>
        <p:txBody>
          <a:bodyPr/>
          <a:lstStyle>
            <a:lvl1pPr marL="0" indent="0">
              <a:buNone/>
              <a:defRPr sz="4000"/>
            </a:lvl1pPr>
            <a:lvl2pPr marL="571277" indent="0">
              <a:buNone/>
              <a:defRPr sz="3500"/>
            </a:lvl2pPr>
            <a:lvl3pPr marL="1142554" indent="0">
              <a:buNone/>
              <a:defRPr sz="3000"/>
            </a:lvl3pPr>
            <a:lvl4pPr marL="1713831" indent="0">
              <a:buNone/>
              <a:defRPr sz="2500"/>
            </a:lvl4pPr>
            <a:lvl5pPr marL="2285107" indent="0">
              <a:buNone/>
              <a:defRPr sz="2500"/>
            </a:lvl5pPr>
            <a:lvl6pPr marL="2856386" indent="0">
              <a:buNone/>
              <a:defRPr sz="2500"/>
            </a:lvl6pPr>
            <a:lvl7pPr marL="3427663" indent="0">
              <a:buNone/>
              <a:defRPr sz="2500"/>
            </a:lvl7pPr>
            <a:lvl8pPr marL="3998940" indent="0">
              <a:buNone/>
              <a:defRPr sz="2500"/>
            </a:lvl8pPr>
            <a:lvl9pPr marL="4570217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636" y="5916496"/>
            <a:ext cx="7461885" cy="887211"/>
          </a:xfrm>
        </p:spPr>
        <p:txBody>
          <a:bodyPr/>
          <a:lstStyle>
            <a:lvl1pPr marL="0" indent="0">
              <a:buNone/>
              <a:defRPr sz="1700"/>
            </a:lvl1pPr>
            <a:lvl2pPr marL="571277" indent="0">
              <a:buNone/>
              <a:defRPr sz="1500"/>
            </a:lvl2pPr>
            <a:lvl3pPr marL="1142554" indent="0">
              <a:buNone/>
              <a:defRPr sz="1200"/>
            </a:lvl3pPr>
            <a:lvl4pPr marL="1713831" indent="0">
              <a:buNone/>
              <a:defRPr sz="1100"/>
            </a:lvl4pPr>
            <a:lvl5pPr marL="2285107" indent="0">
              <a:buNone/>
              <a:defRPr sz="1100"/>
            </a:lvl5pPr>
            <a:lvl6pPr marL="2856386" indent="0">
              <a:buNone/>
              <a:defRPr sz="1100"/>
            </a:lvl6pPr>
            <a:lvl7pPr marL="3427663" indent="0">
              <a:buNone/>
              <a:defRPr sz="1100"/>
            </a:lvl7pPr>
            <a:lvl8pPr marL="3998940" indent="0">
              <a:buNone/>
              <a:defRPr sz="1100"/>
            </a:lvl8pPr>
            <a:lvl9pPr marL="457021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15FB0-6744-4A8E-8BA9-A9B32628AFF6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8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1824" y="302737"/>
            <a:ext cx="11192828" cy="1259946"/>
          </a:xfrm>
          <a:prstGeom prst="rect">
            <a:avLst/>
          </a:prstGeom>
        </p:spPr>
        <p:txBody>
          <a:bodyPr vert="horz" lIns="114255" tIns="57128" rIns="114255" bIns="5712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1824" y="1763926"/>
            <a:ext cx="11192828" cy="4989036"/>
          </a:xfrm>
          <a:prstGeom prst="rect">
            <a:avLst/>
          </a:prstGeom>
        </p:spPr>
        <p:txBody>
          <a:bodyPr vert="horz" lIns="114255" tIns="57128" rIns="114255" bIns="5712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1824" y="7006700"/>
            <a:ext cx="2901844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93095-B356-4151-9A86-7002625778DE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9129" y="7006700"/>
            <a:ext cx="3938217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2807" y="7006700"/>
            <a:ext cx="2901844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6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ctr" defTabSz="1142554" rtl="0" eaLnBrk="1" latinLnBrk="0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8458" indent="-428458" algn="l" defTabSz="1142554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28325" indent="-357048" algn="l" defTabSz="1142554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193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470" indent="-285639" algn="l" defTabSz="1142554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0747" indent="-285639" algn="l" defTabSz="1142554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42024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13301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84577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55856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71277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54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3831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107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56386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27663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98940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70217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4331565" y="6076762"/>
            <a:ext cx="3886200" cy="89255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Engr. </a:t>
            </a:r>
            <a:r>
              <a:rPr lang="en-US" sz="2000" b="1">
                <a:solidFill>
                  <a:schemeClr val="tx1"/>
                </a:solidFill>
                <a:cs typeface="Arial" pitchFamily="34" charset="0"/>
              </a:rPr>
              <a:t>Olusegun 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Adesayo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chemeClr val="tx1"/>
                </a:solidFill>
                <a:cs typeface="Arial" pitchFamily="34" charset="0"/>
              </a:rPr>
              <a:t>Managing Director/CEO &amp;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chemeClr val="tx1"/>
                </a:solidFill>
                <a:cs typeface="Arial" pitchFamily="34" charset="0"/>
              </a:rPr>
              <a:t>Chief Electrical Inspector of the Federation</a:t>
            </a:r>
            <a:endParaRPr lang="en-GB" sz="800" b="1" i="1" dirty="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" y="8842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Connector 13"/>
          <p:cNvCxnSpPr/>
          <p:nvPr/>
        </p:nvCxnSpPr>
        <p:spPr>
          <a:xfrm>
            <a:off x="1" y="7056437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884237" y="27353"/>
            <a:ext cx="10515600" cy="780684"/>
          </a:xfrm>
        </p:spPr>
        <p:txBody>
          <a:bodyPr>
            <a:noAutofit/>
          </a:bodyPr>
          <a:lstStyle/>
          <a:p>
            <a:pPr marL="228527" indent="0" algn="ctr">
              <a:buNone/>
            </a:pP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(NEMSA)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>
          <a:xfrm>
            <a:off x="9952037" y="7111154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789236" y="7035839"/>
            <a:ext cx="67056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NEMSA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No. 4, Dar </a:t>
            </a:r>
            <a:r>
              <a:rPr lang="en-US" sz="1000" b="1" i="1" dirty="0" err="1">
                <a:solidFill>
                  <a:prstClr val="black"/>
                </a:solidFill>
                <a:cs typeface="Arial" pitchFamily="34" charset="0"/>
              </a:rPr>
              <a:t>es</a:t>
            </a: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 Salaam Crescent,  Off </a:t>
            </a:r>
            <a:r>
              <a:rPr lang="en-US" sz="1000" b="1" i="1" dirty="0" err="1">
                <a:solidFill>
                  <a:prstClr val="black"/>
                </a:solidFill>
                <a:cs typeface="Arial" pitchFamily="34" charset="0"/>
              </a:rPr>
              <a:t>Aminu</a:t>
            </a: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 Kano Crescent,  </a:t>
            </a:r>
            <a:r>
              <a:rPr lang="en-US" sz="1000" b="1" i="1" dirty="0" err="1">
                <a:solidFill>
                  <a:prstClr val="black"/>
                </a:solidFill>
                <a:cs typeface="Arial" pitchFamily="34" charset="0"/>
              </a:rPr>
              <a:t>Wuse</a:t>
            </a: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 II, Abuja, Nigeria.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www.nemsa.gov.ng</a:t>
            </a:r>
            <a:endParaRPr lang="en-GB" sz="1000" i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2622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ounded Rectangle 12"/>
          <p:cNvSpPr/>
          <p:nvPr/>
        </p:nvSpPr>
        <p:spPr>
          <a:xfrm>
            <a:off x="262462" y="2880450"/>
            <a:ext cx="12024405" cy="12387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9088" indent="-319088" algn="ctr" defTabSz="91440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arajita" pitchFamily="34" charset="0"/>
                <a:cs typeface="Aparajita" pitchFamily="34" charset="0"/>
              </a:rPr>
              <a:t>“</a:t>
            </a:r>
            <a:r>
              <a:rPr lang="en-US" sz="3400" b="1" dirty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SAFETY  RANKING OF DISCOS &amp; TCN  IN  THE  POWER  SECTOR” </a:t>
            </a:r>
          </a:p>
          <a:p>
            <a:pPr marL="319088" indent="-319088" algn="ctr" defTabSz="91440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en-US" sz="3400" b="1" dirty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MAY 2026 RANKING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4475" y="5630571"/>
            <a:ext cx="3886200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prstClr val="black"/>
                </a:solidFill>
                <a:cs typeface="Arial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2874790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903142" y="7132637"/>
            <a:ext cx="2487295" cy="402483"/>
          </a:xfrm>
        </p:spPr>
        <p:txBody>
          <a:bodyPr/>
          <a:lstStyle/>
          <a:p>
            <a:pPr marL="0" marR="0" lvl="0" indent="0" algn="r" defTabSz="1472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EF2C4-FA95-4D13-932F-781A6A1F1251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63A537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Nigerian Electricity Management Services Agency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 vert="horz" lIns="114255" tIns="57128" rIns="114255" bIns="57128" rtlCol="0" anchor="ctr">
            <a:noAutofit/>
          </a:bodyPr>
          <a:lstStyle>
            <a:lvl1pPr algn="ctr" defTabSz="1142554" rtl="0" eaLnBrk="1" latinLnBrk="0" hangingPunct="1"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527" marR="0" lvl="0" indent="0" algn="ctr" defTabSz="11425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NIGERIAN ELECTRICITY MANAGEMENT SERVICES AGENCY 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(NEMSA)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D4B45AE-0FA1-44B9-908C-9BEA6C5F7DA8}"/>
              </a:ext>
            </a:extLst>
          </p:cNvPr>
          <p:cNvGrpSpPr/>
          <p:nvPr/>
        </p:nvGrpSpPr>
        <p:grpSpPr>
          <a:xfrm>
            <a:off x="1" y="884237"/>
            <a:ext cx="12436475" cy="6172200"/>
            <a:chOff x="1" y="884237"/>
            <a:chExt cx="12436475" cy="61722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" y="884237"/>
              <a:ext cx="12436475" cy="0"/>
            </a:xfrm>
            <a:prstGeom prst="line">
              <a:avLst/>
            </a:prstGeom>
            <a:ln w="130175" cmpd="tri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" y="7056437"/>
              <a:ext cx="12436475" cy="0"/>
            </a:xfrm>
            <a:prstGeom prst="line">
              <a:avLst/>
            </a:prstGeom>
            <a:ln w="60325" cmpd="dbl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544914" y="6599237"/>
              <a:ext cx="11388323" cy="4405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1472733" rtl="0" eaLnBrk="1" fontAlgn="auto" latinLnBrk="0" hangingPunct="1"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haroni" panose="02010803020104030203" pitchFamily="2" charset="-79"/>
                </a:rPr>
                <a:t>Operators of the Power Sector to  address these  urgently.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81266" y="1060308"/>
              <a:ext cx="10209043" cy="80883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cs typeface="Aharoni" panose="02010803020104030203" pitchFamily="2" charset="-79"/>
                </a:rPr>
                <a:t>Many of the electrical accidents that occur in the power</a:t>
              </a:r>
            </a:p>
            <a:p>
              <a:pPr marL="0" marR="0" lvl="0" indent="0" algn="ct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cs typeface="Aharoni" panose="02010803020104030203" pitchFamily="2" charset="-79"/>
                </a:rPr>
                <a:t>industry can be attributed to these major factors: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0A7116D-A6E1-41D8-B780-38F9A45967D6}"/>
                </a:ext>
              </a:extLst>
            </p:cNvPr>
            <p:cNvGrpSpPr/>
            <p:nvPr/>
          </p:nvGrpSpPr>
          <p:grpSpPr>
            <a:xfrm>
              <a:off x="1105711" y="1941853"/>
              <a:ext cx="10588897" cy="4508082"/>
              <a:chOff x="995921" y="1710982"/>
              <a:chExt cx="10172413" cy="4659655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E3A4C5CA-4742-4411-9EBF-DABDAD38C6DC}"/>
                  </a:ext>
                </a:extLst>
              </p:cNvPr>
              <p:cNvGrpSpPr/>
              <p:nvPr/>
            </p:nvGrpSpPr>
            <p:grpSpPr>
              <a:xfrm>
                <a:off x="995921" y="1768474"/>
                <a:ext cx="4709916" cy="4582232"/>
                <a:chOff x="995921" y="1768474"/>
                <a:chExt cx="4709916" cy="4582232"/>
              </a:xfrm>
            </p:grpSpPr>
            <p:sp>
              <p:nvSpPr>
                <p:cNvPr id="8" name="Scroll: Horizontal 7">
                  <a:extLst>
                    <a:ext uri="{FF2B5EF4-FFF2-40B4-BE49-F238E27FC236}">
                      <a16:creationId xmlns:a16="http://schemas.microsoft.com/office/drawing/2014/main" id="{0A93D5D3-C66A-49CD-A65A-F2A3F8D69C07}"/>
                    </a:ext>
                  </a:extLst>
                </p:cNvPr>
                <p:cNvSpPr/>
                <p:nvPr/>
              </p:nvSpPr>
              <p:spPr>
                <a:xfrm>
                  <a:off x="995921" y="1768474"/>
                  <a:ext cx="3545916" cy="1196719"/>
                </a:xfrm>
                <a:prstGeom prst="horizontalScroll">
                  <a:avLst/>
                </a:prstGeom>
                <a:solidFill>
                  <a:schemeClr val="bg2">
                    <a:lumMod val="9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400050" marR="0" lvl="0" indent="-40005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AutoNum type="romanLcParenBoth"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System Protection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Equipment Failures.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Scroll: Horizontal 8">
                  <a:extLst>
                    <a:ext uri="{FF2B5EF4-FFF2-40B4-BE49-F238E27FC236}">
                      <a16:creationId xmlns:a16="http://schemas.microsoft.com/office/drawing/2014/main" id="{EDD89FFF-1B1D-4A8B-B72F-354EF8E52B68}"/>
                    </a:ext>
                  </a:extLst>
                </p:cNvPr>
                <p:cNvSpPr/>
                <p:nvPr/>
              </p:nvSpPr>
              <p:spPr>
                <a:xfrm>
                  <a:off x="1329872" y="2843995"/>
                  <a:ext cx="3764477" cy="1196719"/>
                </a:xfrm>
                <a:prstGeom prst="horizontalScroll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(ii) In some cases, the total absence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of protection devices. 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" name="Scroll: Horizontal 9">
                  <a:extLst>
                    <a:ext uri="{FF2B5EF4-FFF2-40B4-BE49-F238E27FC236}">
                      <a16:creationId xmlns:a16="http://schemas.microsoft.com/office/drawing/2014/main" id="{AF0F95E6-6A8E-402F-986D-99246496EFD4}"/>
                    </a:ext>
                  </a:extLst>
                </p:cNvPr>
                <p:cNvSpPr/>
                <p:nvPr/>
              </p:nvSpPr>
              <p:spPr>
                <a:xfrm>
                  <a:off x="2022283" y="3876378"/>
                  <a:ext cx="3452329" cy="1196719"/>
                </a:xfrm>
                <a:prstGeom prst="horizontalScroll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(iii) Poor Termination, Poor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maintenance of Ageing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Networks.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Scroll: Horizontal 10">
                  <a:extLst>
                    <a:ext uri="{FF2B5EF4-FFF2-40B4-BE49-F238E27FC236}">
                      <a16:creationId xmlns:a16="http://schemas.microsoft.com/office/drawing/2014/main" id="{22B762F9-14E9-4C82-9B40-CB03BED1A8A4}"/>
                    </a:ext>
                  </a:extLst>
                </p:cNvPr>
                <p:cNvSpPr/>
                <p:nvPr/>
              </p:nvSpPr>
              <p:spPr>
                <a:xfrm>
                  <a:off x="2627160" y="5153987"/>
                  <a:ext cx="3078677" cy="1196719"/>
                </a:xfrm>
                <a:prstGeom prst="horizontalScroll">
                  <a:avLst/>
                </a:prstGeom>
                <a:solidFill>
                  <a:schemeClr val="accent2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(iv) Violation of Right-of-Way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and related issues. 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1E0E5AA8-6552-4E25-A5BA-1E9896C66552}"/>
                  </a:ext>
                </a:extLst>
              </p:cNvPr>
              <p:cNvGrpSpPr/>
              <p:nvPr/>
            </p:nvGrpSpPr>
            <p:grpSpPr>
              <a:xfrm>
                <a:off x="5583343" y="1710982"/>
                <a:ext cx="5584991" cy="4659655"/>
                <a:chOff x="5583343" y="1710982"/>
                <a:chExt cx="5584991" cy="4659655"/>
              </a:xfrm>
            </p:grpSpPr>
            <p:sp>
              <p:nvSpPr>
                <p:cNvPr id="12" name="Scroll: Horizontal 11">
                  <a:extLst>
                    <a:ext uri="{FF2B5EF4-FFF2-40B4-BE49-F238E27FC236}">
                      <a16:creationId xmlns:a16="http://schemas.microsoft.com/office/drawing/2014/main" id="{5DF81D75-E6BE-4FAE-95EB-15BCD7773593}"/>
                    </a:ext>
                  </a:extLst>
                </p:cNvPr>
                <p:cNvSpPr/>
                <p:nvPr/>
              </p:nvSpPr>
              <p:spPr>
                <a:xfrm>
                  <a:off x="5583343" y="1710982"/>
                  <a:ext cx="3958550" cy="1196719"/>
                </a:xfrm>
                <a:prstGeom prst="horizontalScroll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(v) Poor Response to Monitored 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Networks &amp; Use of Substandard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Materials.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Scroll: Horizontal 14">
                  <a:extLst>
                    <a:ext uri="{FF2B5EF4-FFF2-40B4-BE49-F238E27FC236}">
                      <a16:creationId xmlns:a16="http://schemas.microsoft.com/office/drawing/2014/main" id="{1305672C-9C46-4519-9E61-E58F96DD314C}"/>
                    </a:ext>
                  </a:extLst>
                </p:cNvPr>
                <p:cNvSpPr/>
                <p:nvPr/>
              </p:nvSpPr>
              <p:spPr>
                <a:xfrm>
                  <a:off x="6187706" y="2736267"/>
                  <a:ext cx="3958548" cy="1196719"/>
                </a:xfrm>
                <a:prstGeom prst="horizontalScroll">
                  <a:avLst/>
                </a:prstGeom>
                <a:solidFill>
                  <a:schemeClr val="accent6">
                    <a:lumMod val="75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(vi) Non-adherence to Safety Rules,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Requirements and Regulations. 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Scroll: Horizontal 15">
                  <a:extLst>
                    <a:ext uri="{FF2B5EF4-FFF2-40B4-BE49-F238E27FC236}">
                      <a16:creationId xmlns:a16="http://schemas.microsoft.com/office/drawing/2014/main" id="{A7B0B079-222F-403F-8C7E-6A621063396E}"/>
                    </a:ext>
                  </a:extLst>
                </p:cNvPr>
                <p:cNvSpPr/>
                <p:nvPr/>
              </p:nvSpPr>
              <p:spPr>
                <a:xfrm>
                  <a:off x="6900798" y="3768895"/>
                  <a:ext cx="3984358" cy="1484192"/>
                </a:xfrm>
                <a:prstGeom prst="horizontalScroll">
                  <a:avLst/>
                </a:prstGeom>
                <a:solidFill>
                  <a:schemeClr val="tx2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(vii) Inadequate knowledge of Safety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 precaution on the part of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operators and ignorance on the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part of Consumers/Public.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Scroll: Horizontal 16">
                  <a:extLst>
                    <a:ext uri="{FF2B5EF4-FFF2-40B4-BE49-F238E27FC236}">
                      <a16:creationId xmlns:a16="http://schemas.microsoft.com/office/drawing/2014/main" id="{862C408F-C7F1-41C5-916A-97BA1BA1A6C3}"/>
                    </a:ext>
                  </a:extLst>
                </p:cNvPr>
                <p:cNvSpPr/>
                <p:nvPr/>
              </p:nvSpPr>
              <p:spPr>
                <a:xfrm>
                  <a:off x="7577415" y="5173918"/>
                  <a:ext cx="3590919" cy="1196719"/>
                </a:xfrm>
                <a:prstGeom prst="horizontalScroll">
                  <a:avLst/>
                </a:prstGeom>
                <a:solidFill>
                  <a:schemeClr val="accent3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(viii) </a:t>
                  </a: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Vandalisation of Power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 equipment and materials. 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08009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" y="8842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>
            <a:off x="46004" y="7111154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903142" y="7111154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63A537">
                    <a:lumMod val="50000"/>
                  </a:srgbClr>
                </a:solidFill>
              </a:rPr>
              <a:t>Nigerian Electricity Management Services Agency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008437" y="960437"/>
            <a:ext cx="4509801" cy="400110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REVISED RANKING  CRITERIA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59250" y="3908932"/>
            <a:ext cx="2185773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ambria" panose="02040503050406030204" pitchFamily="18" charset="0"/>
              </a:rPr>
              <a:t>2015 BASELINE STUDY: 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  <a:latin typeface="Cambria" panose="02040503050406030204" pitchFamily="18" charset="0"/>
              </a:rPr>
              <a:t>Average/ month = 7.5 (8)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56037" y="1429305"/>
            <a:ext cx="24384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b="1" u="sng" dirty="0">
                <a:solidFill>
                  <a:srgbClr val="FF0000"/>
                </a:solidFill>
                <a:latin typeface="Cambria" panose="02040503050406030204" pitchFamily="18" charset="0"/>
              </a:rPr>
              <a:t>Fatalities (Deaths)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637857"/>
              </p:ext>
            </p:extLst>
          </p:nvPr>
        </p:nvGraphicFramePr>
        <p:xfrm>
          <a:off x="3856388" y="1798636"/>
          <a:ext cx="2438049" cy="1489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1">
                <a:tc>
                  <a:txBody>
                    <a:bodyPr/>
                    <a:lstStyle/>
                    <a:p>
                      <a:r>
                        <a:rPr lang="en-US" sz="1600" b="1" dirty="0"/>
                        <a:t>No. of Fatalities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A63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A63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79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63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40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A63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00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1 - 2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63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20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A63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79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3</a:t>
                      </a:r>
                      <a:r>
                        <a:rPr lang="en-US" sz="1600" b="1" baseline="0" dirty="0"/>
                        <a:t> &amp; Above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63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A63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3806765" y="3372250"/>
            <a:ext cx="2563872" cy="4770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ambria" panose="02040503050406030204" pitchFamily="18" charset="0"/>
              </a:rPr>
              <a:t>2015 BASELINE STUDY: </a:t>
            </a:r>
            <a:r>
              <a:rPr lang="en-GB" sz="1100" b="1" dirty="0">
                <a:solidFill>
                  <a:srgbClr val="FF3399"/>
                </a:solidFill>
                <a:latin typeface="Cambria" panose="02040503050406030204" pitchFamily="18" charset="0"/>
              </a:rPr>
              <a:t>Average Deaths/ month = 9.5 (10)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65799" y="1417637"/>
            <a:ext cx="1790838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 Major Injuries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949741"/>
              </p:ext>
            </p:extLst>
          </p:nvPr>
        </p:nvGraphicFramePr>
        <p:xfrm>
          <a:off x="6416642" y="1808115"/>
          <a:ext cx="2697195" cy="2562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4347">
                <a:tc>
                  <a:txBody>
                    <a:bodyPr/>
                    <a:lstStyle/>
                    <a:p>
                      <a:r>
                        <a:rPr lang="en-US" sz="1600" b="1" dirty="0"/>
                        <a:t>No. of Persons with Major  Injuries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20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1 – 2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15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3</a:t>
                      </a:r>
                      <a:r>
                        <a:rPr lang="en-US" sz="1600" b="1" baseline="0" dirty="0"/>
                        <a:t> – 4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10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5</a:t>
                      </a:r>
                      <a:r>
                        <a:rPr lang="en-US" sz="1600" b="1" baseline="0" dirty="0"/>
                        <a:t> – 6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5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7</a:t>
                      </a:r>
                      <a:r>
                        <a:rPr lang="en-US" sz="1600" b="1" baseline="0" dirty="0"/>
                        <a:t> &amp; Above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291977"/>
              </p:ext>
            </p:extLst>
          </p:nvPr>
        </p:nvGraphicFramePr>
        <p:xfrm>
          <a:off x="9266236" y="1556242"/>
          <a:ext cx="3023598" cy="2406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153">
                <a:tc>
                  <a:txBody>
                    <a:bodyPr/>
                    <a:lstStyle/>
                    <a:p>
                      <a:r>
                        <a:rPr lang="en-US" sz="1600" b="1" dirty="0"/>
                        <a:t>No. Resolved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10"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21 &amp; Ab</a:t>
                      </a:r>
                      <a:r>
                        <a:rPr lang="en-US" sz="1600" b="1" dirty="0"/>
                        <a:t>ove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10"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16 – 20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278"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11– 15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068">
                <a:tc>
                  <a:txBody>
                    <a:bodyPr/>
                    <a:lstStyle/>
                    <a:p>
                      <a:r>
                        <a:rPr lang="en-US" sz="1600" b="1" dirty="0"/>
                        <a:t>5–10 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81"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 Below 5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9493644" y="1086280"/>
            <a:ext cx="2667000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u="sng" dirty="0"/>
              <a:t>NETWORK RESOLVED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780682"/>
              </p:ext>
            </p:extLst>
          </p:nvPr>
        </p:nvGraphicFramePr>
        <p:xfrm>
          <a:off x="9241834" y="4770437"/>
          <a:ext cx="3048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399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Response 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Scores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Within 1 week 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Within 2 weeks 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Within 3 weeks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Within 4 weeks 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9674807" y="4538860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solidFill>
                  <a:srgbClr val="7030A0"/>
                </a:solidFill>
              </a:rPr>
              <a:t>REPORTING COMPLIANCE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570850"/>
              </p:ext>
            </p:extLst>
          </p:nvPr>
        </p:nvGraphicFramePr>
        <p:xfrm>
          <a:off x="99719" y="1395476"/>
          <a:ext cx="3680118" cy="3892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4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241">
                <a:tc>
                  <a:txBody>
                    <a:bodyPr/>
                    <a:lstStyle/>
                    <a:p>
                      <a:r>
                        <a:rPr lang="en-US" sz="1200" b="1" dirty="0"/>
                        <a:t>DESCRIPTION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EVENT</a:t>
                      </a:r>
                    </a:p>
                  </a:txBody>
                  <a:tcPr marL="92814" marR="92814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884">
                <a:tc>
                  <a:txBody>
                    <a:bodyPr/>
                    <a:lstStyle/>
                    <a:p>
                      <a:r>
                        <a:rPr lang="en-US" sz="1400" b="1" dirty="0"/>
                        <a:t>I. TOTAL ACCIDENTS 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NOT SCORED</a:t>
                      </a:r>
                    </a:p>
                  </a:txBody>
                  <a:tcPr marL="92814" marR="92814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SCORED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130">
                <a:tc>
                  <a:txBody>
                    <a:bodyPr/>
                    <a:lstStyle/>
                    <a:p>
                      <a:r>
                        <a:rPr lang="en-US" sz="1400" b="1" dirty="0"/>
                        <a:t>II. NO.  OF </a:t>
                      </a:r>
                      <a:r>
                        <a:rPr lang="en-US" sz="1400" b="1" baseline="0" dirty="0"/>
                        <a:t> F</a:t>
                      </a:r>
                      <a:r>
                        <a:rPr lang="en-US" sz="1400" b="1" dirty="0"/>
                        <a:t>ATALITIES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0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40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884">
                <a:tc>
                  <a:txBody>
                    <a:bodyPr/>
                    <a:lstStyle/>
                    <a:p>
                      <a:r>
                        <a:rPr lang="en-US" sz="1400" b="1" dirty="0"/>
                        <a:t>III.  NO. OF MAJOR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dirty="0"/>
                        <a:t>INJURIES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0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20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884">
                <a:tc>
                  <a:txBody>
                    <a:bodyPr/>
                    <a:lstStyle/>
                    <a:p>
                      <a:r>
                        <a:rPr lang="en-US" sz="1400" b="1" dirty="0"/>
                        <a:t>IV.  NO. OF BAD NETWORKS RESOLVED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&gt;21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2638">
                <a:tc>
                  <a:txBody>
                    <a:bodyPr/>
                    <a:lstStyle/>
                    <a:p>
                      <a:r>
                        <a:rPr lang="en-US" sz="1400" b="1" dirty="0"/>
                        <a:t>V.  DISCONNECTED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dirty="0"/>
                        <a:t>STRUCTURES UNDER /WITHIN RIGHT-OF-WAY 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&gt;20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/>
                        <a:t>VI.  REPORTING COMPLIANCE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4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9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/>
                        <a:t>TOTAL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 marL="92814" marR="92814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100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884237" y="27353"/>
            <a:ext cx="10515600" cy="780684"/>
          </a:xfrm>
        </p:spPr>
        <p:txBody>
          <a:bodyPr>
            <a:noAutofit/>
          </a:bodyPr>
          <a:lstStyle/>
          <a:p>
            <a:pPr marL="228527" indent="0" algn="ctr">
              <a:buNone/>
            </a:pP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(NEMSA)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633670"/>
              </p:ext>
            </p:extLst>
          </p:nvPr>
        </p:nvGraphicFramePr>
        <p:xfrm>
          <a:off x="3856037" y="5125337"/>
          <a:ext cx="5029200" cy="1939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6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4237">
                <a:tc>
                  <a:txBody>
                    <a:bodyPr/>
                    <a:lstStyle/>
                    <a:p>
                      <a:r>
                        <a:rPr lang="en-US" sz="1600" b="1" dirty="0"/>
                        <a:t>Structures under Right-of-Way</a:t>
                      </a:r>
                      <a:r>
                        <a:rPr lang="en-US" sz="1600" b="1" baseline="0" dirty="0"/>
                        <a:t> removed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r>
                        <a:rPr lang="en-US" sz="2000" b="1" dirty="0"/>
                        <a:t>21 </a:t>
                      </a:r>
                      <a:r>
                        <a:rPr lang="en-US" sz="2000" b="1" baseline="0" dirty="0"/>
                        <a:t>&amp; Above</a:t>
                      </a:r>
                      <a:endParaRPr lang="en-US" sz="20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r>
                        <a:rPr lang="en-US" sz="2000" b="1" dirty="0"/>
                        <a:t>11 – 20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r>
                        <a:rPr lang="en-US" sz="2000" b="1" baseline="0" dirty="0"/>
                        <a:t>5 – 10</a:t>
                      </a:r>
                      <a:endParaRPr lang="en-US" sz="20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r>
                        <a:rPr lang="en-US" sz="2000" b="1" dirty="0"/>
                        <a:t>Below 5</a:t>
                      </a:r>
                      <a:r>
                        <a:rPr lang="en-US" sz="2000" b="1" baseline="0" dirty="0"/>
                        <a:t> </a:t>
                      </a:r>
                      <a:endParaRPr lang="en-US" sz="20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3974118" y="4648888"/>
            <a:ext cx="4847731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Disconnected Structures under </a:t>
            </a:r>
            <a:r>
              <a:rPr lang="en-GB" sz="1600" b="1" u="sng">
                <a:solidFill>
                  <a:srgbClr val="C00000"/>
                </a:solidFill>
                <a:latin typeface="Cambria" panose="02040503050406030204" pitchFamily="18" charset="0"/>
              </a:rPr>
              <a:t>Right-of-Way </a:t>
            </a:r>
            <a:endParaRPr lang="en-GB" sz="1600" b="1" u="sng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5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661775"/>
              </p:ext>
            </p:extLst>
          </p:nvPr>
        </p:nvGraphicFramePr>
        <p:xfrm>
          <a:off x="6717373" y="1367942"/>
          <a:ext cx="5662310" cy="5124332"/>
        </p:xfrm>
        <a:graphic>
          <a:graphicData uri="http://schemas.openxmlformats.org/drawingml/2006/table">
            <a:tbl>
              <a:tblPr/>
              <a:tblGrid>
                <a:gridCol w="917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1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8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9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75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5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722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DEATHS [STAFF &amp; 3RD PARTY]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MAJOR INJURIES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BAD NETWORKS RESOLVED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STRUCTURES UNDER</a:t>
                      </a:r>
                      <a:r>
                        <a:rPr lang="en-US" sz="12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RIGHT </a:t>
                      </a:r>
                      <a:r>
                        <a:rPr lang="en-US" sz="12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OF WAY </a:t>
                      </a:r>
                      <a:r>
                        <a:rPr lang="en-US" sz="12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DISCONNECTED</a:t>
                      </a:r>
                      <a:r>
                        <a:rPr lang="en-US" sz="12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REPORTING COMPLIANCE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RANKING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3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2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92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03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5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45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85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45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076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en-US" sz="1600" dirty="0">
                        <a:solidFill>
                          <a:srgbClr val="FF33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5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" y="8080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775189" y="6917644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036637" y="884237"/>
            <a:ext cx="2012846" cy="44682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RAW DATA</a:t>
            </a:r>
          </a:p>
        </p:txBody>
      </p:sp>
      <p:sp>
        <p:nvSpPr>
          <p:cNvPr id="27" name="Oval 26"/>
          <p:cNvSpPr/>
          <p:nvPr/>
        </p:nvSpPr>
        <p:spPr>
          <a:xfrm>
            <a:off x="9065063" y="781817"/>
            <a:ext cx="2012846" cy="609600"/>
          </a:xfrm>
          <a:prstGeom prst="ellipse">
            <a:avLst/>
          </a:prstGeom>
          <a:gradFill flip="none" rotWithShape="1">
            <a:gsLst>
              <a:gs pos="0">
                <a:srgbClr val="EA36C3">
                  <a:tint val="66000"/>
                  <a:satMod val="160000"/>
                </a:srgbClr>
              </a:gs>
              <a:gs pos="50000">
                <a:srgbClr val="EA36C3">
                  <a:tint val="44500"/>
                  <a:satMod val="160000"/>
                </a:srgbClr>
              </a:gs>
              <a:gs pos="100000">
                <a:srgbClr val="EA36C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WEIGHTED SCORE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884237" y="27353"/>
            <a:ext cx="10515600" cy="780684"/>
          </a:xfrm>
        </p:spPr>
        <p:txBody>
          <a:bodyPr>
            <a:noAutofit/>
          </a:bodyPr>
          <a:lstStyle/>
          <a:p>
            <a:pPr marL="228527" indent="0" algn="ctr">
              <a:buNone/>
            </a:pPr>
            <a:r>
              <a:rPr lang="en-US" sz="1600" b="1" dirty="0">
                <a:solidFill>
                  <a:srgbClr val="00B050"/>
                </a:solidFill>
                <a:latin typeface="+mn-lt"/>
              </a:rPr>
              <a:t>NIGERIAN ELECTRICITY MANAGEMENT SERVICES AGENCY  </a:t>
            </a:r>
            <a:br>
              <a:rPr lang="en-US" sz="1600" b="1" dirty="0">
                <a:solidFill>
                  <a:srgbClr val="00B050"/>
                </a:solidFill>
                <a:latin typeface="+mn-lt"/>
              </a:rPr>
            </a:br>
            <a:r>
              <a:rPr lang="en-US" sz="1600" b="1" dirty="0">
                <a:solidFill>
                  <a:srgbClr val="00B050"/>
                </a:solidFill>
                <a:latin typeface="+mn-lt"/>
              </a:rPr>
              <a:t>(NEMSA)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022060" y="871415"/>
            <a:ext cx="4482177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MONTH: MAY</a:t>
            </a:r>
            <a:r>
              <a:rPr lang="en-US" sz="2400" b="1" i="1" dirty="0">
                <a:solidFill>
                  <a:schemeClr val="tx1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4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2026</a:t>
            </a:r>
            <a:endParaRPr kumimoji="0" lang="en-US" sz="2400" b="0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1510" y="7017320"/>
            <a:ext cx="9296399" cy="52322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1142554" font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Note: Discos should rectify defective networks reported to them  by NEMSA as a priority. </a:t>
            </a:r>
          </a:p>
          <a:p>
            <a:pPr defTabSz="1142554" font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Notification by Discos to NEMSA for verification should be weekly, rather than waiting till end of the month.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1638735" y="1367943"/>
            <a:ext cx="764133" cy="5075760"/>
          </a:xfrm>
          <a:prstGeom prst="round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696590"/>
              </p:ext>
            </p:extLst>
          </p:nvPr>
        </p:nvGraphicFramePr>
        <p:xfrm>
          <a:off x="5717" y="1367942"/>
          <a:ext cx="6711656" cy="5372620"/>
        </p:xfrm>
        <a:graphic>
          <a:graphicData uri="http://schemas.openxmlformats.org/drawingml/2006/table">
            <a:tbl>
              <a:tblPr/>
              <a:tblGrid>
                <a:gridCol w="350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9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192">
                  <a:extLst>
                    <a:ext uri="{9D8B030D-6E8A-4147-A177-3AD203B41FA5}">
                      <a16:colId xmlns:a16="http://schemas.microsoft.com/office/drawing/2014/main" val="348161162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4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402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S/No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DISCO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ACCIDENTS WITH DEATHS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NO. OF DEATHS [STAFF]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TOTAL NO. OF DEATHS [3RD PARTY]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NO. OF MAJOR INJURIES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NO. OF BAD NETWORKS RESOLVED BY DISCO / TCN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STRUCTURES UNDER RIGHT OF WAY DISCONNECTED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REPORTING COMPLIANCE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0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BENIN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ENUGU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9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IBADAN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IKEJA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0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47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KADUNA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45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 HARCOURT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3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6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7475" marR="7475" marT="74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77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7475" marR="7475" marT="74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9960" y="7063834"/>
            <a:ext cx="15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N/A: Not available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445AD0-56C8-2AC0-B1D7-F7866753D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0319" y="4999037"/>
            <a:ext cx="792549" cy="3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1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" y="8080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29567" y="0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863040" y="7129657"/>
            <a:ext cx="2487295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/>
          <a:p>
            <a:pPr marL="0" marR="0" lvl="0" indent="0" algn="r" defTabSz="1472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EF2C4-FA95-4D13-932F-781A6A1F1251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527" marR="0" lvl="0" indent="0" algn="ctr" defTabSz="11425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NIGERIAN ELECTRICITY MANAGEMENT SERVICES AGENCY  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(NEMSA)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ankGothic Lt BT" pitchFamily="34" charset="0"/>
              <a:ea typeface="+mj-ea"/>
              <a:cs typeface="+mj-cs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898409" y="1008383"/>
            <a:ext cx="10515601" cy="707886"/>
          </a:xfrm>
          <a:prstGeom prst="rect">
            <a:avLst/>
          </a:prstGeom>
          <a:gradFill flip="none" rotWithShape="1">
            <a:gsLst>
              <a:gs pos="0">
                <a:srgbClr val="FF3300">
                  <a:tint val="66000"/>
                  <a:satMod val="160000"/>
                </a:srgbClr>
              </a:gs>
              <a:gs pos="50000">
                <a:srgbClr val="FF3300">
                  <a:tint val="44500"/>
                  <a:satMod val="160000"/>
                </a:srgbClr>
              </a:gs>
              <a:gs pos="100000">
                <a:srgbClr val="FF33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Compliance Record on Disconnection of Structures/Premises under  or within Right-of-Way of Power Lines in May, 2026</a:t>
            </a:r>
            <a:endParaRPr kumimoji="0" lang="en-US" sz="2000" b="0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7427" y="6142037"/>
            <a:ext cx="10848610" cy="116955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1142554" font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Notes: </a:t>
            </a:r>
          </a:p>
          <a:p>
            <a:pPr marL="342900" indent="-342900" defTabSz="1142554" fontAlgn="ctr"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Compliance by Discos to disconnect premises/buildings/structures under and within right-of-way of power lines has been  unsatisfactory.</a:t>
            </a:r>
          </a:p>
          <a:p>
            <a:pPr marL="342900" indent="-342900" defTabSz="1142554" fontAlgn="ctr"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Discos are to note that  they will be liable should electrical accidents occur in premises/buildings/structures which are under and/or within right-of-way of power lines and which the Discos are supplying electricity to.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885208"/>
              </p:ext>
            </p:extLst>
          </p:nvPr>
        </p:nvGraphicFramePr>
        <p:xfrm>
          <a:off x="1493836" y="1646132"/>
          <a:ext cx="9296401" cy="4495905"/>
        </p:xfrm>
        <a:graphic>
          <a:graphicData uri="http://schemas.openxmlformats.org/drawingml/2006/table">
            <a:tbl>
              <a:tblPr/>
              <a:tblGrid>
                <a:gridCol w="273307">
                  <a:extLst>
                    <a:ext uri="{9D8B030D-6E8A-4147-A177-3AD203B41FA5}">
                      <a16:colId xmlns:a16="http://schemas.microsoft.com/office/drawing/2014/main" val="3289288423"/>
                    </a:ext>
                  </a:extLst>
                </a:gridCol>
                <a:gridCol w="1852849">
                  <a:extLst>
                    <a:ext uri="{9D8B030D-6E8A-4147-A177-3AD203B41FA5}">
                      <a16:colId xmlns:a16="http://schemas.microsoft.com/office/drawing/2014/main" val="1454010148"/>
                    </a:ext>
                  </a:extLst>
                </a:gridCol>
                <a:gridCol w="2643680">
                  <a:extLst>
                    <a:ext uri="{9D8B030D-6E8A-4147-A177-3AD203B41FA5}">
                      <a16:colId xmlns:a16="http://schemas.microsoft.com/office/drawing/2014/main" val="1702592823"/>
                    </a:ext>
                  </a:extLst>
                </a:gridCol>
                <a:gridCol w="3093879">
                  <a:extLst>
                    <a:ext uri="{9D8B030D-6E8A-4147-A177-3AD203B41FA5}">
                      <a16:colId xmlns:a16="http://schemas.microsoft.com/office/drawing/2014/main" val="2375000072"/>
                    </a:ext>
                  </a:extLst>
                </a:gridCol>
                <a:gridCol w="1432686">
                  <a:extLst>
                    <a:ext uri="{9D8B030D-6E8A-4147-A177-3AD203B41FA5}">
                      <a16:colId xmlns:a16="http://schemas.microsoft.com/office/drawing/2014/main" val="3854699339"/>
                    </a:ext>
                  </a:extLst>
                </a:gridCol>
              </a:tblGrid>
              <a:tr h="408393">
                <a:tc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DISCO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PREMISES/STRUCTURES DISCONNECTED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TOTAL PREMISES/STRUCTURES DEMOLISHED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RANKING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873462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416969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BENIN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320432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35480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ENUGU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240998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IBADAN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396127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IKEJA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545139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151780"/>
                  </a:ext>
                </a:extLst>
              </a:tr>
              <a:tr h="38723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KADUNA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731226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385851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 HARCOURT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856544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24350"/>
                  </a:ext>
                </a:extLst>
              </a:tr>
              <a:tr h="2739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446106"/>
                  </a:ext>
                </a:extLst>
              </a:tr>
            </a:tbl>
          </a:graphicData>
        </a:graphic>
      </p:graphicFrame>
      <p:sp>
        <p:nvSpPr>
          <p:cNvPr id="14" name="Rounded Rectangle 13"/>
          <p:cNvSpPr/>
          <p:nvPr/>
        </p:nvSpPr>
        <p:spPr>
          <a:xfrm>
            <a:off x="9418638" y="1760588"/>
            <a:ext cx="1295400" cy="4107795"/>
          </a:xfrm>
          <a:prstGeom prst="round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726287" y="3463337"/>
            <a:ext cx="734700" cy="301979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" y="8080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863040" y="7129657"/>
            <a:ext cx="2487295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/>
          <a:p>
            <a:pPr marL="0" marR="0" lvl="0" indent="0" algn="r" defTabSz="1472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EF2C4-FA95-4D13-932F-781A6A1F1251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527" marR="0" lvl="0" indent="0" algn="ctr" defTabSz="11425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NIGERIAN ELECTRICITY MANAGEMENT SERVICES AGENCY  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(NEMSA)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ankGothic Lt BT" pitchFamily="34" charset="0"/>
              <a:ea typeface="+mj-ea"/>
              <a:cs typeface="+mj-cs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851303" y="884237"/>
            <a:ext cx="10515601" cy="707886"/>
          </a:xfrm>
          <a:prstGeom prst="rect">
            <a:avLst/>
          </a:prstGeom>
          <a:gradFill flip="none" rotWithShape="1">
            <a:gsLst>
              <a:gs pos="0">
                <a:srgbClr val="FF3300">
                  <a:tint val="66000"/>
                  <a:satMod val="160000"/>
                </a:srgbClr>
              </a:gs>
              <a:gs pos="50000">
                <a:srgbClr val="FF3300">
                  <a:tint val="44500"/>
                  <a:satMod val="160000"/>
                </a:srgbClr>
              </a:gs>
              <a:gs pos="100000">
                <a:srgbClr val="FF33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Compliance Record on Disconnection of Structures/Premises under  or within Right-of-Way of Power Lines </a:t>
            </a:r>
            <a:r>
              <a:rPr lang="en-US" sz="2000" b="1" i="1" dirty="0">
                <a:solidFill>
                  <a:schemeClr val="tx1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May, 2026.</a:t>
            </a:r>
            <a:endParaRPr kumimoji="0" lang="en-US" sz="2000" b="0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7427" y="6294437"/>
            <a:ext cx="10848610" cy="116955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1142554" font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Notes: TOTAL PREMISES/STRUCTURES DISCONNECTED</a:t>
            </a:r>
          </a:p>
          <a:p>
            <a:pPr marL="342900" indent="-342900" defTabSz="1142554" fontAlgn="ctr"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Compliance by Discos to disconnect premises/buildings/structures under and within right-of-way of power lines has been  unsatisfactory.</a:t>
            </a:r>
          </a:p>
          <a:p>
            <a:pPr marL="342900" indent="-342900" defTabSz="1142554" fontAlgn="ctr"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Discos are to note that  they will be liable should electrical accidents occur in premises/buildings/structures which are under and/or within right-of-way of power lines and which the Discos are supplying electricity to.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76366"/>
              </p:ext>
            </p:extLst>
          </p:nvPr>
        </p:nvGraphicFramePr>
        <p:xfrm>
          <a:off x="851303" y="1590646"/>
          <a:ext cx="10515600" cy="4635635"/>
        </p:xfrm>
        <a:graphic>
          <a:graphicData uri="http://schemas.openxmlformats.org/drawingml/2006/table">
            <a:tbl>
              <a:tblPr/>
              <a:tblGrid>
                <a:gridCol w="642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80526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492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S/No.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DISCO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JAN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FEB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MAR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APR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MAY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JUNE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JULY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AUG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SEPT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OCT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NOV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DEC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BENIN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ENUGU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IBADAN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IKEJA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KADUNA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 HARCOURT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93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29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18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83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" y="8080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>
            <a:off x="1" y="7208837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863040" y="7129657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63A537">
                    <a:lumMod val="50000"/>
                  </a:srgbClr>
                </a:solidFill>
              </a:rPr>
              <a:t>Nigerian Electricity Management Services Agency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884237" y="27353"/>
            <a:ext cx="10515600" cy="780684"/>
          </a:xfrm>
        </p:spPr>
        <p:txBody>
          <a:bodyPr>
            <a:noAutofit/>
          </a:bodyPr>
          <a:lstStyle/>
          <a:p>
            <a:pPr marL="228527" indent="0" algn="ctr">
              <a:buNone/>
            </a:pP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(NEMSA)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54286" y="887489"/>
            <a:ext cx="9144000" cy="47009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lIns="95975" tIns="47988" rIns="95975" bIns="47988" rtlCol="0">
            <a:spAutoFit/>
          </a:bodyPr>
          <a:lstStyle/>
          <a:p>
            <a:pPr algn="ctr">
              <a:lnSpc>
                <a:spcPts val="2624"/>
              </a:lnSpc>
            </a:pPr>
            <a:r>
              <a:rPr lang="en-GB" sz="23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DISCOS &amp; TCN   RANKING TREND IN MAY, </a:t>
            </a:r>
            <a:r>
              <a:rPr lang="en-GB" sz="32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2026</a:t>
            </a:r>
            <a:endParaRPr lang="en-GB" sz="3600" b="1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560272"/>
              </p:ext>
            </p:extLst>
          </p:nvPr>
        </p:nvGraphicFramePr>
        <p:xfrm>
          <a:off x="627427" y="1198405"/>
          <a:ext cx="11690943" cy="6038490"/>
        </p:xfrm>
        <a:graphic>
          <a:graphicData uri="http://schemas.openxmlformats.org/drawingml/2006/table">
            <a:tbl>
              <a:tblPr/>
              <a:tblGrid>
                <a:gridCol w="611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8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58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90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61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96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703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06239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S/No.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DISCO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FEB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MARCH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APRIL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JUNE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JULY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AUG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SEPT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OCT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YTD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ABUJA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5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ENUGU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IBADAN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IKEJA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KADUNA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8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59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PORT HARCOURT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YOLA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TCN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6F27ABA-5427-C93F-3050-DD461D7AA6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7901" y="5456237"/>
            <a:ext cx="786452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12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" y="8842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>
            <a:off x="1" y="7056437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903142" y="7034954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0837" y="3017837"/>
            <a:ext cx="1165860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ea typeface="Calibri" pitchFamily="34" charset="0"/>
                <a:cs typeface="Tahoma" pitchFamily="34" charset="0"/>
              </a:rPr>
              <a:t>if they intensify efforts at:</a:t>
            </a:r>
            <a:endParaRPr lang="en-GB" sz="2800" b="1" i="1" dirty="0">
              <a:cs typeface="Aharoni" panose="02010803020104030203" pitchFamily="2" charset="-79"/>
            </a:endParaRPr>
          </a:p>
          <a:p>
            <a:endParaRPr lang="en-GB" sz="1400" b="1" i="1" dirty="0">
              <a:cs typeface="Aharoni" panose="02010803020104030203" pitchFamily="2" charset="-79"/>
            </a:endParaRPr>
          </a:p>
          <a:p>
            <a:pPr marL="568325" indent="-568325">
              <a:buAutoNum type="romanLcParenBoth"/>
            </a:pPr>
            <a:r>
              <a:rPr lang="en-GB" sz="2800" b="1" i="1" dirty="0">
                <a:cs typeface="Aharoni" panose="02010803020104030203" pitchFamily="2" charset="-79"/>
              </a:rPr>
              <a:t>revamping/calibrating their protection schemes &amp; equipment</a:t>
            </a:r>
          </a:p>
          <a:p>
            <a:endParaRPr lang="en-GB" sz="1600" b="1" i="1" dirty="0">
              <a:cs typeface="Aharoni" panose="02010803020104030203" pitchFamily="2" charset="-79"/>
            </a:endParaRPr>
          </a:p>
          <a:p>
            <a:r>
              <a:rPr lang="en-GB" sz="2800" b="1" i="1" dirty="0">
                <a:cs typeface="Aharoni" panose="02010803020104030203" pitchFamily="2" charset="-79"/>
              </a:rPr>
              <a:t>(ii)  rectifying defective networks to prevent electrical accidents and reduce</a:t>
            </a:r>
          </a:p>
          <a:p>
            <a:r>
              <a:rPr lang="en-GB" sz="2800" b="1" i="1" dirty="0">
                <a:cs typeface="Aharoni" panose="02010803020104030203" pitchFamily="2" charset="-79"/>
              </a:rPr>
              <a:t>       technical losses.</a:t>
            </a:r>
          </a:p>
          <a:p>
            <a:endParaRPr lang="en-GB" sz="1600" b="1" i="1" dirty="0">
              <a:cs typeface="Aharoni" panose="02010803020104030203" pitchFamily="2" charset="-79"/>
            </a:endParaRPr>
          </a:p>
          <a:p>
            <a:r>
              <a:rPr lang="en-GB" sz="2800" b="1" i="1" dirty="0">
                <a:cs typeface="Aharoni" panose="02010803020104030203" pitchFamily="2" charset="-79"/>
              </a:rPr>
              <a:t>(iii) educating the general  public on the need for extreme caution with using </a:t>
            </a:r>
          </a:p>
          <a:p>
            <a:r>
              <a:rPr lang="en-GB" sz="2800" b="1" i="1" dirty="0">
                <a:cs typeface="Aharoni" panose="02010803020104030203" pitchFamily="2" charset="-79"/>
              </a:rPr>
              <a:t>       electricity! </a:t>
            </a:r>
            <a:endParaRPr lang="en-GB" sz="3600" b="1" i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63A537">
                    <a:lumMod val="50000"/>
                  </a:srgbClr>
                </a:solidFill>
              </a:rPr>
              <a:t>Nigerian Electricity Management Services Agency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 vert="horz" lIns="114255" tIns="57128" rIns="114255" bIns="57128" rtlCol="0" anchor="ctr">
            <a:noAutofit/>
          </a:bodyPr>
          <a:lstStyle>
            <a:lvl1pPr algn="ctr" defTabSz="1142554" rtl="0" eaLnBrk="1" latinLnBrk="0" hangingPunct="1"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527"/>
            <a:r>
              <a:rPr lang="en-US" sz="2400" b="1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>
                <a:solidFill>
                  <a:srgbClr val="00B050"/>
                </a:solidFill>
                <a:latin typeface="BankGothic Lt BT" pitchFamily="34" charset="0"/>
              </a:rPr>
              <a:t>(NEMSA)</a:t>
            </a:r>
            <a:endParaRPr lang="en-US" sz="2400" b="1" dirty="0">
              <a:solidFill>
                <a:srgbClr val="00B050"/>
              </a:solidFill>
              <a:latin typeface="BankGothic Lt BT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837" y="1036637"/>
            <a:ext cx="11658601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cs typeface="Aharoni" panose="02010803020104030203" pitchFamily="2" charset="-79"/>
              </a:rPr>
              <a:t>Operators of the Power Sector are expected to achieve 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  <a:cs typeface="Aharoni" panose="02010803020104030203" pitchFamily="2" charset="-79"/>
              </a:rPr>
              <a:t>Zero target for Electrocutions &amp; Injuries nationwide.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50837" y="2179637"/>
            <a:ext cx="11658601" cy="738664"/>
          </a:xfrm>
          <a:prstGeom prst="rect">
            <a:avLst/>
          </a:prstGeom>
          <a:noFill/>
          <a:ln w="9525">
            <a:solidFill>
              <a:srgbClr val="EA36C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dirty="0">
                <a:solidFill>
                  <a:srgbClr val="00206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Discos are encouraged to report domestic electrocutions not directly connected with their networks, for information only.  This will not count against their ranking.</a:t>
            </a:r>
            <a:endParaRPr kumimoji="0" lang="en-US" sz="2100" b="0" i="0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42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989137" y="5114744"/>
            <a:ext cx="6553200" cy="1663113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" y="8842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>
            <a:off x="1" y="7056437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63A537">
                    <a:lumMod val="50000"/>
                  </a:srgbClr>
                </a:solidFill>
              </a:rPr>
              <a:t>Nigerian Electricity Management Services Agency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8132" y="5180472"/>
            <a:ext cx="3295208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en-GB" sz="3600" b="1" i="1" dirty="0">
              <a:solidFill>
                <a:schemeClr val="accent2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>
              <a:lnSpc>
                <a:spcPts val="2500"/>
              </a:lnSpc>
            </a:pPr>
            <a:r>
              <a:rPr lang="en-GB" sz="3600" b="1" i="1" dirty="0">
                <a:solidFill>
                  <a:schemeClr val="accent2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Work Safely!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6837" y="5658346"/>
            <a:ext cx="5726150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en-GB" sz="3600" b="1" i="1" dirty="0">
              <a:solidFill>
                <a:schemeClr val="accent2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>
              <a:lnSpc>
                <a:spcPts val="2500"/>
              </a:lnSpc>
            </a:pP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Safety First   - Safety Always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611" y="6072647"/>
            <a:ext cx="2424251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en-GB" sz="3600" b="1" i="1" dirty="0">
              <a:solidFill>
                <a:srgbClr val="00B05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>
              <a:lnSpc>
                <a:spcPts val="2500"/>
              </a:lnSpc>
            </a:pPr>
            <a:r>
              <a:rPr lang="en-GB" sz="3600" b="1" i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NEMSA.</a:t>
            </a:r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9979342" y="7187354"/>
            <a:ext cx="2487295" cy="4024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6366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72733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09099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45465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81832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18198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54564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90931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9EF2C4-FA95-4D13-932F-781A6A1F1251}" type="slidenum">
              <a:rPr lang="en-US" sz="1600" smtClean="0"/>
              <a:pPr algn="ctr"/>
              <a:t>9</a:t>
            </a:fld>
            <a:endParaRPr lang="en-US" sz="16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 vert="horz" lIns="114255" tIns="57128" rIns="114255" bIns="57128" rtlCol="0" anchor="ctr">
            <a:noAutofit/>
          </a:bodyPr>
          <a:lstStyle>
            <a:lvl1pPr algn="ctr" defTabSz="1142554" rtl="0" eaLnBrk="1" latinLnBrk="0" hangingPunct="1"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527"/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(NEMSA)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32237" y="960437"/>
            <a:ext cx="4267200" cy="41293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3200" b="1" i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SAFETY  TIPS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27427" y="1323587"/>
            <a:ext cx="11305810" cy="3762833"/>
          </a:xfrm>
          <a:prstGeom prst="rect">
            <a:avLst/>
          </a:prstGeom>
        </p:spPr>
        <p:txBody>
          <a:bodyPr vert="horz" lIns="114255" tIns="57128" rIns="114255" bIns="57128" rtlCol="0" anchor="ctr">
            <a:noAutofit/>
          </a:bodyPr>
          <a:lstStyle>
            <a:lvl1pPr algn="ctr" defTabSz="1142554" rtl="0" eaLnBrk="1" latinLnBrk="0" hangingPunct="1"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Do not build structures or carry out activities under power lines.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Avoid contact with electric poles, Tv antenna poles, conductors and other electrical equipment installed in the open.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Avoid staying under trees with conductors running over them.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Avoid climbing masts constructed close to power lines.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Avoid power cables and metallic objects well clear of each other.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Always wear rubber sole shoes always when on wet grounds.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Report any fallen electric poles or conductors to the nearest electricity utility company or to NEMSA office nearest to you. Do not attempt to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touch them.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thepoolscene.com/wp-content/uploads/2015/06/pic-thank-yo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853" y="5097714"/>
            <a:ext cx="2315215" cy="175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58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1" grpId="0"/>
      <p:bldP spid="12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192290</TotalTime>
  <Words>1530</Words>
  <Application>Microsoft Office PowerPoint</Application>
  <PresentationFormat>Custom</PresentationFormat>
  <Paragraphs>686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Aharoni</vt:lpstr>
      <vt:lpstr>Aparajita</vt:lpstr>
      <vt:lpstr>Arial</vt:lpstr>
      <vt:lpstr>Arial Black</vt:lpstr>
      <vt:lpstr>BankGothic Lt BT</vt:lpstr>
      <vt:lpstr>Calibri</vt:lpstr>
      <vt:lpstr>Cambria</vt:lpstr>
      <vt:lpstr>Tahoma</vt:lpstr>
      <vt:lpstr>Office Theme</vt:lpstr>
      <vt:lpstr>NIGERIAN ELECTRICITY MANAGEMENT SERVICES AGENCY   (NEMSA)</vt:lpstr>
      <vt:lpstr>PowerPoint Presentation</vt:lpstr>
      <vt:lpstr>NIGERIAN ELECTRICITY MANAGEMENT SERVICES AGENCY   (NEMSA)</vt:lpstr>
      <vt:lpstr>NIGERIAN ELECTRICITY MANAGEMENT SERVICES AGENCY   (NEMSA)</vt:lpstr>
      <vt:lpstr>PowerPoint Presentation</vt:lpstr>
      <vt:lpstr>PowerPoint Presentation</vt:lpstr>
      <vt:lpstr>NIGERIAN ELECTRICITY MANAGEMENT SERVICES AGENCY   (NEMSA)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Metieh</dc:creator>
  <cp:lastModifiedBy>Dada Oluwabamiji</cp:lastModifiedBy>
  <cp:revision>2466</cp:revision>
  <cp:lastPrinted>2026-06-18T15:30:16Z</cp:lastPrinted>
  <dcterms:created xsi:type="dcterms:W3CDTF">2016-04-09T22:26:30Z</dcterms:created>
  <dcterms:modified xsi:type="dcterms:W3CDTF">2026-07-29T06:12:23Z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4bec0a-695e-42ba-9a19-49db84e3a711_Enabled">
    <vt:lpwstr>true</vt:lpwstr>
  </property>
  <property fmtid="{D5CDD505-2E9C-101B-9397-08002B2CF9AE}" pid="3" name="MSIP_Label_e54bec0a-695e-42ba-9a19-49db84e3a711_SetDate">
    <vt:lpwstr>2023-01-12T15:45:32Z</vt:lpwstr>
  </property>
  <property fmtid="{D5CDD505-2E9C-101B-9397-08002B2CF9AE}" pid="4" name="MSIP_Label_e54bec0a-695e-42ba-9a19-49db84e3a711_Method">
    <vt:lpwstr>Standard</vt:lpwstr>
  </property>
  <property fmtid="{D5CDD505-2E9C-101B-9397-08002B2CF9AE}" pid="5" name="MSIP_Label_e54bec0a-695e-42ba-9a19-49db84e3a711_Name">
    <vt:lpwstr>Internal</vt:lpwstr>
  </property>
  <property fmtid="{D5CDD505-2E9C-101B-9397-08002B2CF9AE}" pid="6" name="MSIP_Label_e54bec0a-695e-42ba-9a19-49db84e3a711_SiteId">
    <vt:lpwstr>5dadcdcb-ea32-47fe-84b2-0f6cc63c2e0f</vt:lpwstr>
  </property>
  <property fmtid="{D5CDD505-2E9C-101B-9397-08002B2CF9AE}" pid="7" name="MSIP_Label_e54bec0a-695e-42ba-9a19-49db84e3a711_ActionId">
    <vt:lpwstr>28844d73-89f5-4b6a-a615-81a1c2a4493e</vt:lpwstr>
  </property>
  <property fmtid="{D5CDD505-2E9C-101B-9397-08002B2CF9AE}" pid="8" name="MSIP_Label_e54bec0a-695e-42ba-9a19-49db84e3a711_ContentBits">
    <vt:lpwstr>0</vt:lpwstr>
  </property>
</Properties>
</file>