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</p:sldMasterIdLst>
  <p:notesMasterIdLst>
    <p:notesMasterId r:id="rId11"/>
  </p:notesMasterIdLst>
  <p:sldIdLst>
    <p:sldId id="301" r:id="rId2"/>
    <p:sldId id="303" r:id="rId3"/>
    <p:sldId id="317" r:id="rId4"/>
    <p:sldId id="316" r:id="rId5"/>
    <p:sldId id="318" r:id="rId6"/>
    <p:sldId id="319" r:id="rId7"/>
    <p:sldId id="314" r:id="rId8"/>
    <p:sldId id="258" r:id="rId9"/>
    <p:sldId id="266" r:id="rId10"/>
  </p:sldIdLst>
  <p:sldSz cx="12436475" cy="7559675"/>
  <p:notesSz cx="7010400" cy="9296400"/>
  <p:defaultTextStyle>
    <a:defPPr>
      <a:defRPr lang="en-US"/>
    </a:defPPr>
    <a:lvl1pPr marL="0" algn="l" defTabSz="147273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36366" algn="l" defTabSz="147273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72733" algn="l" defTabSz="147273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209099" algn="l" defTabSz="147273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45465" algn="l" defTabSz="147273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81832" algn="l" defTabSz="147273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418198" algn="l" defTabSz="147273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154564" algn="l" defTabSz="147273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90931" algn="l" defTabSz="147273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91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EA36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3" autoAdjust="0"/>
    <p:restoredTop sz="91281" autoAdjust="0"/>
  </p:normalViewPr>
  <p:slideViewPr>
    <p:cSldViewPr>
      <p:cViewPr varScale="1">
        <p:scale>
          <a:sx n="55" d="100"/>
          <a:sy n="55" d="100"/>
        </p:scale>
        <p:origin x="34" y="446"/>
      </p:cViewPr>
      <p:guideLst>
        <p:guide orient="horz" pos="2381"/>
        <p:guide pos="391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5"/>
            <a:ext cx="3037840" cy="464821"/>
          </a:xfrm>
          <a:prstGeom prst="rect">
            <a:avLst/>
          </a:prstGeom>
        </p:spPr>
        <p:txBody>
          <a:bodyPr vert="horz" lIns="93474" tIns="46736" rIns="93474" bIns="4673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5"/>
            <a:ext cx="3037840" cy="464821"/>
          </a:xfrm>
          <a:prstGeom prst="rect">
            <a:avLst/>
          </a:prstGeom>
        </p:spPr>
        <p:txBody>
          <a:bodyPr vert="horz" lIns="93474" tIns="46736" rIns="93474" bIns="46736" rtlCol="0"/>
          <a:lstStyle>
            <a:lvl1pPr algn="r">
              <a:defRPr sz="1200"/>
            </a:lvl1pPr>
          </a:lstStyle>
          <a:p>
            <a:fld id="{D7D48AE1-45DF-4BE8-88D1-CBF2D33EFA8D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38175" y="698500"/>
            <a:ext cx="573405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474" tIns="46736" rIns="93474" bIns="4673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15792"/>
            <a:ext cx="5608320" cy="4183381"/>
          </a:xfrm>
          <a:prstGeom prst="rect">
            <a:avLst/>
          </a:prstGeom>
        </p:spPr>
        <p:txBody>
          <a:bodyPr vert="horz" lIns="93474" tIns="46736" rIns="93474" bIns="4673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1"/>
          </a:xfrm>
          <a:prstGeom prst="rect">
            <a:avLst/>
          </a:prstGeom>
        </p:spPr>
        <p:txBody>
          <a:bodyPr vert="horz" lIns="93474" tIns="46736" rIns="93474" bIns="4673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1"/>
          </a:xfrm>
          <a:prstGeom prst="rect">
            <a:avLst/>
          </a:prstGeom>
        </p:spPr>
        <p:txBody>
          <a:bodyPr vert="horz" lIns="93474" tIns="46736" rIns="93474" bIns="46736" rtlCol="0" anchor="b"/>
          <a:lstStyle>
            <a:lvl1pPr algn="r">
              <a:defRPr sz="1200"/>
            </a:lvl1pPr>
          </a:lstStyle>
          <a:p>
            <a:fld id="{CDC046E2-913B-4D48-9113-EA5F21DEAF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9850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7273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36366" algn="l" defTabSz="147273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72733" algn="l" defTabSz="147273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209099" algn="l" defTabSz="147273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45465" algn="l" defTabSz="147273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81832" algn="l" defTabSz="147273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418198" algn="l" defTabSz="147273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154564" algn="l" defTabSz="147273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90931" algn="l" defTabSz="147273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C046E2-913B-4D48-9113-EA5F21DEAF46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07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C046E2-913B-4D48-9113-EA5F21DEAF4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804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32736" y="2348401"/>
            <a:ext cx="10571004" cy="162043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65471" y="4283817"/>
            <a:ext cx="8705533" cy="193191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712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425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138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2851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8563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4276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998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5702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CFBD8-A9DE-417E-9647-053E599DE0A3}" type="datetime1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EF2C4-FA95-4D13-932F-781A6A1F12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220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85041-4CA3-4CBA-A1CD-C146832D09CE}" type="datetime1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EF2C4-FA95-4D13-932F-781A6A1F12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182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263748" y="334236"/>
            <a:ext cx="3804352" cy="71099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46371" y="334236"/>
            <a:ext cx="11210100" cy="71099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B4A90-DC4D-45B1-9734-9104F43FA723}" type="datetime1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EF2C4-FA95-4D13-932F-781A6A1F12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124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79810-01BA-4FD9-8A1C-E89656B343B8}" type="datetime1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EF2C4-FA95-4D13-932F-781A6A1F12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573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396" y="4857793"/>
            <a:ext cx="10571004" cy="1501435"/>
          </a:xfrm>
        </p:spPr>
        <p:txBody>
          <a:bodyPr anchor="t"/>
          <a:lstStyle>
            <a:lvl1pPr algn="l">
              <a:defRPr sz="5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396" y="3204115"/>
            <a:ext cx="10571004" cy="1653678"/>
          </a:xfrm>
        </p:spPr>
        <p:txBody>
          <a:bodyPr anchor="b"/>
          <a:lstStyle>
            <a:lvl1pPr marL="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1pPr>
            <a:lvl2pPr marL="57127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14255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71383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28510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85638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42766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9989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57021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169E-0B30-452C-A816-1BBA75F733E4}" type="datetime1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EF2C4-FA95-4D13-932F-781A6A1F12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661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6371" y="1944167"/>
            <a:ext cx="7507227" cy="5500013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873" y="1944167"/>
            <a:ext cx="7507226" cy="5500013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2548A-7B49-4EE1-AEFA-474AEC0C5AAF}" type="datetime1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EF2C4-FA95-4D13-932F-781A6A1F12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530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1824" y="302737"/>
            <a:ext cx="11192828" cy="125994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1824" y="1692179"/>
            <a:ext cx="5494936" cy="705219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71277" indent="0">
              <a:buNone/>
              <a:defRPr sz="2500" b="1"/>
            </a:lvl2pPr>
            <a:lvl3pPr marL="1142554" indent="0">
              <a:buNone/>
              <a:defRPr sz="2200" b="1"/>
            </a:lvl3pPr>
            <a:lvl4pPr marL="1713831" indent="0">
              <a:buNone/>
              <a:defRPr sz="2000" b="1"/>
            </a:lvl4pPr>
            <a:lvl5pPr marL="2285107" indent="0">
              <a:buNone/>
              <a:defRPr sz="2000" b="1"/>
            </a:lvl5pPr>
            <a:lvl6pPr marL="2856386" indent="0">
              <a:buNone/>
              <a:defRPr sz="2000" b="1"/>
            </a:lvl6pPr>
            <a:lvl7pPr marL="3427663" indent="0">
              <a:buNone/>
              <a:defRPr sz="2000" b="1"/>
            </a:lvl7pPr>
            <a:lvl8pPr marL="3998940" indent="0">
              <a:buNone/>
              <a:defRPr sz="2000" b="1"/>
            </a:lvl8pPr>
            <a:lvl9pPr marL="4570217" indent="0">
              <a:buNone/>
              <a:defRPr sz="20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824" y="2397397"/>
            <a:ext cx="5494936" cy="4355563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7558" y="1692179"/>
            <a:ext cx="5497095" cy="705219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71277" indent="0">
              <a:buNone/>
              <a:defRPr sz="2500" b="1"/>
            </a:lvl2pPr>
            <a:lvl3pPr marL="1142554" indent="0">
              <a:buNone/>
              <a:defRPr sz="2200" b="1"/>
            </a:lvl3pPr>
            <a:lvl4pPr marL="1713831" indent="0">
              <a:buNone/>
              <a:defRPr sz="2000" b="1"/>
            </a:lvl4pPr>
            <a:lvl5pPr marL="2285107" indent="0">
              <a:buNone/>
              <a:defRPr sz="2000" b="1"/>
            </a:lvl5pPr>
            <a:lvl6pPr marL="2856386" indent="0">
              <a:buNone/>
              <a:defRPr sz="2000" b="1"/>
            </a:lvl6pPr>
            <a:lvl7pPr marL="3427663" indent="0">
              <a:buNone/>
              <a:defRPr sz="2000" b="1"/>
            </a:lvl7pPr>
            <a:lvl8pPr marL="3998940" indent="0">
              <a:buNone/>
              <a:defRPr sz="2000" b="1"/>
            </a:lvl8pPr>
            <a:lvl9pPr marL="4570217" indent="0">
              <a:buNone/>
              <a:defRPr sz="20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7558" y="2397397"/>
            <a:ext cx="5497095" cy="4355563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2E3FF-B19C-4C0E-AEE1-196FA8C140FF}" type="datetime1">
              <a:rPr lang="en-US" smtClean="0"/>
              <a:pPr/>
              <a:t>7/24/2026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EF2C4-FA95-4D13-932F-781A6A1F12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928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B1591-AB34-41C7-B2E0-4F0BB46CFB21}" type="datetime1">
              <a:rPr lang="en-US" smtClean="0"/>
              <a:pPr/>
              <a:t>7/24/2026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EF2C4-FA95-4D13-932F-781A6A1F12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466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010A6-1DCD-4C3C-AE2A-516A0F5C03E0}" type="datetime1">
              <a:rPr lang="en-US" smtClean="0"/>
              <a:pPr/>
              <a:t>7/24/2026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EF2C4-FA95-4D13-932F-781A6A1F12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959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1826" y="300987"/>
            <a:ext cx="4091515" cy="1280945"/>
          </a:xfrm>
        </p:spPr>
        <p:txBody>
          <a:bodyPr anchor="b"/>
          <a:lstStyle>
            <a:lvl1pPr algn="l">
              <a:defRPr sz="2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62316" y="300989"/>
            <a:ext cx="6952335" cy="6451973"/>
          </a:xfrm>
        </p:spPr>
        <p:txBody>
          <a:bodyPr/>
          <a:lstStyle>
            <a:lvl1pPr>
              <a:defRPr sz="4000"/>
            </a:lvl1pPr>
            <a:lvl2pPr>
              <a:defRPr sz="3500"/>
            </a:lvl2pPr>
            <a:lvl3pPr>
              <a:defRPr sz="30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1826" y="1581934"/>
            <a:ext cx="4091515" cy="5171028"/>
          </a:xfrm>
        </p:spPr>
        <p:txBody>
          <a:bodyPr/>
          <a:lstStyle>
            <a:lvl1pPr marL="0" indent="0">
              <a:buNone/>
              <a:defRPr sz="1700"/>
            </a:lvl1pPr>
            <a:lvl2pPr marL="571277" indent="0">
              <a:buNone/>
              <a:defRPr sz="1500"/>
            </a:lvl2pPr>
            <a:lvl3pPr marL="1142554" indent="0">
              <a:buNone/>
              <a:defRPr sz="1200"/>
            </a:lvl3pPr>
            <a:lvl4pPr marL="1713831" indent="0">
              <a:buNone/>
              <a:defRPr sz="1100"/>
            </a:lvl4pPr>
            <a:lvl5pPr marL="2285107" indent="0">
              <a:buNone/>
              <a:defRPr sz="1100"/>
            </a:lvl5pPr>
            <a:lvl6pPr marL="2856386" indent="0">
              <a:buNone/>
              <a:defRPr sz="1100"/>
            </a:lvl6pPr>
            <a:lvl7pPr marL="3427663" indent="0">
              <a:buNone/>
              <a:defRPr sz="1100"/>
            </a:lvl7pPr>
            <a:lvl8pPr marL="3998940" indent="0">
              <a:buNone/>
              <a:defRPr sz="1100"/>
            </a:lvl8pPr>
            <a:lvl9pPr marL="4570217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FBE44-9B14-464E-86D5-5159BDFE1F0C}" type="datetime1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EF2C4-FA95-4D13-932F-781A6A1F12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892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7636" y="5291772"/>
            <a:ext cx="7461885" cy="624724"/>
          </a:xfrm>
        </p:spPr>
        <p:txBody>
          <a:bodyPr anchor="b"/>
          <a:lstStyle>
            <a:lvl1pPr algn="l">
              <a:defRPr sz="2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7636" y="675471"/>
            <a:ext cx="7461885" cy="4535805"/>
          </a:xfrm>
        </p:spPr>
        <p:txBody>
          <a:bodyPr/>
          <a:lstStyle>
            <a:lvl1pPr marL="0" indent="0">
              <a:buNone/>
              <a:defRPr sz="4000"/>
            </a:lvl1pPr>
            <a:lvl2pPr marL="571277" indent="0">
              <a:buNone/>
              <a:defRPr sz="3500"/>
            </a:lvl2pPr>
            <a:lvl3pPr marL="1142554" indent="0">
              <a:buNone/>
              <a:defRPr sz="3000"/>
            </a:lvl3pPr>
            <a:lvl4pPr marL="1713831" indent="0">
              <a:buNone/>
              <a:defRPr sz="2500"/>
            </a:lvl4pPr>
            <a:lvl5pPr marL="2285107" indent="0">
              <a:buNone/>
              <a:defRPr sz="2500"/>
            </a:lvl5pPr>
            <a:lvl6pPr marL="2856386" indent="0">
              <a:buNone/>
              <a:defRPr sz="2500"/>
            </a:lvl6pPr>
            <a:lvl7pPr marL="3427663" indent="0">
              <a:buNone/>
              <a:defRPr sz="2500"/>
            </a:lvl7pPr>
            <a:lvl8pPr marL="3998940" indent="0">
              <a:buNone/>
              <a:defRPr sz="2500"/>
            </a:lvl8pPr>
            <a:lvl9pPr marL="4570217" indent="0">
              <a:buNone/>
              <a:defRPr sz="2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7636" y="5916496"/>
            <a:ext cx="7461885" cy="887211"/>
          </a:xfrm>
        </p:spPr>
        <p:txBody>
          <a:bodyPr/>
          <a:lstStyle>
            <a:lvl1pPr marL="0" indent="0">
              <a:buNone/>
              <a:defRPr sz="1700"/>
            </a:lvl1pPr>
            <a:lvl2pPr marL="571277" indent="0">
              <a:buNone/>
              <a:defRPr sz="1500"/>
            </a:lvl2pPr>
            <a:lvl3pPr marL="1142554" indent="0">
              <a:buNone/>
              <a:defRPr sz="1200"/>
            </a:lvl3pPr>
            <a:lvl4pPr marL="1713831" indent="0">
              <a:buNone/>
              <a:defRPr sz="1100"/>
            </a:lvl4pPr>
            <a:lvl5pPr marL="2285107" indent="0">
              <a:buNone/>
              <a:defRPr sz="1100"/>
            </a:lvl5pPr>
            <a:lvl6pPr marL="2856386" indent="0">
              <a:buNone/>
              <a:defRPr sz="1100"/>
            </a:lvl6pPr>
            <a:lvl7pPr marL="3427663" indent="0">
              <a:buNone/>
              <a:defRPr sz="1100"/>
            </a:lvl7pPr>
            <a:lvl8pPr marL="3998940" indent="0">
              <a:buNone/>
              <a:defRPr sz="1100"/>
            </a:lvl8pPr>
            <a:lvl9pPr marL="4570217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15FB0-6744-4A8E-8BA9-A9B32628AFF6}" type="datetime1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EF2C4-FA95-4D13-932F-781A6A1F12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98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1824" y="302737"/>
            <a:ext cx="11192828" cy="1259946"/>
          </a:xfrm>
          <a:prstGeom prst="rect">
            <a:avLst/>
          </a:prstGeom>
        </p:spPr>
        <p:txBody>
          <a:bodyPr vert="horz" lIns="114255" tIns="57128" rIns="114255" bIns="57128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1824" y="1763926"/>
            <a:ext cx="11192828" cy="4989036"/>
          </a:xfrm>
          <a:prstGeom prst="rect">
            <a:avLst/>
          </a:prstGeom>
        </p:spPr>
        <p:txBody>
          <a:bodyPr vert="horz" lIns="114255" tIns="57128" rIns="114255" bIns="5712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1824" y="7006700"/>
            <a:ext cx="2901844" cy="402483"/>
          </a:xfrm>
          <a:prstGeom prst="rect">
            <a:avLst/>
          </a:prstGeom>
        </p:spPr>
        <p:txBody>
          <a:bodyPr vert="horz" lIns="114255" tIns="57128" rIns="114255" bIns="57128" rtlCol="0" anchor="ctr"/>
          <a:lstStyle>
            <a:lvl1pPr algn="l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693095-B356-4151-9A86-7002625778DE}" type="datetime1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9129" y="7006700"/>
            <a:ext cx="3938217" cy="402483"/>
          </a:xfrm>
          <a:prstGeom prst="rect">
            <a:avLst/>
          </a:prstGeom>
        </p:spPr>
        <p:txBody>
          <a:bodyPr vert="horz" lIns="114255" tIns="57128" rIns="114255" bIns="57128" rtlCol="0" anchor="ctr"/>
          <a:lstStyle>
            <a:lvl1pPr algn="ct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912807" y="7006700"/>
            <a:ext cx="2901844" cy="402483"/>
          </a:xfrm>
          <a:prstGeom prst="rect">
            <a:avLst/>
          </a:prstGeom>
        </p:spPr>
        <p:txBody>
          <a:bodyPr vert="horz" lIns="114255" tIns="57128" rIns="114255" bIns="57128" rtlCol="0" anchor="ctr"/>
          <a:lstStyle>
            <a:lvl1pPr algn="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9EF2C4-FA95-4D13-932F-781A6A1F12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861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hf hdr="0" ftr="0" dt="0"/>
  <p:txStyles>
    <p:titleStyle>
      <a:lvl1pPr algn="ctr" defTabSz="1142554" rtl="0" eaLnBrk="1" latinLnBrk="0" hangingPunct="1">
        <a:spcBef>
          <a:spcPct val="0"/>
        </a:spcBef>
        <a:buNone/>
        <a:defRPr sz="5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8458" indent="-428458" algn="l" defTabSz="1142554" rtl="0" eaLnBrk="1" latinLnBrk="0" hangingPunct="1">
        <a:spcBef>
          <a:spcPct val="20000"/>
        </a:spcBef>
        <a:buFont typeface="Arial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928325" indent="-357048" algn="l" defTabSz="1142554" rtl="0" eaLnBrk="1" latinLnBrk="0" hangingPunct="1">
        <a:spcBef>
          <a:spcPct val="20000"/>
        </a:spcBef>
        <a:buFont typeface="Arial" pitchFamily="34" charset="0"/>
        <a:buChar char="–"/>
        <a:defRPr sz="3500" kern="1200">
          <a:solidFill>
            <a:schemeClr val="tx1"/>
          </a:solidFill>
          <a:latin typeface="+mn-lt"/>
          <a:ea typeface="+mn-ea"/>
          <a:cs typeface="+mn-cs"/>
        </a:defRPr>
      </a:lvl2pPr>
      <a:lvl3pPr marL="1428193" indent="-285639" algn="l" defTabSz="1142554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1999470" indent="-285639" algn="l" defTabSz="1142554" rtl="0" eaLnBrk="1" latinLnBrk="0" hangingPunct="1">
        <a:spcBef>
          <a:spcPct val="20000"/>
        </a:spcBef>
        <a:buFont typeface="Arial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70747" indent="-285639" algn="l" defTabSz="1142554" rtl="0" eaLnBrk="1" latinLnBrk="0" hangingPunct="1">
        <a:spcBef>
          <a:spcPct val="20000"/>
        </a:spcBef>
        <a:buFont typeface="Arial" pitchFamily="34" charset="0"/>
        <a:buChar char="»"/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142024" indent="-285639" algn="l" defTabSz="1142554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713301" indent="-285639" algn="l" defTabSz="1142554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284577" indent="-285639" algn="l" defTabSz="1142554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4855856" indent="-285639" algn="l" defTabSz="1142554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4255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71277" algn="l" defTabSz="114255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554" algn="l" defTabSz="114255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13831" algn="l" defTabSz="114255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85107" algn="l" defTabSz="114255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56386" algn="l" defTabSz="114255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427663" algn="l" defTabSz="114255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998940" algn="l" defTabSz="114255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570217" algn="l" defTabSz="114255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4331565" y="6076762"/>
            <a:ext cx="3886200" cy="89255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chemeClr val="tx1"/>
                </a:solidFill>
                <a:cs typeface="Arial" pitchFamily="34" charset="0"/>
              </a:rPr>
              <a:t>Engr. </a:t>
            </a:r>
            <a:r>
              <a:rPr lang="en-US" sz="2000" b="1">
                <a:solidFill>
                  <a:schemeClr val="tx1"/>
                </a:solidFill>
                <a:cs typeface="Arial" pitchFamily="34" charset="0"/>
              </a:rPr>
              <a:t>Olusegun </a:t>
            </a:r>
            <a:r>
              <a:rPr lang="en-US" sz="2000" b="1" dirty="0">
                <a:solidFill>
                  <a:schemeClr val="tx1"/>
                </a:solidFill>
                <a:cs typeface="Arial" pitchFamily="34" charset="0"/>
              </a:rPr>
              <a:t>Adesayo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i="1" dirty="0">
                <a:solidFill>
                  <a:schemeClr val="tx1"/>
                </a:solidFill>
                <a:cs typeface="Arial" pitchFamily="34" charset="0"/>
              </a:rPr>
              <a:t>Managing Director/CEO &amp;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i="1" dirty="0">
                <a:solidFill>
                  <a:schemeClr val="tx1"/>
                </a:solidFill>
                <a:cs typeface="Arial" pitchFamily="34" charset="0"/>
              </a:rPr>
              <a:t>Chief Electrical Inspector of the Federation</a:t>
            </a:r>
            <a:endParaRPr lang="en-GB" sz="800" b="1" i="1" dirty="0">
              <a:solidFill>
                <a:schemeClr val="tx1"/>
              </a:solidFill>
              <a:cs typeface="Arial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1" y="884237"/>
            <a:ext cx="12436475" cy="0"/>
          </a:xfrm>
          <a:prstGeom prst="line">
            <a:avLst/>
          </a:prstGeom>
          <a:ln w="130175" cmpd="tri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C:\Users\USER\Downloads\IMG_630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60" y="26893"/>
            <a:ext cx="1126734" cy="107576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" name="Straight Connector 13"/>
          <p:cNvCxnSpPr/>
          <p:nvPr/>
        </p:nvCxnSpPr>
        <p:spPr>
          <a:xfrm>
            <a:off x="1" y="7056437"/>
            <a:ext cx="12436475" cy="0"/>
          </a:xfrm>
          <a:prstGeom prst="line">
            <a:avLst/>
          </a:prstGeom>
          <a:ln w="60325" cmpd="dbl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884237" y="27353"/>
            <a:ext cx="10515600" cy="780684"/>
          </a:xfrm>
        </p:spPr>
        <p:txBody>
          <a:bodyPr>
            <a:noAutofit/>
          </a:bodyPr>
          <a:lstStyle/>
          <a:p>
            <a:pPr marL="228527" indent="0" algn="ctr">
              <a:buNone/>
            </a:pPr>
            <a:r>
              <a:rPr lang="en-US" sz="2400" b="1" dirty="0">
                <a:solidFill>
                  <a:srgbClr val="00B050"/>
                </a:solidFill>
                <a:latin typeface="BankGothic Lt BT" pitchFamily="34" charset="0"/>
              </a:rPr>
              <a:t>NIGERIAN ELECTRICITY MANAGEMENT SERVICES AGENCY  </a:t>
            </a:r>
            <a:br>
              <a:rPr lang="en-US" sz="2400" b="1" dirty="0">
                <a:solidFill>
                  <a:srgbClr val="00B050"/>
                </a:solidFill>
                <a:latin typeface="BankGothic Lt BT" pitchFamily="34" charset="0"/>
              </a:rPr>
            </a:br>
            <a:r>
              <a:rPr lang="en-US" sz="2400" b="1" dirty="0">
                <a:solidFill>
                  <a:srgbClr val="00B050"/>
                </a:solidFill>
                <a:latin typeface="BankGothic Lt BT" pitchFamily="34" charset="0"/>
              </a:rPr>
              <a:t>(NEMSA)</a:t>
            </a:r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2"/>
          </p:nvPr>
        </p:nvSpPr>
        <p:spPr>
          <a:xfrm>
            <a:off x="9952037" y="7111154"/>
            <a:ext cx="2487295" cy="402483"/>
          </a:xfrm>
        </p:spPr>
        <p:txBody>
          <a:bodyPr/>
          <a:lstStyle/>
          <a:p>
            <a:fld id="{919EF2C4-FA95-4D13-932F-781A6A1F1251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2789236" y="7035839"/>
            <a:ext cx="670560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i="1" dirty="0">
                <a:solidFill>
                  <a:prstClr val="black"/>
                </a:solidFill>
                <a:cs typeface="Arial" pitchFamily="34" charset="0"/>
              </a:rPr>
              <a:t>NEMSA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i="1" dirty="0">
                <a:solidFill>
                  <a:prstClr val="black"/>
                </a:solidFill>
                <a:cs typeface="Arial" pitchFamily="34" charset="0"/>
              </a:rPr>
              <a:t>No. 4, Dar </a:t>
            </a:r>
            <a:r>
              <a:rPr lang="en-US" sz="1000" b="1" i="1" dirty="0" err="1">
                <a:solidFill>
                  <a:prstClr val="black"/>
                </a:solidFill>
                <a:cs typeface="Arial" pitchFamily="34" charset="0"/>
              </a:rPr>
              <a:t>es</a:t>
            </a:r>
            <a:r>
              <a:rPr lang="en-US" sz="1000" b="1" i="1" dirty="0">
                <a:solidFill>
                  <a:prstClr val="black"/>
                </a:solidFill>
                <a:cs typeface="Arial" pitchFamily="34" charset="0"/>
              </a:rPr>
              <a:t> Salaam Crescent,  Off </a:t>
            </a:r>
            <a:r>
              <a:rPr lang="en-US" sz="1000" b="1" i="1" dirty="0" err="1">
                <a:solidFill>
                  <a:prstClr val="black"/>
                </a:solidFill>
                <a:cs typeface="Arial" pitchFamily="34" charset="0"/>
              </a:rPr>
              <a:t>Aminu</a:t>
            </a:r>
            <a:r>
              <a:rPr lang="en-US" sz="1000" b="1" i="1" dirty="0">
                <a:solidFill>
                  <a:prstClr val="black"/>
                </a:solidFill>
                <a:cs typeface="Arial" pitchFamily="34" charset="0"/>
              </a:rPr>
              <a:t> Kano Crescent,  </a:t>
            </a:r>
            <a:r>
              <a:rPr lang="en-US" sz="1000" b="1" i="1" dirty="0" err="1">
                <a:solidFill>
                  <a:prstClr val="black"/>
                </a:solidFill>
                <a:cs typeface="Arial" pitchFamily="34" charset="0"/>
              </a:rPr>
              <a:t>Wuse</a:t>
            </a:r>
            <a:r>
              <a:rPr lang="en-US" sz="1000" b="1" i="1" dirty="0">
                <a:solidFill>
                  <a:prstClr val="black"/>
                </a:solidFill>
                <a:cs typeface="Arial" pitchFamily="34" charset="0"/>
              </a:rPr>
              <a:t> II, Abuja, Nigeria.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i="1" dirty="0">
                <a:solidFill>
                  <a:prstClr val="black"/>
                </a:solidFill>
                <a:cs typeface="Arial" pitchFamily="34" charset="0"/>
              </a:rPr>
              <a:t>www.nemsa.gov.ng</a:t>
            </a:r>
            <a:endParaRPr lang="en-GB" sz="1000" i="1" dirty="0">
              <a:solidFill>
                <a:prstClr val="black"/>
              </a:solidFill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68335" y="26221"/>
            <a:ext cx="1206908" cy="1086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ounded Rectangle 12"/>
          <p:cNvSpPr/>
          <p:nvPr/>
        </p:nvSpPr>
        <p:spPr>
          <a:xfrm>
            <a:off x="262462" y="2880450"/>
            <a:ext cx="12024405" cy="123878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19088" indent="-319088" algn="ctr" defTabSz="914400">
              <a:spcBef>
                <a:spcPts val="700"/>
              </a:spcBef>
              <a:buClr>
                <a:srgbClr val="DD8047"/>
              </a:buClr>
              <a:buSzPct val="60000"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arajita" pitchFamily="34" charset="0"/>
                <a:cs typeface="Aparajita" pitchFamily="34" charset="0"/>
              </a:rPr>
              <a:t>“</a:t>
            </a:r>
            <a:r>
              <a:rPr lang="en-US" sz="3400" b="1" dirty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SAFETY  RANKING OF DISCOS &amp; TCN  IN  THE  POWER  SECTOR” </a:t>
            </a:r>
          </a:p>
          <a:p>
            <a:pPr marL="319088" indent="-319088" algn="ctr" defTabSz="914400">
              <a:spcBef>
                <a:spcPts val="700"/>
              </a:spcBef>
              <a:buClr>
                <a:srgbClr val="DD8047"/>
              </a:buClr>
              <a:buSzPct val="60000"/>
              <a:defRPr/>
            </a:pPr>
            <a:r>
              <a:rPr lang="en-US" sz="3400" b="1" dirty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JUNE 2026 RANKING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94475" y="5630571"/>
            <a:ext cx="3886200" cy="33855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i="1" dirty="0">
                <a:solidFill>
                  <a:prstClr val="black"/>
                </a:solidFill>
                <a:cs typeface="Arial" pitchFamily="34" charset="0"/>
              </a:rPr>
              <a:t>by</a:t>
            </a:r>
          </a:p>
        </p:txBody>
      </p:sp>
    </p:spTree>
    <p:extLst>
      <p:ext uri="{BB962C8B-B14F-4D97-AF65-F5344CB8AC3E}">
        <p14:creationId xmlns:p14="http://schemas.microsoft.com/office/powerpoint/2010/main" val="2874790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USER\Downloads\IMG_630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60" y="26893"/>
            <a:ext cx="1126734" cy="1075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68335" y="1"/>
            <a:ext cx="1206908" cy="1086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903142" y="7132637"/>
            <a:ext cx="2487295" cy="402483"/>
          </a:xfrm>
        </p:spPr>
        <p:txBody>
          <a:bodyPr/>
          <a:lstStyle/>
          <a:p>
            <a:pPr marL="0" marR="0" lvl="0" indent="0" algn="r" defTabSz="14727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9EF2C4-FA95-4D13-932F-781A6A1F1251}" type="slidenum">
              <a:rPr kumimoji="0" lang="en-US" sz="15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7273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Footer Placeholder 4"/>
          <p:cNvSpPr txBox="1">
            <a:spLocks/>
          </p:cNvSpPr>
          <p:nvPr/>
        </p:nvSpPr>
        <p:spPr>
          <a:xfrm>
            <a:off x="739630" y="7208837"/>
            <a:ext cx="11666229" cy="24631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200" b="1" i="1" kern="120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rgbClr val="63A537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Nigerian Electricity Management Services Agency</a:t>
            </a: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884237" y="27353"/>
            <a:ext cx="10515600" cy="780684"/>
          </a:xfrm>
          <a:prstGeom prst="rect">
            <a:avLst/>
          </a:prstGeom>
        </p:spPr>
        <p:txBody>
          <a:bodyPr vert="horz" lIns="114255" tIns="57128" rIns="114255" bIns="57128" rtlCol="0" anchor="ctr">
            <a:noAutofit/>
          </a:bodyPr>
          <a:lstStyle>
            <a:lvl1pPr algn="ctr" defTabSz="1142554" rtl="0" eaLnBrk="1" latinLnBrk="0" hangingPunct="1">
              <a:spcBef>
                <a:spcPct val="0"/>
              </a:spcBef>
              <a:buNone/>
              <a:defRPr sz="5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28527" marR="0" lvl="0" indent="0" algn="ctr" defTabSz="114255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ankGothic Lt BT" pitchFamily="34" charset="0"/>
                <a:ea typeface="+mj-ea"/>
                <a:cs typeface="+mj-cs"/>
              </a:rPr>
              <a:t>NIGERIAN ELECTRICITY MANAGEMENT SERVICES AGENCY  </a:t>
            </a:r>
            <a:b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ankGothic Lt BT" pitchFamily="34" charset="0"/>
                <a:ea typeface="+mj-ea"/>
                <a:cs typeface="+mj-cs"/>
              </a:rPr>
            </a:b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ankGothic Lt BT" pitchFamily="34" charset="0"/>
                <a:ea typeface="+mj-ea"/>
                <a:cs typeface="+mj-cs"/>
              </a:rPr>
              <a:t>(NEMSA)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D4B45AE-0FA1-44B9-908C-9BEA6C5F7DA8}"/>
              </a:ext>
            </a:extLst>
          </p:cNvPr>
          <p:cNvGrpSpPr/>
          <p:nvPr/>
        </p:nvGrpSpPr>
        <p:grpSpPr>
          <a:xfrm>
            <a:off x="1" y="884237"/>
            <a:ext cx="12436475" cy="6172200"/>
            <a:chOff x="1" y="884237"/>
            <a:chExt cx="12436475" cy="6172200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1" y="884237"/>
              <a:ext cx="12436475" cy="0"/>
            </a:xfrm>
            <a:prstGeom prst="line">
              <a:avLst/>
            </a:prstGeom>
            <a:ln w="130175" cmpd="tri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1" y="7056437"/>
              <a:ext cx="12436475" cy="0"/>
            </a:xfrm>
            <a:prstGeom prst="line">
              <a:avLst/>
            </a:prstGeom>
            <a:ln w="60325" cmpd="dbl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544914" y="6599237"/>
              <a:ext cx="11388323" cy="440505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1472733" rtl="0" eaLnBrk="1" fontAlgn="auto" latinLnBrk="0" hangingPunct="1">
                <a:lnSpc>
                  <a:spcPts val="2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haroni" panose="02010803020104030203" pitchFamily="2" charset="-79"/>
                </a:rPr>
                <a:t>Operators of the Power Sector to  address these  urgently.</a:t>
              </a:r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981266" y="1060308"/>
              <a:ext cx="10209043" cy="808838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47273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cs typeface="Aharoni" panose="02010803020104030203" pitchFamily="2" charset="-79"/>
                </a:rPr>
                <a:t>Many of the electrical accidents that occur in the power</a:t>
              </a:r>
            </a:p>
            <a:p>
              <a:pPr marL="0" marR="0" lvl="0" indent="0" algn="ctr" defTabSz="147273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cs typeface="Aharoni" panose="02010803020104030203" pitchFamily="2" charset="-79"/>
                </a:rPr>
                <a:t>industry can be attributed to these major factors:</a:t>
              </a:r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90A7116D-A6E1-41D8-B780-38F9A45967D6}"/>
                </a:ext>
              </a:extLst>
            </p:cNvPr>
            <p:cNvGrpSpPr/>
            <p:nvPr/>
          </p:nvGrpSpPr>
          <p:grpSpPr>
            <a:xfrm>
              <a:off x="1105711" y="1941853"/>
              <a:ext cx="10588897" cy="4508082"/>
              <a:chOff x="995921" y="1710982"/>
              <a:chExt cx="10172413" cy="4659655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E3A4C5CA-4742-4411-9EBF-DABDAD38C6DC}"/>
                  </a:ext>
                </a:extLst>
              </p:cNvPr>
              <p:cNvGrpSpPr/>
              <p:nvPr/>
            </p:nvGrpSpPr>
            <p:grpSpPr>
              <a:xfrm>
                <a:off x="995921" y="1768474"/>
                <a:ext cx="4709916" cy="4582232"/>
                <a:chOff x="995921" y="1768474"/>
                <a:chExt cx="4709916" cy="4582232"/>
              </a:xfrm>
            </p:grpSpPr>
            <p:sp>
              <p:nvSpPr>
                <p:cNvPr id="8" name="Scroll: Horizontal 7">
                  <a:extLst>
                    <a:ext uri="{FF2B5EF4-FFF2-40B4-BE49-F238E27FC236}">
                      <a16:creationId xmlns:a16="http://schemas.microsoft.com/office/drawing/2014/main" id="{0A93D5D3-C66A-49CD-A65A-F2A3F8D69C07}"/>
                    </a:ext>
                  </a:extLst>
                </p:cNvPr>
                <p:cNvSpPr/>
                <p:nvPr/>
              </p:nvSpPr>
              <p:spPr>
                <a:xfrm>
                  <a:off x="995921" y="1768474"/>
                  <a:ext cx="3545916" cy="1196719"/>
                </a:xfrm>
                <a:prstGeom prst="horizontalScroll">
                  <a:avLst/>
                </a:prstGeom>
                <a:solidFill>
                  <a:schemeClr val="bg2">
                    <a:lumMod val="90000"/>
                  </a:schemeClr>
                </a:soli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400050" marR="0" lvl="0" indent="-400050" algn="l" defTabSz="147273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AutoNum type="romanLcParenBoth"/>
                    <a:tabLst/>
                    <a:defRPr/>
                  </a:pPr>
                  <a:r>
                    <a:rPr kumimoji="0" lang="en-GB" sz="1800" b="1" i="1" u="none" strike="noStrike" kern="120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Aharoni" panose="02010803020104030203" pitchFamily="2" charset="-79"/>
                    </a:rPr>
                    <a:t>System Protection</a:t>
                  </a:r>
                </a:p>
                <a:p>
                  <a:pPr marL="0" marR="0" lvl="0" indent="0" algn="l" defTabSz="147273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1" i="1" u="none" strike="noStrike" kern="120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Aharoni" panose="02010803020104030203" pitchFamily="2" charset="-79"/>
                    </a:rPr>
                    <a:t>       Equipment Failures.</a:t>
                  </a:r>
                  <a:endPara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9" name="Scroll: Horizontal 8">
                  <a:extLst>
                    <a:ext uri="{FF2B5EF4-FFF2-40B4-BE49-F238E27FC236}">
                      <a16:creationId xmlns:a16="http://schemas.microsoft.com/office/drawing/2014/main" id="{EDD89FFF-1B1D-4A8B-B72F-354EF8E52B68}"/>
                    </a:ext>
                  </a:extLst>
                </p:cNvPr>
                <p:cNvSpPr/>
                <p:nvPr/>
              </p:nvSpPr>
              <p:spPr>
                <a:xfrm>
                  <a:off x="1329872" y="2843995"/>
                  <a:ext cx="3764477" cy="1196719"/>
                </a:xfrm>
                <a:prstGeom prst="horizontalScroll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l" defTabSz="147273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1" i="1" u="none" strike="noStrike" kern="120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Aharoni" panose="02010803020104030203" pitchFamily="2" charset="-79"/>
                    </a:rPr>
                    <a:t>(ii) In some cases, the total absence</a:t>
                  </a:r>
                </a:p>
                <a:p>
                  <a:pPr marL="0" marR="0" lvl="0" indent="0" algn="l" defTabSz="147273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1" i="1" u="none" strike="noStrike" kern="120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Aharoni" panose="02010803020104030203" pitchFamily="2" charset="-79"/>
                    </a:rPr>
                    <a:t>     of protection devices. </a:t>
                  </a:r>
                  <a:endPara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0" name="Scroll: Horizontal 9">
                  <a:extLst>
                    <a:ext uri="{FF2B5EF4-FFF2-40B4-BE49-F238E27FC236}">
                      <a16:creationId xmlns:a16="http://schemas.microsoft.com/office/drawing/2014/main" id="{AF0F95E6-6A8E-402F-986D-99246496EFD4}"/>
                    </a:ext>
                  </a:extLst>
                </p:cNvPr>
                <p:cNvSpPr/>
                <p:nvPr/>
              </p:nvSpPr>
              <p:spPr>
                <a:xfrm>
                  <a:off x="2022283" y="3876378"/>
                  <a:ext cx="3452329" cy="1196719"/>
                </a:xfrm>
                <a:prstGeom prst="horizontalScroll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l" defTabSz="147273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1" i="1" u="none" strike="noStrike" kern="120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Aharoni" panose="02010803020104030203" pitchFamily="2" charset="-79"/>
                    </a:rPr>
                    <a:t>(iii) Poor Termination, Poor</a:t>
                  </a:r>
                </a:p>
                <a:p>
                  <a:pPr marL="0" marR="0" lvl="0" indent="0" algn="l" defTabSz="147273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1" i="1" u="none" strike="noStrike" kern="120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Aharoni" panose="02010803020104030203" pitchFamily="2" charset="-79"/>
                    </a:rPr>
                    <a:t>       maintenance of Ageing</a:t>
                  </a:r>
                </a:p>
                <a:p>
                  <a:pPr marL="0" marR="0" lvl="0" indent="0" algn="l" defTabSz="147273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1" i="1" u="none" strike="noStrike" kern="120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Aharoni" panose="02010803020104030203" pitchFamily="2" charset="-79"/>
                    </a:rPr>
                    <a:t>       Networks.</a:t>
                  </a:r>
                  <a:endPara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1" name="Scroll: Horizontal 10">
                  <a:extLst>
                    <a:ext uri="{FF2B5EF4-FFF2-40B4-BE49-F238E27FC236}">
                      <a16:creationId xmlns:a16="http://schemas.microsoft.com/office/drawing/2014/main" id="{22B762F9-14E9-4C82-9B40-CB03BED1A8A4}"/>
                    </a:ext>
                  </a:extLst>
                </p:cNvPr>
                <p:cNvSpPr/>
                <p:nvPr/>
              </p:nvSpPr>
              <p:spPr>
                <a:xfrm>
                  <a:off x="2627160" y="5153987"/>
                  <a:ext cx="3078677" cy="1196719"/>
                </a:xfrm>
                <a:prstGeom prst="horizontalScroll">
                  <a:avLst/>
                </a:prstGeom>
                <a:solidFill>
                  <a:schemeClr val="accent2">
                    <a:lumMod val="50000"/>
                  </a:schemeClr>
                </a:soli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l" defTabSz="147273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1" i="1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Aharoni" panose="02010803020104030203" pitchFamily="2" charset="-79"/>
                    </a:rPr>
                    <a:t>(iv) Violation of Right-of-Way</a:t>
                  </a:r>
                </a:p>
                <a:p>
                  <a:pPr marL="0" marR="0" lvl="0" indent="0" algn="l" defTabSz="147273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1" i="1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Aharoni" panose="02010803020104030203" pitchFamily="2" charset="-79"/>
                    </a:rPr>
                    <a:t>       and related issues. </a:t>
                  </a:r>
                  <a:endPara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1E0E5AA8-6552-4E25-A5BA-1E9896C66552}"/>
                  </a:ext>
                </a:extLst>
              </p:cNvPr>
              <p:cNvGrpSpPr/>
              <p:nvPr/>
            </p:nvGrpSpPr>
            <p:grpSpPr>
              <a:xfrm>
                <a:off x="5583343" y="1710982"/>
                <a:ext cx="5584991" cy="4659655"/>
                <a:chOff x="5583343" y="1710982"/>
                <a:chExt cx="5584991" cy="4659655"/>
              </a:xfrm>
            </p:grpSpPr>
            <p:sp>
              <p:nvSpPr>
                <p:cNvPr id="12" name="Scroll: Horizontal 11">
                  <a:extLst>
                    <a:ext uri="{FF2B5EF4-FFF2-40B4-BE49-F238E27FC236}">
                      <a16:creationId xmlns:a16="http://schemas.microsoft.com/office/drawing/2014/main" id="{5DF81D75-E6BE-4FAE-95EB-15BCD7773593}"/>
                    </a:ext>
                  </a:extLst>
                </p:cNvPr>
                <p:cNvSpPr/>
                <p:nvPr/>
              </p:nvSpPr>
              <p:spPr>
                <a:xfrm>
                  <a:off x="5583343" y="1710982"/>
                  <a:ext cx="3958550" cy="1196719"/>
                </a:xfrm>
                <a:prstGeom prst="horizontalScroll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l" defTabSz="147273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1" i="1" u="none" strike="noStrike" kern="120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Aharoni" panose="02010803020104030203" pitchFamily="2" charset="-79"/>
                    </a:rPr>
                    <a:t>(v) Poor Response to Monitored </a:t>
                  </a:r>
                </a:p>
                <a:p>
                  <a:pPr marL="0" marR="0" lvl="0" indent="0" algn="l" defTabSz="147273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1" i="1" u="none" strike="noStrike" kern="120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Aharoni" panose="02010803020104030203" pitchFamily="2" charset="-79"/>
                    </a:rPr>
                    <a:t>     Networks &amp; Use of Substandard</a:t>
                  </a:r>
                </a:p>
                <a:p>
                  <a:pPr marL="0" marR="0" lvl="0" indent="0" algn="l" defTabSz="147273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1" i="1" u="none" strike="noStrike" kern="120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Aharoni" panose="02010803020104030203" pitchFamily="2" charset="-79"/>
                    </a:rPr>
                    <a:t>     Materials.</a:t>
                  </a:r>
                  <a:endPara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5" name="Scroll: Horizontal 14">
                  <a:extLst>
                    <a:ext uri="{FF2B5EF4-FFF2-40B4-BE49-F238E27FC236}">
                      <a16:creationId xmlns:a16="http://schemas.microsoft.com/office/drawing/2014/main" id="{1305672C-9C46-4519-9E61-E58F96DD314C}"/>
                    </a:ext>
                  </a:extLst>
                </p:cNvPr>
                <p:cNvSpPr/>
                <p:nvPr/>
              </p:nvSpPr>
              <p:spPr>
                <a:xfrm>
                  <a:off x="6187706" y="2736267"/>
                  <a:ext cx="3958548" cy="1196719"/>
                </a:xfrm>
                <a:prstGeom prst="horizontalScroll">
                  <a:avLst/>
                </a:prstGeom>
                <a:solidFill>
                  <a:schemeClr val="accent6">
                    <a:lumMod val="75000"/>
                  </a:schemeClr>
                </a:soli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l" defTabSz="147273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1" i="1" u="none" strike="noStrike" kern="120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Aharoni" panose="02010803020104030203" pitchFamily="2" charset="-79"/>
                    </a:rPr>
                    <a:t>(vi) Non-adherence to Safety Rules,</a:t>
                  </a:r>
                </a:p>
                <a:p>
                  <a:pPr marL="0" marR="0" lvl="0" indent="0" algn="l" defTabSz="147273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1" i="1" u="none" strike="noStrike" kern="120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Aharoni" panose="02010803020104030203" pitchFamily="2" charset="-79"/>
                    </a:rPr>
                    <a:t>      Requirements and Regulations. </a:t>
                  </a:r>
                  <a:endPara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6" name="Scroll: Horizontal 15">
                  <a:extLst>
                    <a:ext uri="{FF2B5EF4-FFF2-40B4-BE49-F238E27FC236}">
                      <a16:creationId xmlns:a16="http://schemas.microsoft.com/office/drawing/2014/main" id="{A7B0B079-222F-403F-8C7E-6A621063396E}"/>
                    </a:ext>
                  </a:extLst>
                </p:cNvPr>
                <p:cNvSpPr/>
                <p:nvPr/>
              </p:nvSpPr>
              <p:spPr>
                <a:xfrm>
                  <a:off x="6900798" y="3768895"/>
                  <a:ext cx="3984358" cy="1484192"/>
                </a:xfrm>
                <a:prstGeom prst="horizontalScroll">
                  <a:avLst/>
                </a:prstGeom>
                <a:solidFill>
                  <a:schemeClr val="tx2">
                    <a:lumMod val="50000"/>
                  </a:schemeClr>
                </a:soli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l" defTabSz="147273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1" i="1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Aharoni" panose="02010803020104030203" pitchFamily="2" charset="-79"/>
                    </a:rPr>
                    <a:t>(vii) Inadequate knowledge of Safety</a:t>
                  </a:r>
                </a:p>
                <a:p>
                  <a:pPr marL="0" marR="0" lvl="0" indent="0" algn="l" defTabSz="147273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1" i="1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Aharoni" panose="02010803020104030203" pitchFamily="2" charset="-79"/>
                    </a:rPr>
                    <a:t>        precaution on the part of</a:t>
                  </a:r>
                </a:p>
                <a:p>
                  <a:pPr marL="0" marR="0" lvl="0" indent="0" algn="l" defTabSz="147273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1" i="1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Aharoni" panose="02010803020104030203" pitchFamily="2" charset="-79"/>
                    </a:rPr>
                    <a:t>       operators and ignorance on the</a:t>
                  </a:r>
                </a:p>
                <a:p>
                  <a:pPr marL="0" marR="0" lvl="0" indent="0" algn="l" defTabSz="147273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1" i="1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Aharoni" panose="02010803020104030203" pitchFamily="2" charset="-79"/>
                    </a:rPr>
                    <a:t>       part of Consumers/Public.</a:t>
                  </a:r>
                  <a:endPara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7" name="Scroll: Horizontal 16">
                  <a:extLst>
                    <a:ext uri="{FF2B5EF4-FFF2-40B4-BE49-F238E27FC236}">
                      <a16:creationId xmlns:a16="http://schemas.microsoft.com/office/drawing/2014/main" id="{862C408F-C7F1-41C5-916A-97BA1BA1A6C3}"/>
                    </a:ext>
                  </a:extLst>
                </p:cNvPr>
                <p:cNvSpPr/>
                <p:nvPr/>
              </p:nvSpPr>
              <p:spPr>
                <a:xfrm>
                  <a:off x="7577415" y="5173918"/>
                  <a:ext cx="3590919" cy="1196719"/>
                </a:xfrm>
                <a:prstGeom prst="horizontalScroll">
                  <a:avLst/>
                </a:prstGeom>
                <a:solidFill>
                  <a:schemeClr val="accent3">
                    <a:lumMod val="50000"/>
                  </a:schemeClr>
                </a:soli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l" defTabSz="147273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1" i="1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Aharoni" panose="02010803020104030203" pitchFamily="2" charset="-79"/>
                    </a:rPr>
                    <a:t>(viii) </a:t>
                  </a:r>
                  <a:r>
                    <a:rPr kumimoji="0" lang="en-GB" sz="1800" b="1" i="1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Aharoni" panose="02010803020104030203" pitchFamily="2" charset="-79"/>
                    </a:rPr>
                    <a:t>Vandalisation of Power</a:t>
                  </a:r>
                </a:p>
                <a:p>
                  <a:pPr marL="0" marR="0" lvl="0" indent="0" algn="l" defTabSz="147273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1" i="1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Aharoni" panose="02010803020104030203" pitchFamily="2" charset="-79"/>
                    </a:rPr>
                    <a:t>        equipment and materials. </a:t>
                  </a:r>
                  <a:endPara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4008009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" y="884237"/>
            <a:ext cx="12436475" cy="0"/>
          </a:xfrm>
          <a:prstGeom prst="line">
            <a:avLst/>
          </a:prstGeom>
          <a:ln w="130175" cmpd="tri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C:\Users\USER\Downloads\IMG_630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60" y="26893"/>
            <a:ext cx="1126734" cy="1075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68335" y="1"/>
            <a:ext cx="1206908" cy="1086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" name="Straight Connector 13"/>
          <p:cNvCxnSpPr/>
          <p:nvPr/>
        </p:nvCxnSpPr>
        <p:spPr>
          <a:xfrm>
            <a:off x="46004" y="7111154"/>
            <a:ext cx="12436475" cy="0"/>
          </a:xfrm>
          <a:prstGeom prst="line">
            <a:avLst/>
          </a:prstGeom>
          <a:ln w="60325" cmpd="dbl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903142" y="7111154"/>
            <a:ext cx="2487295" cy="402483"/>
          </a:xfrm>
        </p:spPr>
        <p:txBody>
          <a:bodyPr/>
          <a:lstStyle/>
          <a:p>
            <a:fld id="{919EF2C4-FA95-4D13-932F-781A6A1F1251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Footer Placeholder 4"/>
          <p:cNvSpPr txBox="1">
            <a:spLocks/>
          </p:cNvSpPr>
          <p:nvPr/>
        </p:nvSpPr>
        <p:spPr>
          <a:xfrm>
            <a:off x="739630" y="7208837"/>
            <a:ext cx="11666229" cy="24631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200" b="1" i="1" kern="120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rgbClr val="63A537">
                    <a:lumMod val="50000"/>
                  </a:srgbClr>
                </a:solidFill>
              </a:rPr>
              <a:t>Nigerian Electricity Management Services Agency</a:t>
            </a: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4008437" y="960437"/>
            <a:ext cx="4509801" cy="400110"/>
          </a:xfrm>
          <a:prstGeom prst="rect">
            <a:avLst/>
          </a:prstGeom>
          <a:ln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sng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REVISED RANKING  CRITERIA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659250" y="3908932"/>
            <a:ext cx="2185773" cy="46166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Cambria" panose="02040503050406030204" pitchFamily="18" charset="0"/>
              </a:rPr>
              <a:t>2015 BASELINE STUDY: </a:t>
            </a:r>
          </a:p>
          <a:p>
            <a:pPr algn="ctr"/>
            <a:r>
              <a:rPr lang="en-GB" sz="1200" b="1" dirty="0">
                <a:solidFill>
                  <a:schemeClr val="tx1"/>
                </a:solidFill>
                <a:latin typeface="Cambria" panose="02040503050406030204" pitchFamily="18" charset="0"/>
              </a:rPr>
              <a:t>Average/ month = 7.5 (8)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856037" y="1429305"/>
            <a:ext cx="2438400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800" b="1" u="sng" dirty="0">
                <a:solidFill>
                  <a:srgbClr val="FF0000"/>
                </a:solidFill>
                <a:latin typeface="Cambria" panose="02040503050406030204" pitchFamily="18" charset="0"/>
              </a:rPr>
              <a:t>Fatalities (Deaths)</a:t>
            </a: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7637857"/>
              </p:ext>
            </p:extLst>
          </p:nvPr>
        </p:nvGraphicFramePr>
        <p:xfrm>
          <a:off x="3856388" y="1798636"/>
          <a:ext cx="2438049" cy="14897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98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01">
                <a:tc>
                  <a:txBody>
                    <a:bodyPr/>
                    <a:lstStyle/>
                    <a:p>
                      <a:r>
                        <a:rPr lang="en-US" sz="1600" b="1" dirty="0"/>
                        <a:t>No. of Fatalities</a:t>
                      </a:r>
                    </a:p>
                  </a:txBody>
                  <a:tcPr marL="92814" marR="92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A632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Scores</a:t>
                      </a:r>
                    </a:p>
                  </a:txBody>
                  <a:tcPr marL="92814" marR="928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A632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6795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/>
                        <a:t>0</a:t>
                      </a:r>
                    </a:p>
                  </a:txBody>
                  <a:tcPr marL="92814" marR="92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A632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40</a:t>
                      </a:r>
                    </a:p>
                  </a:txBody>
                  <a:tcPr marL="92814" marR="928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A632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9005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/>
                        <a:t>1 - 2</a:t>
                      </a:r>
                    </a:p>
                  </a:txBody>
                  <a:tcPr marL="92814" marR="92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A632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20</a:t>
                      </a:r>
                    </a:p>
                  </a:txBody>
                  <a:tcPr marL="92814" marR="928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A632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6795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/>
                        <a:t>3</a:t>
                      </a:r>
                      <a:r>
                        <a:rPr lang="en-US" sz="1600" b="1" baseline="0" dirty="0"/>
                        <a:t> &amp; Above</a:t>
                      </a:r>
                      <a:endParaRPr lang="en-US" sz="1600" b="1" dirty="0"/>
                    </a:p>
                  </a:txBody>
                  <a:tcPr marL="92814" marR="92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A632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0</a:t>
                      </a:r>
                    </a:p>
                  </a:txBody>
                  <a:tcPr marL="92814" marR="928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A632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3806765" y="3372250"/>
            <a:ext cx="2563872" cy="47705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latin typeface="Cambria" panose="02040503050406030204" pitchFamily="18" charset="0"/>
              </a:rPr>
              <a:t>2015 BASELINE STUDY: </a:t>
            </a:r>
            <a:r>
              <a:rPr lang="en-GB" sz="1100" b="1" dirty="0">
                <a:solidFill>
                  <a:srgbClr val="FF3399"/>
                </a:solidFill>
                <a:latin typeface="Cambria" panose="02040503050406030204" pitchFamily="18" charset="0"/>
              </a:rPr>
              <a:t>Average Deaths/ month = 9.5 (10)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865799" y="1417637"/>
            <a:ext cx="1790838" cy="33855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600" b="1" u="sng" dirty="0">
                <a:solidFill>
                  <a:srgbClr val="C00000"/>
                </a:solidFill>
                <a:latin typeface="Cambria" panose="02040503050406030204" pitchFamily="18" charset="0"/>
              </a:rPr>
              <a:t> Major Injuries</a:t>
            </a:r>
          </a:p>
        </p:txBody>
      </p:sp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1949741"/>
              </p:ext>
            </p:extLst>
          </p:nvPr>
        </p:nvGraphicFramePr>
        <p:xfrm>
          <a:off x="6416642" y="1808115"/>
          <a:ext cx="2697195" cy="25624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51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4347">
                <a:tc>
                  <a:txBody>
                    <a:bodyPr/>
                    <a:lstStyle/>
                    <a:p>
                      <a:r>
                        <a:rPr lang="en-US" sz="1600" b="1" dirty="0"/>
                        <a:t>No. of Persons with Major  Injuries</a:t>
                      </a:r>
                    </a:p>
                  </a:txBody>
                  <a:tcPr marL="92814" marR="92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Scores</a:t>
                      </a:r>
                    </a:p>
                  </a:txBody>
                  <a:tcPr marL="92814" marR="928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9627">
                <a:tc>
                  <a:txBody>
                    <a:bodyPr/>
                    <a:lstStyle/>
                    <a:p>
                      <a:r>
                        <a:rPr lang="en-US" sz="1600" b="1" dirty="0"/>
                        <a:t>0</a:t>
                      </a:r>
                    </a:p>
                  </a:txBody>
                  <a:tcPr marL="92814" marR="92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20</a:t>
                      </a:r>
                    </a:p>
                  </a:txBody>
                  <a:tcPr marL="92814" marR="928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9627">
                <a:tc>
                  <a:txBody>
                    <a:bodyPr/>
                    <a:lstStyle/>
                    <a:p>
                      <a:r>
                        <a:rPr lang="en-US" sz="1600" b="1" dirty="0"/>
                        <a:t>1 – 2</a:t>
                      </a:r>
                    </a:p>
                  </a:txBody>
                  <a:tcPr marL="92814" marR="92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15</a:t>
                      </a:r>
                    </a:p>
                  </a:txBody>
                  <a:tcPr marL="92814" marR="928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9627">
                <a:tc>
                  <a:txBody>
                    <a:bodyPr/>
                    <a:lstStyle/>
                    <a:p>
                      <a:r>
                        <a:rPr lang="en-US" sz="1600" b="1" dirty="0"/>
                        <a:t>3</a:t>
                      </a:r>
                      <a:r>
                        <a:rPr lang="en-US" sz="1600" b="1" baseline="0" dirty="0"/>
                        <a:t> – 4</a:t>
                      </a:r>
                      <a:endParaRPr lang="en-US" sz="1600" b="1" dirty="0"/>
                    </a:p>
                  </a:txBody>
                  <a:tcPr marL="92814" marR="92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10</a:t>
                      </a:r>
                    </a:p>
                  </a:txBody>
                  <a:tcPr marL="92814" marR="928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9627">
                <a:tc>
                  <a:txBody>
                    <a:bodyPr/>
                    <a:lstStyle/>
                    <a:p>
                      <a:r>
                        <a:rPr lang="en-US" sz="1600" b="1" dirty="0"/>
                        <a:t>5</a:t>
                      </a:r>
                      <a:r>
                        <a:rPr lang="en-US" sz="1600" b="1" baseline="0" dirty="0"/>
                        <a:t> – 6</a:t>
                      </a:r>
                      <a:endParaRPr lang="en-US" sz="1600" b="1" dirty="0"/>
                    </a:p>
                  </a:txBody>
                  <a:tcPr marL="92814" marR="92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5</a:t>
                      </a:r>
                    </a:p>
                  </a:txBody>
                  <a:tcPr marL="92814" marR="928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9627">
                <a:tc>
                  <a:txBody>
                    <a:bodyPr/>
                    <a:lstStyle/>
                    <a:p>
                      <a:r>
                        <a:rPr lang="en-US" sz="1600" b="1" dirty="0"/>
                        <a:t>7</a:t>
                      </a:r>
                      <a:r>
                        <a:rPr lang="en-US" sz="1600" b="1" baseline="0" dirty="0"/>
                        <a:t> &amp; Above</a:t>
                      </a:r>
                      <a:endParaRPr lang="en-US" sz="1600" b="1" dirty="0"/>
                    </a:p>
                  </a:txBody>
                  <a:tcPr marL="92814" marR="92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0</a:t>
                      </a:r>
                    </a:p>
                  </a:txBody>
                  <a:tcPr marL="92814" marR="928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1291977"/>
              </p:ext>
            </p:extLst>
          </p:nvPr>
        </p:nvGraphicFramePr>
        <p:xfrm>
          <a:off x="9266236" y="1556242"/>
          <a:ext cx="3023598" cy="24062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17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17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3153">
                <a:tc>
                  <a:txBody>
                    <a:bodyPr/>
                    <a:lstStyle/>
                    <a:p>
                      <a:r>
                        <a:rPr lang="en-US" sz="1600" b="1" dirty="0"/>
                        <a:t>No. Resolved</a:t>
                      </a:r>
                    </a:p>
                  </a:txBody>
                  <a:tcPr marL="92814" marR="92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Scores</a:t>
                      </a:r>
                    </a:p>
                  </a:txBody>
                  <a:tcPr marL="92814" marR="928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10">
                <a:tc>
                  <a:txBody>
                    <a:bodyPr/>
                    <a:lstStyle/>
                    <a:p>
                      <a:r>
                        <a:rPr lang="en-US" sz="1600" b="1" baseline="0" dirty="0"/>
                        <a:t>21 &amp; Ab</a:t>
                      </a:r>
                      <a:r>
                        <a:rPr lang="en-US" sz="1600" b="1" dirty="0"/>
                        <a:t>ove</a:t>
                      </a:r>
                    </a:p>
                  </a:txBody>
                  <a:tcPr marL="92814" marR="92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92814" marR="928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10">
                <a:tc>
                  <a:txBody>
                    <a:bodyPr/>
                    <a:lstStyle/>
                    <a:p>
                      <a:r>
                        <a:rPr lang="en-US" sz="1600" b="1" baseline="0" dirty="0"/>
                        <a:t>16 – 20</a:t>
                      </a:r>
                      <a:endParaRPr lang="en-US" sz="1600" b="1" dirty="0"/>
                    </a:p>
                  </a:txBody>
                  <a:tcPr marL="92814" marR="92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92814" marR="928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0278">
                <a:tc>
                  <a:txBody>
                    <a:bodyPr/>
                    <a:lstStyle/>
                    <a:p>
                      <a:r>
                        <a:rPr lang="en-US" sz="1600" b="1" baseline="0" dirty="0"/>
                        <a:t>11– 15</a:t>
                      </a:r>
                      <a:endParaRPr lang="en-US" sz="1600" b="1" dirty="0"/>
                    </a:p>
                  </a:txBody>
                  <a:tcPr marL="92814" marR="92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92814" marR="928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5068">
                <a:tc>
                  <a:txBody>
                    <a:bodyPr/>
                    <a:lstStyle/>
                    <a:p>
                      <a:r>
                        <a:rPr lang="en-US" sz="1600" b="1" dirty="0"/>
                        <a:t>5–10 </a:t>
                      </a:r>
                    </a:p>
                  </a:txBody>
                  <a:tcPr marL="92814" marR="92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92814" marR="928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4081">
                <a:tc>
                  <a:txBody>
                    <a:bodyPr/>
                    <a:lstStyle/>
                    <a:p>
                      <a:r>
                        <a:rPr lang="en-US" sz="1600" b="1" baseline="0" dirty="0"/>
                        <a:t> Below 5</a:t>
                      </a:r>
                      <a:endParaRPr lang="en-US" sz="1600" b="1" dirty="0"/>
                    </a:p>
                  </a:txBody>
                  <a:tcPr marL="92814" marR="92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92814" marR="928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7" name="TextBox 26"/>
          <p:cNvSpPr txBox="1"/>
          <p:nvPr/>
        </p:nvSpPr>
        <p:spPr>
          <a:xfrm>
            <a:off x="9493644" y="1086280"/>
            <a:ext cx="2667000" cy="40011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u="sng" dirty="0"/>
              <a:t>NETWORK RESOLVED</a:t>
            </a:r>
          </a:p>
        </p:txBody>
      </p:sp>
      <p:graphicFrame>
        <p:nvGraphicFramePr>
          <p:cNvPr id="28" name="Table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3780682"/>
              </p:ext>
            </p:extLst>
          </p:nvPr>
        </p:nvGraphicFramePr>
        <p:xfrm>
          <a:off x="9241834" y="4770437"/>
          <a:ext cx="3048000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16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63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8399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rgbClr val="FF0000"/>
                          </a:solidFill>
                        </a:rPr>
                        <a:t>Response </a:t>
                      </a:r>
                    </a:p>
                  </a:txBody>
                  <a:tcPr marL="92814" marR="92814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rgbClr val="FF0000"/>
                          </a:solidFill>
                        </a:rPr>
                        <a:t>Scores</a:t>
                      </a:r>
                    </a:p>
                  </a:txBody>
                  <a:tcPr marL="92814" marR="92814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239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/>
                        <a:t>Within 1 week </a:t>
                      </a:r>
                    </a:p>
                  </a:txBody>
                  <a:tcPr marL="92814" marR="92814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92814" marR="92814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239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/>
                        <a:t>Within 2 weeks </a:t>
                      </a:r>
                    </a:p>
                  </a:txBody>
                  <a:tcPr marL="92814" marR="92814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92814" marR="92814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239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/>
                        <a:t>Within 3 weeks</a:t>
                      </a:r>
                    </a:p>
                  </a:txBody>
                  <a:tcPr marL="92814" marR="92814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92814" marR="92814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239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/>
                        <a:t>Within 4 weeks </a:t>
                      </a:r>
                    </a:p>
                  </a:txBody>
                  <a:tcPr marL="92814" marR="92814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92814" marR="92814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6239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/>
                        <a:t>0</a:t>
                      </a:r>
                    </a:p>
                  </a:txBody>
                  <a:tcPr marL="92814" marR="92814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92814" marR="92814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9674807" y="4538860"/>
            <a:ext cx="2133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u="sng" dirty="0">
                <a:solidFill>
                  <a:srgbClr val="7030A0"/>
                </a:solidFill>
              </a:rPr>
              <a:t>REPORTING COMPLIANCE</a:t>
            </a:r>
          </a:p>
        </p:txBody>
      </p:sp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9570850"/>
              </p:ext>
            </p:extLst>
          </p:nvPr>
        </p:nvGraphicFramePr>
        <p:xfrm>
          <a:off x="99719" y="1395476"/>
          <a:ext cx="3680118" cy="38928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61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96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42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1241">
                <a:tc>
                  <a:txBody>
                    <a:bodyPr/>
                    <a:lstStyle/>
                    <a:p>
                      <a:r>
                        <a:rPr lang="en-US" sz="1200" b="1" dirty="0"/>
                        <a:t>DESCRIPTION</a:t>
                      </a:r>
                    </a:p>
                  </a:txBody>
                  <a:tcPr marL="92814" marR="92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/>
                        <a:t>EVENT</a:t>
                      </a:r>
                    </a:p>
                  </a:txBody>
                  <a:tcPr marL="92814" marR="92814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/>
                        <a:t>SCORES</a:t>
                      </a:r>
                    </a:p>
                  </a:txBody>
                  <a:tcPr marL="92814" marR="928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1884">
                <a:tc>
                  <a:txBody>
                    <a:bodyPr/>
                    <a:lstStyle/>
                    <a:p>
                      <a:r>
                        <a:rPr lang="en-US" sz="1400" b="1" dirty="0"/>
                        <a:t>I. TOTAL ACCIDENTS </a:t>
                      </a:r>
                    </a:p>
                  </a:txBody>
                  <a:tcPr marL="92814" marR="92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rgbClr val="FF0000"/>
                          </a:solidFill>
                        </a:rPr>
                        <a:t>NOT SCORED</a:t>
                      </a:r>
                    </a:p>
                  </a:txBody>
                  <a:tcPr marL="92814" marR="92814"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rgbClr val="FF0000"/>
                          </a:solidFill>
                        </a:rPr>
                        <a:t>SCORED</a:t>
                      </a:r>
                    </a:p>
                  </a:txBody>
                  <a:tcPr marL="92814" marR="928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1130">
                <a:tc>
                  <a:txBody>
                    <a:bodyPr/>
                    <a:lstStyle/>
                    <a:p>
                      <a:r>
                        <a:rPr lang="en-US" sz="1400" b="1" dirty="0"/>
                        <a:t>II. NO.  OF </a:t>
                      </a:r>
                      <a:r>
                        <a:rPr lang="en-US" sz="1400" b="1" baseline="0" dirty="0"/>
                        <a:t> F</a:t>
                      </a:r>
                      <a:r>
                        <a:rPr lang="en-US" sz="1400" b="1" dirty="0"/>
                        <a:t>ATALITIES</a:t>
                      </a:r>
                    </a:p>
                  </a:txBody>
                  <a:tcPr marL="92814" marR="92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0</a:t>
                      </a:r>
                    </a:p>
                  </a:txBody>
                  <a:tcPr marL="92814" marR="9281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40</a:t>
                      </a:r>
                    </a:p>
                  </a:txBody>
                  <a:tcPr marL="92814" marR="92814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1884">
                <a:tc>
                  <a:txBody>
                    <a:bodyPr/>
                    <a:lstStyle/>
                    <a:p>
                      <a:r>
                        <a:rPr lang="en-US" sz="1400" b="1" dirty="0"/>
                        <a:t>III.  NO. OF MAJOR</a:t>
                      </a:r>
                      <a:r>
                        <a:rPr lang="en-US" sz="1400" b="1" baseline="0" dirty="0"/>
                        <a:t> </a:t>
                      </a:r>
                      <a:r>
                        <a:rPr lang="en-US" sz="1400" b="1" dirty="0"/>
                        <a:t>INJURIES</a:t>
                      </a:r>
                    </a:p>
                  </a:txBody>
                  <a:tcPr marL="92814" marR="92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0</a:t>
                      </a:r>
                    </a:p>
                  </a:txBody>
                  <a:tcPr marL="92814" marR="9281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20</a:t>
                      </a:r>
                    </a:p>
                  </a:txBody>
                  <a:tcPr marL="92814" marR="92814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1884">
                <a:tc>
                  <a:txBody>
                    <a:bodyPr/>
                    <a:lstStyle/>
                    <a:p>
                      <a:r>
                        <a:rPr lang="en-US" sz="1400" b="1" dirty="0"/>
                        <a:t>IV.  NO. OF BAD NETWORKS RESOLVED</a:t>
                      </a:r>
                    </a:p>
                  </a:txBody>
                  <a:tcPr marL="92814" marR="92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&gt;21</a:t>
                      </a:r>
                    </a:p>
                  </a:txBody>
                  <a:tcPr marL="92814" marR="9281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92814" marR="92814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2638">
                <a:tc>
                  <a:txBody>
                    <a:bodyPr/>
                    <a:lstStyle/>
                    <a:p>
                      <a:r>
                        <a:rPr lang="en-US" sz="1400" b="1" dirty="0"/>
                        <a:t>V.  DISCONNECTED</a:t>
                      </a:r>
                      <a:r>
                        <a:rPr lang="en-US" sz="1400" b="1" baseline="0" dirty="0"/>
                        <a:t> </a:t>
                      </a:r>
                      <a:r>
                        <a:rPr lang="en-US" sz="1400" b="1" dirty="0"/>
                        <a:t>STRUCTURES UNDER /WITHIN RIGHT-OF-WAY </a:t>
                      </a:r>
                    </a:p>
                  </a:txBody>
                  <a:tcPr marL="92814" marR="92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425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/>
                        <a:t>&gt;20</a:t>
                      </a:r>
                    </a:p>
                  </a:txBody>
                  <a:tcPr marL="92814" marR="9281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92814" marR="92814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/>
                        <a:t>VI.  REPORTING COMPLIANCE</a:t>
                      </a:r>
                    </a:p>
                  </a:txBody>
                  <a:tcPr marL="92814" marR="92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4</a:t>
                      </a:r>
                    </a:p>
                  </a:txBody>
                  <a:tcPr marL="92814" marR="9281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92814" marR="92814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593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b="1" dirty="0"/>
                        <a:t>TOTAL</a:t>
                      </a:r>
                    </a:p>
                  </a:txBody>
                  <a:tcPr marL="92814" marR="92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b="1" dirty="0"/>
                    </a:p>
                  </a:txBody>
                  <a:tcPr marL="92814" marR="92814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100</a:t>
                      </a:r>
                    </a:p>
                  </a:txBody>
                  <a:tcPr marL="92814" marR="928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884237" y="27353"/>
            <a:ext cx="10515600" cy="780684"/>
          </a:xfrm>
        </p:spPr>
        <p:txBody>
          <a:bodyPr>
            <a:noAutofit/>
          </a:bodyPr>
          <a:lstStyle/>
          <a:p>
            <a:pPr marL="228527" indent="0" algn="ctr">
              <a:buNone/>
            </a:pPr>
            <a:r>
              <a:rPr lang="en-US" sz="2400" b="1" dirty="0">
                <a:solidFill>
                  <a:srgbClr val="00B050"/>
                </a:solidFill>
                <a:latin typeface="BankGothic Lt BT" pitchFamily="34" charset="0"/>
              </a:rPr>
              <a:t>NIGERIAN ELECTRICITY MANAGEMENT SERVICES AGENCY  </a:t>
            </a:r>
            <a:br>
              <a:rPr lang="en-US" sz="2400" b="1" dirty="0">
                <a:solidFill>
                  <a:srgbClr val="00B050"/>
                </a:solidFill>
                <a:latin typeface="BankGothic Lt BT" pitchFamily="34" charset="0"/>
              </a:rPr>
            </a:br>
            <a:r>
              <a:rPr lang="en-US" sz="2400" b="1" dirty="0">
                <a:solidFill>
                  <a:srgbClr val="00B050"/>
                </a:solidFill>
                <a:latin typeface="BankGothic Lt BT" pitchFamily="34" charset="0"/>
              </a:rPr>
              <a:t>(NEMSA)</a:t>
            </a:r>
          </a:p>
        </p:txBody>
      </p:sp>
      <p:graphicFrame>
        <p:nvGraphicFramePr>
          <p:cNvPr id="31" name="Table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6633670"/>
              </p:ext>
            </p:extLst>
          </p:nvPr>
        </p:nvGraphicFramePr>
        <p:xfrm>
          <a:off x="3856037" y="5125337"/>
          <a:ext cx="5029200" cy="19391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26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65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4237">
                <a:tc>
                  <a:txBody>
                    <a:bodyPr/>
                    <a:lstStyle/>
                    <a:p>
                      <a:r>
                        <a:rPr lang="en-US" sz="1600" b="1" dirty="0"/>
                        <a:t>Structures under Right-of-Way</a:t>
                      </a:r>
                      <a:r>
                        <a:rPr lang="en-US" sz="1600" b="1" baseline="0" dirty="0"/>
                        <a:t> removed</a:t>
                      </a:r>
                      <a:endParaRPr lang="en-US" sz="1600" b="1" dirty="0"/>
                    </a:p>
                  </a:txBody>
                  <a:tcPr marL="92814" marR="92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Scores</a:t>
                      </a:r>
                    </a:p>
                  </a:txBody>
                  <a:tcPr marL="92814" marR="928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571">
                <a:tc>
                  <a:txBody>
                    <a:bodyPr/>
                    <a:lstStyle/>
                    <a:p>
                      <a:r>
                        <a:rPr lang="en-US" sz="2000" b="1" dirty="0"/>
                        <a:t>21 </a:t>
                      </a:r>
                      <a:r>
                        <a:rPr lang="en-US" sz="2000" b="1" baseline="0" dirty="0"/>
                        <a:t>&amp; Above</a:t>
                      </a:r>
                      <a:endParaRPr lang="en-US" sz="2000" b="1" dirty="0"/>
                    </a:p>
                  </a:txBody>
                  <a:tcPr marL="92814" marR="92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92814" marR="928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8571">
                <a:tc>
                  <a:txBody>
                    <a:bodyPr/>
                    <a:lstStyle/>
                    <a:p>
                      <a:r>
                        <a:rPr lang="en-US" sz="2000" b="1" dirty="0"/>
                        <a:t>11 – 20</a:t>
                      </a:r>
                    </a:p>
                  </a:txBody>
                  <a:tcPr marL="92814" marR="92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92814" marR="928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571">
                <a:tc>
                  <a:txBody>
                    <a:bodyPr/>
                    <a:lstStyle/>
                    <a:p>
                      <a:r>
                        <a:rPr lang="en-US" sz="2000" b="1" baseline="0" dirty="0"/>
                        <a:t>5 – 10</a:t>
                      </a:r>
                      <a:endParaRPr lang="en-US" sz="2000" b="1" dirty="0"/>
                    </a:p>
                  </a:txBody>
                  <a:tcPr marL="92814" marR="92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92814" marR="928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571">
                <a:tc>
                  <a:txBody>
                    <a:bodyPr/>
                    <a:lstStyle/>
                    <a:p>
                      <a:r>
                        <a:rPr lang="en-US" sz="2000" b="1" dirty="0"/>
                        <a:t>Below 5</a:t>
                      </a:r>
                      <a:r>
                        <a:rPr lang="en-US" sz="2000" b="1" baseline="0" dirty="0"/>
                        <a:t> </a:t>
                      </a:r>
                      <a:endParaRPr lang="en-US" sz="2000" b="1" dirty="0"/>
                    </a:p>
                  </a:txBody>
                  <a:tcPr marL="92814" marR="92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92814" marR="928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2" name="TextBox 31"/>
          <p:cNvSpPr txBox="1"/>
          <p:nvPr/>
        </p:nvSpPr>
        <p:spPr>
          <a:xfrm>
            <a:off x="3974118" y="4648888"/>
            <a:ext cx="4847731" cy="33855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600" b="1" u="sng" dirty="0">
                <a:solidFill>
                  <a:srgbClr val="C00000"/>
                </a:solidFill>
                <a:latin typeface="Cambria" panose="02040503050406030204" pitchFamily="18" charset="0"/>
              </a:rPr>
              <a:t>Disconnected Structures under </a:t>
            </a:r>
            <a:r>
              <a:rPr lang="en-GB" sz="1600" b="1" u="sng">
                <a:solidFill>
                  <a:srgbClr val="C00000"/>
                </a:solidFill>
                <a:latin typeface="Cambria" panose="02040503050406030204" pitchFamily="18" charset="0"/>
              </a:rPr>
              <a:t>Right-of-Way </a:t>
            </a:r>
            <a:endParaRPr lang="en-GB" sz="1600" b="1" u="sng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551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519750"/>
              </p:ext>
            </p:extLst>
          </p:nvPr>
        </p:nvGraphicFramePr>
        <p:xfrm>
          <a:off x="6717373" y="1367942"/>
          <a:ext cx="5662310" cy="5124332"/>
        </p:xfrm>
        <a:graphic>
          <a:graphicData uri="http://schemas.openxmlformats.org/drawingml/2006/table">
            <a:tbl>
              <a:tblPr/>
              <a:tblGrid>
                <a:gridCol w="9178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33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13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68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94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1752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596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07225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DEATHS [STAFF &amp; 3RD PARTY]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MAJOR INJURIES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BAD NETWORKS RESOLVED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STRUCTURES UNDER</a:t>
                      </a:r>
                      <a:r>
                        <a:rPr lang="en-US" sz="1200" b="1" i="0" u="none" strike="noStrike" baseline="0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RIGHT </a:t>
                      </a:r>
                      <a:r>
                        <a:rPr lang="en-US" sz="1200" b="1" i="0" u="none" strike="noStrike" baseline="0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OF WAY </a:t>
                      </a:r>
                      <a:r>
                        <a:rPr lang="en-US" sz="12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DISCONNECTED</a:t>
                      </a:r>
                      <a:r>
                        <a:rPr lang="en-US" sz="1200" b="1" i="0" u="none" strike="noStrike" baseline="0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</a:t>
                      </a:r>
                      <a:endParaRPr 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REPORTING COMPLIANCE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RANKING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1932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5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126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40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15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5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60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4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7926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425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5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5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35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7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03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40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425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5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5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1600" dirty="0">
                        <a:solidFill>
                          <a:srgbClr val="00B05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756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425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5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756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40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425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5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2172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15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5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985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40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20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0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0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5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50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40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425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5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00B050"/>
                          </a:solidFill>
                        </a:rPr>
                        <a:t>1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60763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40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425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5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5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en-US" sz="1600" dirty="0">
                        <a:solidFill>
                          <a:srgbClr val="FF330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756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40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425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5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65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1600" dirty="0">
                        <a:solidFill>
                          <a:srgbClr val="00B05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4401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40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425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5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0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5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cxnSp>
        <p:nvCxnSpPr>
          <p:cNvPr id="7" name="Straight Connector 6"/>
          <p:cNvCxnSpPr/>
          <p:nvPr/>
        </p:nvCxnSpPr>
        <p:spPr>
          <a:xfrm>
            <a:off x="1" y="808037"/>
            <a:ext cx="12436475" cy="0"/>
          </a:xfrm>
          <a:prstGeom prst="line">
            <a:avLst/>
          </a:prstGeom>
          <a:ln w="130175" cmpd="tri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C:\Users\USER\Downloads\IMG_630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60" y="26893"/>
            <a:ext cx="1126734" cy="1075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68335" y="1"/>
            <a:ext cx="1206908" cy="1086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775189" y="6917644"/>
            <a:ext cx="2487295" cy="402483"/>
          </a:xfrm>
        </p:spPr>
        <p:txBody>
          <a:bodyPr/>
          <a:lstStyle/>
          <a:p>
            <a:fld id="{919EF2C4-FA95-4D13-932F-781A6A1F1251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1036637" y="884237"/>
            <a:ext cx="2012846" cy="44682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RAW DATA</a:t>
            </a:r>
          </a:p>
        </p:txBody>
      </p:sp>
      <p:sp>
        <p:nvSpPr>
          <p:cNvPr id="27" name="Oval 26"/>
          <p:cNvSpPr/>
          <p:nvPr/>
        </p:nvSpPr>
        <p:spPr>
          <a:xfrm>
            <a:off x="9065063" y="781817"/>
            <a:ext cx="2012846" cy="609600"/>
          </a:xfrm>
          <a:prstGeom prst="ellipse">
            <a:avLst/>
          </a:prstGeom>
          <a:gradFill flip="none" rotWithShape="1">
            <a:gsLst>
              <a:gs pos="0">
                <a:srgbClr val="EA36C3">
                  <a:tint val="66000"/>
                  <a:satMod val="160000"/>
                </a:srgbClr>
              </a:gs>
              <a:gs pos="50000">
                <a:srgbClr val="EA36C3">
                  <a:tint val="44500"/>
                  <a:satMod val="160000"/>
                </a:srgbClr>
              </a:gs>
              <a:gs pos="100000">
                <a:srgbClr val="EA36C3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WEIGHTED SCORE</a:t>
            </a:r>
          </a:p>
        </p:txBody>
      </p:sp>
      <p:sp>
        <p:nvSpPr>
          <p:cNvPr id="18" name="Title 1"/>
          <p:cNvSpPr>
            <a:spLocks noGrp="1"/>
          </p:cNvSpPr>
          <p:nvPr>
            <p:ph type="ctrTitle"/>
          </p:nvPr>
        </p:nvSpPr>
        <p:spPr>
          <a:xfrm>
            <a:off x="884237" y="27353"/>
            <a:ext cx="10515600" cy="780684"/>
          </a:xfrm>
        </p:spPr>
        <p:txBody>
          <a:bodyPr>
            <a:noAutofit/>
          </a:bodyPr>
          <a:lstStyle/>
          <a:p>
            <a:pPr marL="228527" indent="0" algn="ctr">
              <a:buNone/>
            </a:pPr>
            <a:r>
              <a:rPr lang="en-US" sz="1600" b="1" dirty="0">
                <a:solidFill>
                  <a:srgbClr val="00B050"/>
                </a:solidFill>
                <a:latin typeface="+mn-lt"/>
              </a:rPr>
              <a:t>NIGERIAN ELECTRICITY MANAGEMENT SERVICES AGENCY  </a:t>
            </a:r>
            <a:br>
              <a:rPr lang="en-US" sz="1600" b="1" dirty="0">
                <a:solidFill>
                  <a:srgbClr val="00B050"/>
                </a:solidFill>
                <a:latin typeface="+mn-lt"/>
              </a:rPr>
            </a:br>
            <a:r>
              <a:rPr lang="en-US" sz="1600" b="1" dirty="0">
                <a:solidFill>
                  <a:srgbClr val="00B050"/>
                </a:solidFill>
                <a:latin typeface="+mn-lt"/>
              </a:rPr>
              <a:t>(NEMSA)</a:t>
            </a:r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4022060" y="871415"/>
            <a:ext cx="4482177" cy="461665"/>
          </a:xfrm>
          <a:prstGeom prst="rect">
            <a:avLst/>
          </a:prstGeom>
          <a:solidFill>
            <a:srgbClr val="FFFF00"/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1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MONTH: </a:t>
            </a:r>
            <a:r>
              <a:rPr lang="en-US" sz="2400" b="1" i="1" dirty="0">
                <a:solidFill>
                  <a:schemeClr val="tx1"/>
                </a:solidFill>
                <a:latin typeface="Tahoma" pitchFamily="34" charset="0"/>
                <a:ea typeface="Calibri" pitchFamily="34" charset="0"/>
                <a:cs typeface="Tahoma" pitchFamily="34" charset="0"/>
              </a:rPr>
              <a:t>JUNE </a:t>
            </a:r>
            <a:r>
              <a:rPr kumimoji="0" lang="en-US" sz="2400" b="1" i="1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2026</a:t>
            </a:r>
            <a:endParaRPr kumimoji="0" lang="en-US" sz="2400" b="0" i="1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81510" y="7017320"/>
            <a:ext cx="9296399" cy="523220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defTabSz="1142554" font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Note: Discos should rectify defective networks reported to them  by NEMSA as a priority. </a:t>
            </a:r>
          </a:p>
          <a:p>
            <a:pPr defTabSz="1142554" font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Notification by Discos to NEMSA for verification should be weekly, rather than waiting till end of the month.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11638735" y="1367943"/>
            <a:ext cx="764133" cy="5075760"/>
          </a:xfrm>
          <a:prstGeom prst="roundRect">
            <a:avLst/>
          </a:prstGeom>
          <a:noFill/>
          <a:ln w="5715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8565964"/>
              </p:ext>
            </p:extLst>
          </p:nvPr>
        </p:nvGraphicFramePr>
        <p:xfrm>
          <a:off x="5717" y="1367942"/>
          <a:ext cx="6711656" cy="5406524"/>
        </p:xfrm>
        <a:graphic>
          <a:graphicData uri="http://schemas.openxmlformats.org/drawingml/2006/table">
            <a:tbl>
              <a:tblPr/>
              <a:tblGrid>
                <a:gridCol w="3508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92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6192">
                  <a:extLst>
                    <a:ext uri="{9D8B030D-6E8A-4147-A177-3AD203B41FA5}">
                      <a16:colId xmlns:a16="http://schemas.microsoft.com/office/drawing/2014/main" val="3481611623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440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7441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04029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S/No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DISCO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TOTAL ACCIDENTS WITH DEATHS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TOTAL NO. OF DEATHS [STAFF]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TOTAL NO. OF DEATHS [3RD PARTY]</a:t>
                      </a:r>
                      <a:endParaRPr 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NO. OF MAJOR INJURIES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NO. OF BAD NETWORKS RESOLVED BY DISCO / TCN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STRUCTURES UNDER RIGHT OF WAY DISCONNECTED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REPORTING COMPLIANCE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ABUJA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BENIN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348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EKO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381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ENUGU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899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IBADAN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348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IKEJA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709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JOS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047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KADUNA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433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KANO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5453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PORT HARCOURT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348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YOLA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348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TCN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06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TOTAL</a:t>
                      </a:r>
                    </a:p>
                  </a:txBody>
                  <a:tcPr marL="7475" marR="7475" marT="747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4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11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71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7475" marR="7475" marT="747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99960" y="7063834"/>
            <a:ext cx="15685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N/A: Not available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C445AD0-56C8-2AC0-B1D7-F7866753D4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82694" y="4999037"/>
            <a:ext cx="792549" cy="35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415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1" y="808037"/>
            <a:ext cx="12436475" cy="0"/>
          </a:xfrm>
          <a:prstGeom prst="line">
            <a:avLst/>
          </a:prstGeom>
          <a:ln w="130175" cmpd="tri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C:\Users\USER\Downloads\IMG_630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60" y="26893"/>
            <a:ext cx="1126734" cy="1075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229567" y="0"/>
            <a:ext cx="1206908" cy="1086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1"/>
          <p:cNvSpPr txBox="1">
            <a:spLocks/>
          </p:cNvSpPr>
          <p:nvPr/>
        </p:nvSpPr>
        <p:spPr>
          <a:xfrm>
            <a:off x="9863040" y="7129657"/>
            <a:ext cx="2487295" cy="402483"/>
          </a:xfrm>
          <a:prstGeom prst="rect">
            <a:avLst/>
          </a:prstGeom>
        </p:spPr>
        <p:txBody>
          <a:bodyPr vert="horz" lIns="114255" tIns="57128" rIns="114255" bIns="57128" rtlCol="0" anchor="ctr"/>
          <a:lstStyle/>
          <a:p>
            <a:pPr marL="0" marR="0" lvl="0" indent="0" algn="r" defTabSz="14727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9EF2C4-FA95-4D13-932F-781A6A1F1251}" type="slidenum">
              <a:rPr kumimoji="0" lang="en-US" sz="15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147273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84237" y="27353"/>
            <a:ext cx="10515600" cy="780684"/>
          </a:xfrm>
          <a:prstGeom prst="rect">
            <a:avLst/>
          </a:prstGeom>
        </p:spPr>
        <p:txBody>
          <a:bodyPr>
            <a:noAutofit/>
          </a:bodyPr>
          <a:lstStyle/>
          <a:p>
            <a:pPr marL="228527" marR="0" lvl="0" indent="0" algn="ctr" defTabSz="114255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ankGothic Lt BT" pitchFamily="34" charset="0"/>
                <a:ea typeface="+mj-ea"/>
                <a:cs typeface="+mj-cs"/>
              </a:rPr>
              <a:t>NIGERIAN ELECTRICITY MANAGEMENT SERVICES AGENCY  </a:t>
            </a:r>
            <a:b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ankGothic Lt BT" pitchFamily="34" charset="0"/>
                <a:ea typeface="+mj-ea"/>
                <a:cs typeface="+mj-cs"/>
              </a:rPr>
            </a:b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ankGothic Lt BT" pitchFamily="34" charset="0"/>
                <a:ea typeface="+mj-ea"/>
                <a:cs typeface="+mj-cs"/>
              </a:rPr>
              <a:t>(NEMSA)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BankGothic Lt BT" pitchFamily="34" charset="0"/>
              <a:ea typeface="+mj-ea"/>
              <a:cs typeface="+mj-cs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898409" y="1008383"/>
            <a:ext cx="10515601" cy="707886"/>
          </a:xfrm>
          <a:prstGeom prst="rect">
            <a:avLst/>
          </a:prstGeom>
          <a:gradFill flip="none" rotWithShape="1">
            <a:gsLst>
              <a:gs pos="0">
                <a:srgbClr val="FF3300">
                  <a:tint val="66000"/>
                  <a:satMod val="160000"/>
                </a:srgbClr>
              </a:gs>
              <a:gs pos="50000">
                <a:srgbClr val="FF3300">
                  <a:tint val="44500"/>
                  <a:satMod val="160000"/>
                </a:srgbClr>
              </a:gs>
              <a:gs pos="100000">
                <a:srgbClr val="FF33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1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Compliance Record on Disconnection of Structures/Premises under  or within Right-of-Way of Power Lines in </a:t>
            </a:r>
            <a:r>
              <a:rPr lang="en-US" sz="2000" b="1" i="1" dirty="0">
                <a:solidFill>
                  <a:schemeClr val="tx1"/>
                </a:solidFill>
                <a:latin typeface="Tahoma" pitchFamily="34" charset="0"/>
                <a:ea typeface="Calibri" pitchFamily="34" charset="0"/>
                <a:cs typeface="Tahoma" pitchFamily="34" charset="0"/>
              </a:rPr>
              <a:t>June</a:t>
            </a:r>
            <a:r>
              <a:rPr kumimoji="0" lang="en-US" sz="2000" b="1" i="1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, 2026</a:t>
            </a:r>
            <a:endParaRPr kumimoji="0" lang="en-US" sz="2000" b="0" i="1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27427" y="6142037"/>
            <a:ext cx="10848610" cy="1169551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defTabSz="1142554" font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Notes: </a:t>
            </a:r>
          </a:p>
          <a:p>
            <a:pPr marL="342900" indent="-342900" defTabSz="1142554" fontAlgn="ctr">
              <a:buAutoNum type="arabicPeriod"/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Compliance by Discos to disconnect premises/buildings/structures under and within right-of-way of power lines has been  unsatisfactory.</a:t>
            </a:r>
          </a:p>
          <a:p>
            <a:pPr marL="342900" indent="-342900" defTabSz="1142554" fontAlgn="ctr">
              <a:buAutoNum type="arabicPeriod"/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Discos are to note that  they will be liable should electrical accidents occur in premises/buildings/structures which are under and/or within right-of-way of power lines and which the Discos are supplying electricity to.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4077646"/>
              </p:ext>
            </p:extLst>
          </p:nvPr>
        </p:nvGraphicFramePr>
        <p:xfrm>
          <a:off x="1493836" y="1646132"/>
          <a:ext cx="9296401" cy="4495905"/>
        </p:xfrm>
        <a:graphic>
          <a:graphicData uri="http://schemas.openxmlformats.org/drawingml/2006/table">
            <a:tbl>
              <a:tblPr/>
              <a:tblGrid>
                <a:gridCol w="273307">
                  <a:extLst>
                    <a:ext uri="{9D8B030D-6E8A-4147-A177-3AD203B41FA5}">
                      <a16:colId xmlns:a16="http://schemas.microsoft.com/office/drawing/2014/main" val="3289288423"/>
                    </a:ext>
                  </a:extLst>
                </a:gridCol>
                <a:gridCol w="1852849">
                  <a:extLst>
                    <a:ext uri="{9D8B030D-6E8A-4147-A177-3AD203B41FA5}">
                      <a16:colId xmlns:a16="http://schemas.microsoft.com/office/drawing/2014/main" val="1454010148"/>
                    </a:ext>
                  </a:extLst>
                </a:gridCol>
                <a:gridCol w="2643680">
                  <a:extLst>
                    <a:ext uri="{9D8B030D-6E8A-4147-A177-3AD203B41FA5}">
                      <a16:colId xmlns:a16="http://schemas.microsoft.com/office/drawing/2014/main" val="1702592823"/>
                    </a:ext>
                  </a:extLst>
                </a:gridCol>
                <a:gridCol w="3093879">
                  <a:extLst>
                    <a:ext uri="{9D8B030D-6E8A-4147-A177-3AD203B41FA5}">
                      <a16:colId xmlns:a16="http://schemas.microsoft.com/office/drawing/2014/main" val="2375000072"/>
                    </a:ext>
                  </a:extLst>
                </a:gridCol>
                <a:gridCol w="1432686">
                  <a:extLst>
                    <a:ext uri="{9D8B030D-6E8A-4147-A177-3AD203B41FA5}">
                      <a16:colId xmlns:a16="http://schemas.microsoft.com/office/drawing/2014/main" val="3854699339"/>
                    </a:ext>
                  </a:extLst>
                </a:gridCol>
              </a:tblGrid>
              <a:tr h="408393">
                <a:tc>
                  <a:txBody>
                    <a:bodyPr/>
                    <a:lstStyle/>
                    <a:p>
                      <a:pPr algn="ctr" rtl="0" fontAlgn="ctr"/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DISCO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TOTAL PREMISES/STRUCTURES DISCONNECTED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TOTAL PREMISES/STRUCTURES DEMOLISHED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  RANKING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9873462"/>
                  </a:ext>
                </a:extLst>
              </a:tr>
              <a:tr h="33317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ABUJA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142554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4255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LAST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3416969"/>
                  </a:ext>
                </a:extLst>
              </a:tr>
              <a:tr h="33317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BENIN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142554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4255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LAST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7320432"/>
                  </a:ext>
                </a:extLst>
              </a:tr>
              <a:tr h="33317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EKO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142554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4255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LAST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335480"/>
                  </a:ext>
                </a:extLst>
              </a:tr>
              <a:tr h="33317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ENUGU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142554" rtl="0" eaLnBrk="1" fontAlgn="ctr" latinLnBrk="0" hangingPunct="1"/>
                      <a:r>
                        <a:rPr lang="en-US" sz="1600" b="0" i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en-US" sz="16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4255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LAST</a:t>
                      </a:r>
                      <a:endParaRPr kumimoji="0" lang="en-US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8240998"/>
                  </a:ext>
                </a:extLst>
              </a:tr>
              <a:tr h="33317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IBADAN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142554" rtl="0" eaLnBrk="1" fontAlgn="ctr" latinLnBrk="0" hangingPunct="1"/>
                      <a:r>
                        <a:rPr lang="en-US" sz="1600" b="0" i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en-US" sz="16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4255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LAST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7396127"/>
                  </a:ext>
                </a:extLst>
              </a:tr>
              <a:tr h="33317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IKEJA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142554" rtl="0" eaLnBrk="1" fontAlgn="ctr" latinLnBrk="0" hangingPunct="1"/>
                      <a:r>
                        <a:rPr lang="en-US" sz="1600" b="0" i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en-US" sz="16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14255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LAST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8545139"/>
                  </a:ext>
                </a:extLst>
              </a:tr>
              <a:tr h="33317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JOS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142554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14255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LAST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2151780"/>
                  </a:ext>
                </a:extLst>
              </a:tr>
              <a:tr h="38723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KADUNA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142554" rtl="0" eaLnBrk="1" fontAlgn="ctr" latinLnBrk="0" hangingPunct="1"/>
                      <a:r>
                        <a:rPr lang="en-US" sz="1600" b="0" i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en-US" sz="16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14255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LAST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6731226"/>
                  </a:ext>
                </a:extLst>
              </a:tr>
              <a:tr h="33317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KANO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142554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4255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4385851"/>
                  </a:ext>
                </a:extLst>
              </a:tr>
              <a:tr h="33317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PORT HARCOURT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142554" rtl="0" eaLnBrk="1" fontAlgn="ctr" latinLnBrk="0" hangingPunct="1"/>
                      <a:r>
                        <a:rPr lang="en-US" sz="1600" b="0" i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en-US" sz="16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4255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LAST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9856544"/>
                  </a:ext>
                </a:extLst>
              </a:tr>
              <a:tr h="33317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YOLA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142554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4255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LAST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024350"/>
                  </a:ext>
                </a:extLst>
              </a:tr>
              <a:tr h="27391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TOTAL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18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8446106"/>
                  </a:ext>
                </a:extLst>
              </a:tr>
            </a:tbl>
          </a:graphicData>
        </a:graphic>
      </p:graphicFrame>
      <p:sp>
        <p:nvSpPr>
          <p:cNvPr id="14" name="Rounded Rectangle 13"/>
          <p:cNvSpPr/>
          <p:nvPr/>
        </p:nvSpPr>
        <p:spPr>
          <a:xfrm>
            <a:off x="9418638" y="1760588"/>
            <a:ext cx="1295400" cy="4107795"/>
          </a:xfrm>
          <a:prstGeom prst="roundRect">
            <a:avLst/>
          </a:prstGeom>
          <a:noFill/>
          <a:ln w="5715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9726287" y="4856138"/>
            <a:ext cx="734700" cy="301979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u="sng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1" y="808037"/>
            <a:ext cx="12436475" cy="0"/>
          </a:xfrm>
          <a:prstGeom prst="line">
            <a:avLst/>
          </a:prstGeom>
          <a:ln w="130175" cmpd="tri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C:\Users\USER\Downloads\IMG_630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60" y="26893"/>
            <a:ext cx="1126734" cy="1075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68335" y="1"/>
            <a:ext cx="1206908" cy="1086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1"/>
          <p:cNvSpPr txBox="1">
            <a:spLocks/>
          </p:cNvSpPr>
          <p:nvPr/>
        </p:nvSpPr>
        <p:spPr>
          <a:xfrm>
            <a:off x="9863040" y="7129657"/>
            <a:ext cx="2487295" cy="402483"/>
          </a:xfrm>
          <a:prstGeom prst="rect">
            <a:avLst/>
          </a:prstGeom>
        </p:spPr>
        <p:txBody>
          <a:bodyPr vert="horz" lIns="114255" tIns="57128" rIns="114255" bIns="57128" rtlCol="0" anchor="ctr"/>
          <a:lstStyle/>
          <a:p>
            <a:pPr marL="0" marR="0" lvl="0" indent="0" algn="r" defTabSz="14727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9EF2C4-FA95-4D13-932F-781A6A1F1251}" type="slidenum">
              <a:rPr kumimoji="0" lang="en-US" sz="15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147273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84237" y="27353"/>
            <a:ext cx="10515600" cy="780684"/>
          </a:xfrm>
          <a:prstGeom prst="rect">
            <a:avLst/>
          </a:prstGeom>
        </p:spPr>
        <p:txBody>
          <a:bodyPr>
            <a:noAutofit/>
          </a:bodyPr>
          <a:lstStyle/>
          <a:p>
            <a:pPr marL="228527" marR="0" lvl="0" indent="0" algn="ctr" defTabSz="114255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ankGothic Lt BT" pitchFamily="34" charset="0"/>
                <a:ea typeface="+mj-ea"/>
                <a:cs typeface="+mj-cs"/>
              </a:rPr>
              <a:t>NIGERIAN ELECTRICITY MANAGEMENT SERVICES AGENCY  </a:t>
            </a:r>
            <a:b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ankGothic Lt BT" pitchFamily="34" charset="0"/>
                <a:ea typeface="+mj-ea"/>
                <a:cs typeface="+mj-cs"/>
              </a:rPr>
            </a:b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ankGothic Lt BT" pitchFamily="34" charset="0"/>
                <a:ea typeface="+mj-ea"/>
                <a:cs typeface="+mj-cs"/>
              </a:rPr>
              <a:t>(NEMSA)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BankGothic Lt BT" pitchFamily="34" charset="0"/>
              <a:ea typeface="+mj-ea"/>
              <a:cs typeface="+mj-cs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851303" y="884237"/>
            <a:ext cx="10515601" cy="707886"/>
          </a:xfrm>
          <a:prstGeom prst="rect">
            <a:avLst/>
          </a:prstGeom>
          <a:gradFill flip="none" rotWithShape="1">
            <a:gsLst>
              <a:gs pos="0">
                <a:srgbClr val="FF3300">
                  <a:tint val="66000"/>
                  <a:satMod val="160000"/>
                </a:srgbClr>
              </a:gs>
              <a:gs pos="50000">
                <a:srgbClr val="FF3300">
                  <a:tint val="44500"/>
                  <a:satMod val="160000"/>
                </a:srgbClr>
              </a:gs>
              <a:gs pos="100000">
                <a:srgbClr val="FF33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1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Compliance Record on Disconnection of Structures/Premises under  or within Right-of-Way of Power Lines June</a:t>
            </a:r>
            <a:r>
              <a:rPr lang="en-US" sz="2000" b="1" i="1" dirty="0">
                <a:solidFill>
                  <a:schemeClr val="tx1"/>
                </a:solidFill>
                <a:latin typeface="Tahoma" pitchFamily="34" charset="0"/>
                <a:ea typeface="Calibri" pitchFamily="34" charset="0"/>
                <a:cs typeface="Tahoma" pitchFamily="34" charset="0"/>
              </a:rPr>
              <a:t>, 2026.</a:t>
            </a:r>
            <a:endParaRPr kumimoji="0" lang="en-US" sz="2000" b="0" i="1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27427" y="6294437"/>
            <a:ext cx="10848610" cy="1169551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defTabSz="1142554" font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Notes: TOTAL PREMISES/STRUCTURES DISCONNECTED</a:t>
            </a:r>
          </a:p>
          <a:p>
            <a:pPr marL="342900" indent="-342900" defTabSz="1142554" fontAlgn="ctr">
              <a:buAutoNum type="arabicPeriod"/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Compliance by Discos to disconnect premises/buildings/structures under and within right-of-way of power lines has been  unsatisfactory.</a:t>
            </a:r>
          </a:p>
          <a:p>
            <a:pPr marL="342900" indent="-342900" defTabSz="1142554" fontAlgn="ctr">
              <a:buAutoNum type="arabicPeriod"/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Discos are to note that  they will be liable should electrical accidents occur in premises/buildings/structures which are under and/or within right-of-way of power lines and which the Discos are supplying electricity to.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2465114"/>
              </p:ext>
            </p:extLst>
          </p:nvPr>
        </p:nvGraphicFramePr>
        <p:xfrm>
          <a:off x="851303" y="1590646"/>
          <a:ext cx="10515600" cy="4635635"/>
        </p:xfrm>
        <a:graphic>
          <a:graphicData uri="http://schemas.openxmlformats.org/drawingml/2006/table">
            <a:tbl>
              <a:tblPr/>
              <a:tblGrid>
                <a:gridCol w="6425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805266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54921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S/No.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DISCO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JAN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FEB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  MAR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APR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MAY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JUNE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JULY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AUG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SEPT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OCT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NOV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DEC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519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ABUJA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519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BENIN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519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EKO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519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ENUGU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519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IBADAN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519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IKEJA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519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JOS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519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KADUNA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519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KANO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519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PORT HARCOURT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519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YOLA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933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TOTAL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+mn-lt"/>
                        </a:rPr>
                        <a:t>9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+mn-lt"/>
                        </a:rPr>
                        <a:t>29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+mn-lt"/>
                        </a:rPr>
                        <a:t>18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+mn-lt"/>
                        </a:rPr>
                        <a:t>11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+mn-lt"/>
                        </a:rPr>
                        <a:t>3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latin typeface="+mn-lt"/>
                      </a:endParaRP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latin typeface="+mn-lt"/>
                      </a:endParaRP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latin typeface="+mn-lt"/>
                      </a:endParaRP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latin typeface="+mn-lt"/>
                      </a:endParaRP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latin typeface="+mn-lt"/>
                      </a:endParaRP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+mn-lt"/>
                        </a:rPr>
                        <a:t>90</a:t>
                      </a:r>
                    </a:p>
                  </a:txBody>
                  <a:tcPr marL="7475" marR="7475" marT="747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" y="808037"/>
            <a:ext cx="12436475" cy="0"/>
          </a:xfrm>
          <a:prstGeom prst="line">
            <a:avLst/>
          </a:prstGeom>
          <a:ln w="130175" cmpd="tri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C:\Users\USER\Downloads\IMG_630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60" y="26893"/>
            <a:ext cx="1126734" cy="1075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68335" y="1"/>
            <a:ext cx="1206908" cy="1086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" name="Straight Connector 13"/>
          <p:cNvCxnSpPr/>
          <p:nvPr/>
        </p:nvCxnSpPr>
        <p:spPr>
          <a:xfrm>
            <a:off x="1" y="7208837"/>
            <a:ext cx="12436475" cy="0"/>
          </a:xfrm>
          <a:prstGeom prst="line">
            <a:avLst/>
          </a:prstGeom>
          <a:ln w="60325" cmpd="dbl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863040" y="7129657"/>
            <a:ext cx="2487295" cy="402483"/>
          </a:xfrm>
        </p:spPr>
        <p:txBody>
          <a:bodyPr/>
          <a:lstStyle/>
          <a:p>
            <a:fld id="{919EF2C4-FA95-4D13-932F-781A6A1F1251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Footer Placeholder 4"/>
          <p:cNvSpPr txBox="1">
            <a:spLocks/>
          </p:cNvSpPr>
          <p:nvPr/>
        </p:nvSpPr>
        <p:spPr>
          <a:xfrm>
            <a:off x="739630" y="7208837"/>
            <a:ext cx="11666229" cy="24631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200" b="1" i="1" kern="120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rgbClr val="63A537">
                    <a:lumMod val="50000"/>
                  </a:srgbClr>
                </a:solidFill>
              </a:rPr>
              <a:t>Nigerian Electricity Management Services Agency</a:t>
            </a:r>
          </a:p>
        </p:txBody>
      </p:sp>
      <p:sp>
        <p:nvSpPr>
          <p:cNvPr id="18" name="Title 1"/>
          <p:cNvSpPr>
            <a:spLocks noGrp="1"/>
          </p:cNvSpPr>
          <p:nvPr>
            <p:ph type="ctrTitle"/>
          </p:nvPr>
        </p:nvSpPr>
        <p:spPr>
          <a:xfrm>
            <a:off x="884237" y="27353"/>
            <a:ext cx="10515600" cy="780684"/>
          </a:xfrm>
        </p:spPr>
        <p:txBody>
          <a:bodyPr>
            <a:noAutofit/>
          </a:bodyPr>
          <a:lstStyle/>
          <a:p>
            <a:pPr marL="228527" indent="0" algn="ctr">
              <a:buNone/>
            </a:pPr>
            <a:r>
              <a:rPr lang="en-US" sz="2400" b="1" dirty="0">
                <a:solidFill>
                  <a:srgbClr val="00B050"/>
                </a:solidFill>
                <a:latin typeface="BankGothic Lt BT" pitchFamily="34" charset="0"/>
              </a:rPr>
              <a:t>NIGERIAN ELECTRICITY MANAGEMENT SERVICES AGENCY  </a:t>
            </a:r>
            <a:br>
              <a:rPr lang="en-US" sz="2400" b="1" dirty="0">
                <a:solidFill>
                  <a:srgbClr val="00B050"/>
                </a:solidFill>
                <a:latin typeface="BankGothic Lt BT" pitchFamily="34" charset="0"/>
              </a:rPr>
            </a:br>
            <a:r>
              <a:rPr lang="en-US" sz="2400" b="1" dirty="0">
                <a:solidFill>
                  <a:srgbClr val="00B050"/>
                </a:solidFill>
                <a:latin typeface="BankGothic Lt BT" pitchFamily="34" charset="0"/>
              </a:rPr>
              <a:t>(NEMSA)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54286" y="887489"/>
            <a:ext cx="9144000" cy="470092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square" lIns="95975" tIns="47988" rIns="95975" bIns="47988" rtlCol="0">
            <a:spAutoFit/>
          </a:bodyPr>
          <a:lstStyle/>
          <a:p>
            <a:pPr algn="ctr">
              <a:lnSpc>
                <a:spcPts val="2624"/>
              </a:lnSpc>
            </a:pPr>
            <a:r>
              <a:rPr lang="en-GB" sz="2300" b="1" dirty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DISCOS &amp; TCN   RANKING TREND IN JUNE, </a:t>
            </a:r>
            <a:r>
              <a:rPr lang="en-GB" sz="3200" b="1" dirty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2026</a:t>
            </a:r>
            <a:endParaRPr lang="en-GB" sz="3600" b="1" dirty="0">
              <a:solidFill>
                <a:srgbClr val="FF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0443491"/>
              </p:ext>
            </p:extLst>
          </p:nvPr>
        </p:nvGraphicFramePr>
        <p:xfrm>
          <a:off x="627427" y="1198405"/>
          <a:ext cx="11690943" cy="6038490"/>
        </p:xfrm>
        <a:graphic>
          <a:graphicData uri="http://schemas.openxmlformats.org/drawingml/2006/table">
            <a:tbl>
              <a:tblPr/>
              <a:tblGrid>
                <a:gridCol w="6112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81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11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22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58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1908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8613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1969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6336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6336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6703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6336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6336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6336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6336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106239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S/No.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DISCO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JAN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FEB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MARCH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APRIL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MAY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JUNE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JULY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AUG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SEPT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OCT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NOV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DEC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YTD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83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ABUJA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254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BENIN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7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4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6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4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4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rgbClr val="FF0000"/>
                          </a:solidFill>
                        </a:rPr>
                        <a:t>8</a:t>
                      </a:r>
                      <a:endParaRPr lang="en-US" sz="1600" dirty="0"/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83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EKO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00B050"/>
                          </a:solidFill>
                        </a:rPr>
                        <a:t>1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7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00B05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00B05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83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ENUGU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sz="1600" dirty="0">
                        <a:solidFill>
                          <a:srgbClr val="00B05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1600" dirty="0">
                        <a:solidFill>
                          <a:srgbClr val="00B05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1600" dirty="0">
                        <a:solidFill>
                          <a:srgbClr val="00B05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sz="1600" dirty="0">
                        <a:solidFill>
                          <a:srgbClr val="00B05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1600" dirty="0">
                        <a:solidFill>
                          <a:srgbClr val="00B05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1600" dirty="0">
                        <a:solidFill>
                          <a:srgbClr val="00B05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00B05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00B05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00B05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00B05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00B05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00B05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1600" dirty="0">
                        <a:solidFill>
                          <a:srgbClr val="00B05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383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IBADAN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8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383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IKEJA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4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383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8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8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383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KADUNA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8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8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8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989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KANO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00B050"/>
                          </a:solidFill>
                        </a:rPr>
                        <a:t>1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00B050"/>
                          </a:solidFill>
                        </a:rPr>
                        <a:t>1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00B050"/>
                          </a:solidFill>
                        </a:rPr>
                        <a:t>1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00B050"/>
                          </a:solidFill>
                        </a:rPr>
                        <a:t>1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00B050"/>
                          </a:solidFill>
                        </a:rPr>
                        <a:t>1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00B050"/>
                          </a:solidFill>
                        </a:rPr>
                        <a:t>1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0597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PORT HARCOURT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8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9383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YOLA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00B050"/>
                          </a:solidFill>
                        </a:rPr>
                        <a:t>1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1600" dirty="0">
                        <a:solidFill>
                          <a:srgbClr val="00B05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1600" dirty="0">
                        <a:solidFill>
                          <a:srgbClr val="00B05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1600" dirty="0">
                        <a:solidFill>
                          <a:srgbClr val="00B05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1600" dirty="0">
                        <a:solidFill>
                          <a:srgbClr val="00B05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1600" dirty="0">
                        <a:solidFill>
                          <a:srgbClr val="00B05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00B05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00B05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sz="1600" dirty="0">
                        <a:solidFill>
                          <a:srgbClr val="00B05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9383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TCN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00B05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00B050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9265" marR="9265" marT="926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A6F27ABA-5427-C93F-3050-DD461D7AA6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47901" y="5456237"/>
            <a:ext cx="786452" cy="43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4120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" y="884237"/>
            <a:ext cx="12436475" cy="0"/>
          </a:xfrm>
          <a:prstGeom prst="line">
            <a:avLst/>
          </a:prstGeom>
          <a:ln w="130175" cmpd="tri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C:\Users\USER\Downloads\IMG_630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60" y="26893"/>
            <a:ext cx="1126734" cy="1075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68335" y="1"/>
            <a:ext cx="1206908" cy="1086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" name="Straight Connector 13"/>
          <p:cNvCxnSpPr/>
          <p:nvPr/>
        </p:nvCxnSpPr>
        <p:spPr>
          <a:xfrm>
            <a:off x="1" y="7056437"/>
            <a:ext cx="12436475" cy="0"/>
          </a:xfrm>
          <a:prstGeom prst="line">
            <a:avLst/>
          </a:prstGeom>
          <a:ln w="60325" cmpd="dbl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903142" y="7034954"/>
            <a:ext cx="2487295" cy="402483"/>
          </a:xfrm>
        </p:spPr>
        <p:txBody>
          <a:bodyPr/>
          <a:lstStyle/>
          <a:p>
            <a:fld id="{919EF2C4-FA95-4D13-932F-781A6A1F1251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50837" y="3017837"/>
            <a:ext cx="11658601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ea typeface="Calibri" pitchFamily="34" charset="0"/>
                <a:cs typeface="Tahoma" pitchFamily="34" charset="0"/>
              </a:rPr>
              <a:t>if they intensify efforts at:</a:t>
            </a:r>
            <a:endParaRPr lang="en-GB" sz="2800" b="1" i="1" dirty="0">
              <a:cs typeface="Aharoni" panose="02010803020104030203" pitchFamily="2" charset="-79"/>
            </a:endParaRPr>
          </a:p>
          <a:p>
            <a:endParaRPr lang="en-GB" sz="1400" b="1" i="1" dirty="0">
              <a:cs typeface="Aharoni" panose="02010803020104030203" pitchFamily="2" charset="-79"/>
            </a:endParaRPr>
          </a:p>
          <a:p>
            <a:pPr marL="568325" indent="-568325">
              <a:buAutoNum type="romanLcParenBoth"/>
            </a:pPr>
            <a:r>
              <a:rPr lang="en-GB" sz="2800" b="1" i="1" dirty="0">
                <a:cs typeface="Aharoni" panose="02010803020104030203" pitchFamily="2" charset="-79"/>
              </a:rPr>
              <a:t>revamping/calibrating their protection schemes &amp; equipment</a:t>
            </a:r>
          </a:p>
          <a:p>
            <a:endParaRPr lang="en-GB" sz="1600" b="1" i="1" dirty="0">
              <a:cs typeface="Aharoni" panose="02010803020104030203" pitchFamily="2" charset="-79"/>
            </a:endParaRPr>
          </a:p>
          <a:p>
            <a:r>
              <a:rPr lang="en-GB" sz="2800" b="1" i="1" dirty="0">
                <a:cs typeface="Aharoni" panose="02010803020104030203" pitchFamily="2" charset="-79"/>
              </a:rPr>
              <a:t>(ii)  rectifying defective networks to prevent electrical accidents and reduce</a:t>
            </a:r>
          </a:p>
          <a:p>
            <a:r>
              <a:rPr lang="en-GB" sz="2800" b="1" i="1" dirty="0">
                <a:cs typeface="Aharoni" panose="02010803020104030203" pitchFamily="2" charset="-79"/>
              </a:rPr>
              <a:t>       technical losses.</a:t>
            </a:r>
          </a:p>
          <a:p>
            <a:endParaRPr lang="en-GB" sz="1600" b="1" i="1" dirty="0">
              <a:cs typeface="Aharoni" panose="02010803020104030203" pitchFamily="2" charset="-79"/>
            </a:endParaRPr>
          </a:p>
          <a:p>
            <a:r>
              <a:rPr lang="en-GB" sz="2800" b="1" i="1" dirty="0">
                <a:cs typeface="Aharoni" panose="02010803020104030203" pitchFamily="2" charset="-79"/>
              </a:rPr>
              <a:t>(iii) educating the general  public on the need for extreme caution with using </a:t>
            </a:r>
          </a:p>
          <a:p>
            <a:r>
              <a:rPr lang="en-GB" sz="2800" b="1" i="1" dirty="0">
                <a:cs typeface="Aharoni" panose="02010803020104030203" pitchFamily="2" charset="-79"/>
              </a:rPr>
              <a:t>       electricity! </a:t>
            </a:r>
            <a:endParaRPr lang="en-GB" sz="3600" b="1" i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3" name="Footer Placeholder 4"/>
          <p:cNvSpPr txBox="1">
            <a:spLocks/>
          </p:cNvSpPr>
          <p:nvPr/>
        </p:nvSpPr>
        <p:spPr>
          <a:xfrm>
            <a:off x="739630" y="7208837"/>
            <a:ext cx="11666229" cy="24631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200" b="1" i="1" kern="120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rgbClr val="63A537">
                    <a:lumMod val="50000"/>
                  </a:srgbClr>
                </a:solidFill>
              </a:rPr>
              <a:t>Nigerian Electricity Management Services Agency</a:t>
            </a: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884237" y="27353"/>
            <a:ext cx="10515600" cy="780684"/>
          </a:xfrm>
          <a:prstGeom prst="rect">
            <a:avLst/>
          </a:prstGeom>
        </p:spPr>
        <p:txBody>
          <a:bodyPr vert="horz" lIns="114255" tIns="57128" rIns="114255" bIns="57128" rtlCol="0" anchor="ctr">
            <a:noAutofit/>
          </a:bodyPr>
          <a:lstStyle>
            <a:lvl1pPr algn="ctr" defTabSz="1142554" rtl="0" eaLnBrk="1" latinLnBrk="0" hangingPunct="1">
              <a:spcBef>
                <a:spcPct val="0"/>
              </a:spcBef>
              <a:buNone/>
              <a:defRPr sz="5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28527"/>
            <a:r>
              <a:rPr lang="en-US" sz="2400" b="1">
                <a:solidFill>
                  <a:srgbClr val="00B050"/>
                </a:solidFill>
                <a:latin typeface="BankGothic Lt BT" pitchFamily="34" charset="0"/>
              </a:rPr>
              <a:t>NIGERIAN ELECTRICITY MANAGEMENT SERVICES AGENCY  </a:t>
            </a:r>
            <a:br>
              <a:rPr lang="en-US" sz="2400" b="1">
                <a:solidFill>
                  <a:srgbClr val="00B050"/>
                </a:solidFill>
                <a:latin typeface="BankGothic Lt BT" pitchFamily="34" charset="0"/>
              </a:rPr>
            </a:br>
            <a:r>
              <a:rPr lang="en-US" sz="2400" b="1">
                <a:solidFill>
                  <a:srgbClr val="00B050"/>
                </a:solidFill>
                <a:latin typeface="BankGothic Lt BT" pitchFamily="34" charset="0"/>
              </a:rPr>
              <a:t>(NEMSA)</a:t>
            </a:r>
            <a:endParaRPr lang="en-US" sz="2400" b="1" dirty="0">
              <a:solidFill>
                <a:srgbClr val="00B050"/>
              </a:solidFill>
              <a:latin typeface="BankGothic Lt BT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0837" y="1036637"/>
            <a:ext cx="11658601" cy="107721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  <a:cs typeface="Aharoni" panose="02010803020104030203" pitchFamily="2" charset="-79"/>
              </a:rPr>
              <a:t>Operators of the Power Sector are expected to achieve </a:t>
            </a:r>
          </a:p>
          <a:p>
            <a:pPr algn="ctr"/>
            <a:r>
              <a:rPr lang="en-GB" sz="3200" b="1" dirty="0">
                <a:solidFill>
                  <a:schemeClr val="bg1"/>
                </a:solidFill>
                <a:cs typeface="Aharoni" panose="02010803020104030203" pitchFamily="2" charset="-79"/>
              </a:rPr>
              <a:t>Zero target for Electrocutions &amp; Injuries nationwide.</a:t>
            </a:r>
          </a:p>
        </p:txBody>
      </p:sp>
      <p:sp>
        <p:nvSpPr>
          <p:cNvPr id="19" name="Rectangle 1"/>
          <p:cNvSpPr>
            <a:spLocks noChangeArrowheads="1"/>
          </p:cNvSpPr>
          <p:nvPr/>
        </p:nvSpPr>
        <p:spPr bwMode="auto">
          <a:xfrm>
            <a:off x="350837" y="2179637"/>
            <a:ext cx="11658601" cy="738664"/>
          </a:xfrm>
          <a:prstGeom prst="rect">
            <a:avLst/>
          </a:prstGeom>
          <a:noFill/>
          <a:ln w="9525">
            <a:solidFill>
              <a:srgbClr val="EA36C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dirty="0">
                <a:solidFill>
                  <a:srgbClr val="002060"/>
                </a:solidFill>
                <a:latin typeface="Tahoma" pitchFamily="34" charset="0"/>
                <a:ea typeface="Calibri" pitchFamily="34" charset="0"/>
                <a:cs typeface="Tahoma" pitchFamily="34" charset="0"/>
              </a:rPr>
              <a:t>Discos are encouraged to report domestic electrocutions not directly connected with their networks, for information only.  This will not count against their ranking.</a:t>
            </a:r>
            <a:endParaRPr kumimoji="0" lang="en-US" sz="2100" b="0" i="0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4424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989137" y="5114744"/>
            <a:ext cx="6553200" cy="1663113"/>
          </a:xfrm>
          <a:prstGeom prst="ellipse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" y="884237"/>
            <a:ext cx="12436475" cy="0"/>
          </a:xfrm>
          <a:prstGeom prst="line">
            <a:avLst/>
          </a:prstGeom>
          <a:ln w="130175" cmpd="tri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C:\Users\USER\Downloads\IMG_630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60" y="26893"/>
            <a:ext cx="1126734" cy="1075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68335" y="1"/>
            <a:ext cx="1206908" cy="1086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" name="Straight Connector 13"/>
          <p:cNvCxnSpPr/>
          <p:nvPr/>
        </p:nvCxnSpPr>
        <p:spPr>
          <a:xfrm>
            <a:off x="1" y="7056437"/>
            <a:ext cx="12436475" cy="0"/>
          </a:xfrm>
          <a:prstGeom prst="line">
            <a:avLst/>
          </a:prstGeom>
          <a:ln w="60325" cmpd="dbl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ooter Placeholder 4"/>
          <p:cNvSpPr txBox="1">
            <a:spLocks/>
          </p:cNvSpPr>
          <p:nvPr/>
        </p:nvSpPr>
        <p:spPr>
          <a:xfrm>
            <a:off x="739630" y="7208837"/>
            <a:ext cx="11666229" cy="24631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200" b="1" i="1" kern="120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rgbClr val="63A537">
                    <a:lumMod val="50000"/>
                  </a:srgbClr>
                </a:solidFill>
              </a:rPr>
              <a:t>Nigerian Electricity Management Services Agency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18132" y="5180472"/>
            <a:ext cx="3295208" cy="733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endParaRPr lang="en-GB" sz="3600" b="1" i="1" dirty="0">
              <a:solidFill>
                <a:schemeClr val="accent2">
                  <a:lumMod val="5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>
              <a:lnSpc>
                <a:spcPts val="2500"/>
              </a:lnSpc>
            </a:pPr>
            <a:r>
              <a:rPr lang="en-GB" sz="3600" b="1" i="1" dirty="0">
                <a:solidFill>
                  <a:schemeClr val="accent2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Work Safely!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636837" y="5658346"/>
            <a:ext cx="5726150" cy="733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endParaRPr lang="en-GB" sz="3600" b="1" i="1" dirty="0">
              <a:solidFill>
                <a:schemeClr val="accent2">
                  <a:lumMod val="5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>
              <a:lnSpc>
                <a:spcPts val="2500"/>
              </a:lnSpc>
            </a:pPr>
            <a:r>
              <a:rPr lang="en-GB" sz="2800" b="1" i="1" dirty="0">
                <a:solidFill>
                  <a:schemeClr val="accent2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Safety First   - Safety Always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53611" y="6072647"/>
            <a:ext cx="2424251" cy="733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endParaRPr lang="en-GB" sz="3600" b="1" i="1" dirty="0">
              <a:solidFill>
                <a:srgbClr val="00B05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>
              <a:lnSpc>
                <a:spcPts val="2500"/>
              </a:lnSpc>
            </a:pPr>
            <a:r>
              <a:rPr lang="en-GB" sz="3600" b="1" i="1" dirty="0">
                <a:solidFill>
                  <a:srgbClr val="00B05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NEMSA.</a:t>
            </a:r>
          </a:p>
        </p:txBody>
      </p:sp>
      <p:sp>
        <p:nvSpPr>
          <p:cNvPr id="17" name="Slide Number Placeholder 1"/>
          <p:cNvSpPr txBox="1">
            <a:spLocks/>
          </p:cNvSpPr>
          <p:nvPr/>
        </p:nvSpPr>
        <p:spPr>
          <a:xfrm>
            <a:off x="9979342" y="7187354"/>
            <a:ext cx="2487295" cy="40248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1472733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6366" algn="l" defTabSz="1472733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72733" algn="l" defTabSz="1472733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09099" algn="l" defTabSz="1472733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45465" algn="l" defTabSz="1472733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81832" algn="l" defTabSz="1472733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18198" algn="l" defTabSz="1472733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54564" algn="l" defTabSz="1472733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90931" algn="l" defTabSz="1472733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9EF2C4-FA95-4D13-932F-781A6A1F1251}" type="slidenum">
              <a:rPr lang="en-US" sz="1600" smtClean="0"/>
              <a:pPr algn="ctr"/>
              <a:t>9</a:t>
            </a:fld>
            <a:endParaRPr lang="en-US" sz="1600" dirty="0"/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884237" y="27353"/>
            <a:ext cx="10515600" cy="780684"/>
          </a:xfrm>
          <a:prstGeom prst="rect">
            <a:avLst/>
          </a:prstGeom>
        </p:spPr>
        <p:txBody>
          <a:bodyPr vert="horz" lIns="114255" tIns="57128" rIns="114255" bIns="57128" rtlCol="0" anchor="ctr">
            <a:noAutofit/>
          </a:bodyPr>
          <a:lstStyle>
            <a:lvl1pPr algn="ctr" defTabSz="1142554" rtl="0" eaLnBrk="1" latinLnBrk="0" hangingPunct="1">
              <a:spcBef>
                <a:spcPct val="0"/>
              </a:spcBef>
              <a:buNone/>
              <a:defRPr sz="5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28527"/>
            <a:r>
              <a:rPr lang="en-US" sz="2400" b="1" dirty="0">
                <a:solidFill>
                  <a:srgbClr val="00B050"/>
                </a:solidFill>
                <a:latin typeface="BankGothic Lt BT" pitchFamily="34" charset="0"/>
              </a:rPr>
              <a:t>NIGERIAN ELECTRICITY MANAGEMENT SERVICES AGENCY  </a:t>
            </a:r>
            <a:br>
              <a:rPr lang="en-US" sz="2400" b="1" dirty="0">
                <a:solidFill>
                  <a:srgbClr val="00B050"/>
                </a:solidFill>
                <a:latin typeface="BankGothic Lt BT" pitchFamily="34" charset="0"/>
              </a:rPr>
            </a:br>
            <a:r>
              <a:rPr lang="en-US" sz="2400" b="1" dirty="0">
                <a:solidFill>
                  <a:srgbClr val="00B050"/>
                </a:solidFill>
                <a:latin typeface="BankGothic Lt BT" pitchFamily="34" charset="0"/>
              </a:rPr>
              <a:t>(NEMSA)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932237" y="960437"/>
            <a:ext cx="4267200" cy="412934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3200" b="1" i="1" dirty="0">
                <a:solidFill>
                  <a:srgbClr val="00B05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SAFETY  TIPS</a:t>
            </a: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627427" y="1323587"/>
            <a:ext cx="11305810" cy="3762833"/>
          </a:xfrm>
          <a:prstGeom prst="rect">
            <a:avLst/>
          </a:prstGeom>
        </p:spPr>
        <p:txBody>
          <a:bodyPr vert="horz" lIns="114255" tIns="57128" rIns="114255" bIns="57128" rtlCol="0" anchor="ctr">
            <a:noAutofit/>
          </a:bodyPr>
          <a:lstStyle>
            <a:lvl1pPr algn="ctr" defTabSz="1142554" rtl="0" eaLnBrk="1" latinLnBrk="0" hangingPunct="1">
              <a:spcBef>
                <a:spcPct val="0"/>
              </a:spcBef>
              <a:buNone/>
              <a:defRPr sz="5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427" indent="-342900" algn="l">
              <a:buFont typeface="Arial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Do not build structures or carry out activities under power lines</a:t>
            </a:r>
          </a:p>
          <a:p>
            <a:pPr marL="571427" indent="-342900" algn="l">
              <a:buFont typeface="Arial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Avoid contact with electric poles, Tv antenna poles, conductors and other electrical equipment installed in the open.</a:t>
            </a:r>
          </a:p>
          <a:p>
            <a:pPr marL="571427" indent="-342900" algn="l">
              <a:buFont typeface="Arial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Avoid staying under trees with conductors running 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over them.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427" indent="-342900" algn="l">
              <a:buFont typeface="Arial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Avoid climbing masts constructed close to power lines.</a:t>
            </a:r>
          </a:p>
          <a:p>
            <a:pPr marL="571427" indent="-342900" algn="l">
              <a:buFont typeface="Arial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Keep power cables and metallic objects well clear of each other.</a:t>
            </a:r>
          </a:p>
          <a:p>
            <a:pPr marL="571427" indent="-342900" algn="l">
              <a:buFont typeface="Arial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Always wear rubber sole shoes when standing on wet grounds.</a:t>
            </a:r>
          </a:p>
          <a:p>
            <a:pPr marL="571427" indent="-342900" algn="l">
              <a:buFont typeface="Arial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Report any fallen electric poles or conductors to the nearest electricity utility company or to NEMSA office nearest to you. Do not attempt to touch them.</a:t>
            </a:r>
          </a:p>
        </p:txBody>
      </p:sp>
      <p:pic>
        <p:nvPicPr>
          <p:cNvPr id="1026" name="Picture 2" descr="http://thepoolscene.com/wp-content/uploads/2015/06/pic-thank-you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9853" y="5097714"/>
            <a:ext cx="2315215" cy="1755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0589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/>
      <p:bldP spid="11" grpId="0"/>
      <p:bldP spid="12" grpId="0"/>
      <p:bldP spid="18" grpId="0"/>
      <p:bldP spid="1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192330</TotalTime>
  <Words>1553</Words>
  <Application>Microsoft Office PowerPoint</Application>
  <PresentationFormat>Custom</PresentationFormat>
  <Paragraphs>710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Aharoni</vt:lpstr>
      <vt:lpstr>Aparajita</vt:lpstr>
      <vt:lpstr>Arial</vt:lpstr>
      <vt:lpstr>Arial Black</vt:lpstr>
      <vt:lpstr>BankGothic Lt BT</vt:lpstr>
      <vt:lpstr>Calibri</vt:lpstr>
      <vt:lpstr>Cambria</vt:lpstr>
      <vt:lpstr>Tahoma</vt:lpstr>
      <vt:lpstr>Office Theme</vt:lpstr>
      <vt:lpstr>NIGERIAN ELECTRICITY MANAGEMENT SERVICES AGENCY   (NEMSA)</vt:lpstr>
      <vt:lpstr>PowerPoint Presentation</vt:lpstr>
      <vt:lpstr>NIGERIAN ELECTRICITY MANAGEMENT SERVICES AGENCY   (NEMSA)</vt:lpstr>
      <vt:lpstr>NIGERIAN ELECTRICITY MANAGEMENT SERVICES AGENCY   (NEMSA)</vt:lpstr>
      <vt:lpstr>PowerPoint Presentation</vt:lpstr>
      <vt:lpstr>PowerPoint Presentation</vt:lpstr>
      <vt:lpstr>NIGERIAN ELECTRICITY MANAGEMENT SERVICES AGENCY   (NEMSA)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Bill Metieh</dc:creator>
  <cp:lastModifiedBy>Dada Oluwabamiji</cp:lastModifiedBy>
  <cp:revision>2476</cp:revision>
  <cp:lastPrinted>2026-06-18T15:30:16Z</cp:lastPrinted>
  <dcterms:created xsi:type="dcterms:W3CDTF">2016-04-09T22:26:30Z</dcterms:created>
  <dcterms:modified xsi:type="dcterms:W3CDTF">2026-07-24T07:26:19Z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54bec0a-695e-42ba-9a19-49db84e3a711_Enabled">
    <vt:lpwstr>true</vt:lpwstr>
  </property>
  <property fmtid="{D5CDD505-2E9C-101B-9397-08002B2CF9AE}" pid="3" name="MSIP_Label_e54bec0a-695e-42ba-9a19-49db84e3a711_SetDate">
    <vt:lpwstr>2023-01-12T15:45:32Z</vt:lpwstr>
  </property>
  <property fmtid="{D5CDD505-2E9C-101B-9397-08002B2CF9AE}" pid="4" name="MSIP_Label_e54bec0a-695e-42ba-9a19-49db84e3a711_Method">
    <vt:lpwstr>Standard</vt:lpwstr>
  </property>
  <property fmtid="{D5CDD505-2E9C-101B-9397-08002B2CF9AE}" pid="5" name="MSIP_Label_e54bec0a-695e-42ba-9a19-49db84e3a711_Name">
    <vt:lpwstr>Internal</vt:lpwstr>
  </property>
  <property fmtid="{D5CDD505-2E9C-101B-9397-08002B2CF9AE}" pid="6" name="MSIP_Label_e54bec0a-695e-42ba-9a19-49db84e3a711_SiteId">
    <vt:lpwstr>5dadcdcb-ea32-47fe-84b2-0f6cc63c2e0f</vt:lpwstr>
  </property>
  <property fmtid="{D5CDD505-2E9C-101B-9397-08002B2CF9AE}" pid="7" name="MSIP_Label_e54bec0a-695e-42ba-9a19-49db84e3a711_ActionId">
    <vt:lpwstr>28844d73-89f5-4b6a-a615-81a1c2a4493e</vt:lpwstr>
  </property>
  <property fmtid="{D5CDD505-2E9C-101B-9397-08002B2CF9AE}" pid="8" name="MSIP_Label_e54bec0a-695e-42ba-9a19-49db84e3a711_ContentBits">
    <vt:lpwstr>0</vt:lpwstr>
  </property>
</Properties>
</file>