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1"/>
  </p:notesMasterIdLst>
  <p:sldIdLst>
    <p:sldId id="301" r:id="rId2"/>
    <p:sldId id="303" r:id="rId3"/>
    <p:sldId id="317" r:id="rId4"/>
    <p:sldId id="316" r:id="rId5"/>
    <p:sldId id="318" r:id="rId6"/>
    <p:sldId id="319" r:id="rId7"/>
    <p:sldId id="314" r:id="rId8"/>
    <p:sldId id="258" r:id="rId9"/>
    <p:sldId id="266" r:id="rId10"/>
  </p:sldIdLst>
  <p:sldSz cx="12436475" cy="7559675"/>
  <p:notesSz cx="7010400" cy="9296400"/>
  <p:defaultTextStyle>
    <a:defPPr>
      <a:defRPr lang="en-US"/>
    </a:defPPr>
    <a:lvl1pPr marL="0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9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A3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1281" autoAdjust="0"/>
  </p:normalViewPr>
  <p:slideViewPr>
    <p:cSldViewPr>
      <p:cViewPr varScale="1">
        <p:scale>
          <a:sx n="81" d="100"/>
          <a:sy n="81" d="100"/>
        </p:scale>
        <p:origin x="461" y="58"/>
      </p:cViewPr>
      <p:guideLst>
        <p:guide orient="horz" pos="2381"/>
        <p:guide pos="39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r">
              <a:defRPr sz="1200"/>
            </a:lvl1pPr>
          </a:lstStyle>
          <a:p>
            <a:fld id="{D7D48AE1-45DF-4BE8-88D1-CBF2D33EFA8D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8175" y="698500"/>
            <a:ext cx="57340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4" tIns="46736" rIns="93474" bIns="4673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1"/>
          </a:xfrm>
          <a:prstGeom prst="rect">
            <a:avLst/>
          </a:prstGeom>
        </p:spPr>
        <p:txBody>
          <a:bodyPr vert="horz" lIns="93474" tIns="46736" rIns="93474" bIns="467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r">
              <a:defRPr sz="1200"/>
            </a:lvl1pPr>
          </a:lstStyle>
          <a:p>
            <a:fld id="{CDC046E2-913B-4D48-9113-EA5F21DEA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5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0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348401"/>
            <a:ext cx="10571004" cy="16204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4283817"/>
            <a:ext cx="870553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2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5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6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7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70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FBD8-A9DE-417E-9647-053E599DE0A3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20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5041-4CA3-4CBA-A1CD-C146832D09CE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8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63748" y="334236"/>
            <a:ext cx="3804352" cy="71099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6371" y="334236"/>
            <a:ext cx="11210100" cy="71099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A90-DC4D-45B1-9734-9104F43FA723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2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9810-01BA-4FD9-8A1C-E89656B343B8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7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857793"/>
            <a:ext cx="10571004" cy="150143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3204115"/>
            <a:ext cx="10571004" cy="1653678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127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425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8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851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563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4276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98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7021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8169E-0B30-452C-A816-1BBA75F733E4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61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371" y="1944167"/>
            <a:ext cx="7507227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873" y="1944167"/>
            <a:ext cx="7507226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2548A-7B49-4EE1-AEFA-474AEC0C5AAF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3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692179"/>
            <a:ext cx="5494936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397397"/>
            <a:ext cx="5494936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558" y="1692179"/>
            <a:ext cx="5497095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558" y="2397397"/>
            <a:ext cx="5497095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E3FF-B19C-4C0E-AEE1-196FA8C140FF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2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591-AB34-41C7-B2E0-4F0BB46CFB21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6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010A6-1DCD-4C3C-AE2A-516A0F5C03E0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6" y="300987"/>
            <a:ext cx="4091515" cy="128094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300989"/>
            <a:ext cx="6952335" cy="6451973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26" y="1581934"/>
            <a:ext cx="4091515" cy="5171028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BE44-9B14-464E-86D5-5159BDFE1F0C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5291772"/>
            <a:ext cx="7461885" cy="624724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75471"/>
            <a:ext cx="7461885" cy="4535805"/>
          </a:xfrm>
        </p:spPr>
        <p:txBody>
          <a:bodyPr/>
          <a:lstStyle>
            <a:lvl1pPr marL="0" indent="0">
              <a:buNone/>
              <a:defRPr sz="4000"/>
            </a:lvl1pPr>
            <a:lvl2pPr marL="571277" indent="0">
              <a:buNone/>
              <a:defRPr sz="3500"/>
            </a:lvl2pPr>
            <a:lvl3pPr marL="1142554" indent="0">
              <a:buNone/>
              <a:defRPr sz="3000"/>
            </a:lvl3pPr>
            <a:lvl4pPr marL="1713831" indent="0">
              <a:buNone/>
              <a:defRPr sz="2500"/>
            </a:lvl4pPr>
            <a:lvl5pPr marL="2285107" indent="0">
              <a:buNone/>
              <a:defRPr sz="2500"/>
            </a:lvl5pPr>
            <a:lvl6pPr marL="2856386" indent="0">
              <a:buNone/>
              <a:defRPr sz="2500"/>
            </a:lvl6pPr>
            <a:lvl7pPr marL="3427663" indent="0">
              <a:buNone/>
              <a:defRPr sz="2500"/>
            </a:lvl7pPr>
            <a:lvl8pPr marL="3998940" indent="0">
              <a:buNone/>
              <a:defRPr sz="2500"/>
            </a:lvl8pPr>
            <a:lvl9pPr marL="4570217" indent="0">
              <a:buNone/>
              <a:defRPr sz="2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916496"/>
            <a:ext cx="7461885" cy="887211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5FB0-6744-4A8E-8BA9-A9B32628AFF6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  <a:prstGeom prst="rect">
            <a:avLst/>
          </a:prstGeom>
        </p:spPr>
        <p:txBody>
          <a:bodyPr vert="horz" lIns="114255" tIns="57128" rIns="114255" bIns="571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763926"/>
            <a:ext cx="11192828" cy="4989036"/>
          </a:xfrm>
          <a:prstGeom prst="rect">
            <a:avLst/>
          </a:prstGeom>
        </p:spPr>
        <p:txBody>
          <a:bodyPr vert="horz" lIns="114255" tIns="57128" rIns="114255" bIns="571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1824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93095-B356-4151-9A86-7002625778DE}" type="datetime1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9129" y="7006700"/>
            <a:ext cx="3938217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2807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6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1142554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458" indent="-428458" algn="l" defTabSz="11425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8325" indent="-357048" algn="l" defTabSz="11425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193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9470" indent="-285639" algn="l" defTabSz="1142554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747" indent="-285639" algn="l" defTabSz="1142554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024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13301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84577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55856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27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54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3831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10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6386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7663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894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021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331565" y="6076762"/>
            <a:ext cx="3886200" cy="8925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1"/>
                </a:solidFill>
                <a:cs typeface="Arial" pitchFamily="34" charset="0"/>
              </a:rPr>
              <a:t>Engr. Olusegun M. Adesayo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Managing Director/CEO &amp;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Chief Electrical Inspector of the Federation</a:t>
            </a:r>
            <a:endParaRPr lang="en-GB" sz="800" b="1" i="1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9952037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89236" y="7035839"/>
            <a:ext cx="6705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NEMSA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No. 4, Dar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es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Salaam Crescent,  Off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Aminu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Kano Crescent, 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Wuse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II, Abuja, Nigeria.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www.nemsa.gov.ng</a:t>
            </a:r>
            <a:endParaRPr lang="en-GB" sz="1000" i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2622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ounded Rectangle 12"/>
          <p:cNvSpPr/>
          <p:nvPr/>
        </p:nvSpPr>
        <p:spPr>
          <a:xfrm>
            <a:off x="262462" y="2880450"/>
            <a:ext cx="12024405" cy="12387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arajita" pitchFamily="34" charset="0"/>
                <a:cs typeface="Aparajita" pitchFamily="34" charset="0"/>
              </a:rPr>
              <a:t>“</a:t>
            </a: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SAFETY  RANKING OF DISCOS &amp; TCN  IN  THE  POWER  SECTOR” </a:t>
            </a:r>
          </a:p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NOVEMBER 2025 RANKING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4475" y="5630571"/>
            <a:ext cx="3886200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solidFill>
                  <a:prstClr val="black"/>
                </a:solidFill>
                <a:cs typeface="Arial" pitchFamily="34" charset="0"/>
              </a:rPr>
              <a:t>by</a:t>
            </a:r>
          </a:p>
        </p:txBody>
      </p:sp>
    </p:spTree>
    <p:extLst>
      <p:ext uri="{BB962C8B-B14F-4D97-AF65-F5344CB8AC3E}">
        <p14:creationId xmlns:p14="http://schemas.microsoft.com/office/powerpoint/2010/main" val="287479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32637"/>
            <a:ext cx="2487295" cy="402483"/>
          </a:xfrm>
        </p:spPr>
        <p:txBody>
          <a:bodyPr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63A537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Nigerian Electricity Management Services Agency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4B45AE-0FA1-44B9-908C-9BEA6C5F7DA8}"/>
              </a:ext>
            </a:extLst>
          </p:cNvPr>
          <p:cNvGrpSpPr/>
          <p:nvPr/>
        </p:nvGrpSpPr>
        <p:grpSpPr>
          <a:xfrm>
            <a:off x="1" y="884237"/>
            <a:ext cx="12436475" cy="6172200"/>
            <a:chOff x="1" y="884237"/>
            <a:chExt cx="12436475" cy="61722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" y="884237"/>
              <a:ext cx="12436475" cy="0"/>
            </a:xfrm>
            <a:prstGeom prst="line">
              <a:avLst/>
            </a:prstGeom>
            <a:ln w="130175" cmpd="tri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" y="7056437"/>
              <a:ext cx="12436475" cy="0"/>
            </a:xfrm>
            <a:prstGeom prst="line">
              <a:avLst/>
            </a:prstGeom>
            <a:ln w="60325" cmpd="dbl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44914" y="6599237"/>
              <a:ext cx="11388323" cy="44050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1472733" rtl="0" eaLnBrk="1" fontAlgn="auto" latinLnBrk="0" hangingPunct="1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haroni" panose="02010803020104030203" pitchFamily="2" charset="-79"/>
                </a:rPr>
                <a:t>Operators of the Power Sector to  address these  urgently.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81266" y="1060308"/>
              <a:ext cx="10209043" cy="80883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Many of the electrical accidents that occur in the power</a:t>
              </a:r>
            </a:p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industry can be attributed to these major factors: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0A7116D-A6E1-41D8-B780-38F9A45967D6}"/>
                </a:ext>
              </a:extLst>
            </p:cNvPr>
            <p:cNvGrpSpPr/>
            <p:nvPr/>
          </p:nvGrpSpPr>
          <p:grpSpPr>
            <a:xfrm>
              <a:off x="1105711" y="1941853"/>
              <a:ext cx="10588897" cy="4508082"/>
              <a:chOff x="995921" y="1710982"/>
              <a:chExt cx="10172413" cy="4659655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E3A4C5CA-4742-4411-9EBF-DABDAD38C6DC}"/>
                  </a:ext>
                </a:extLst>
              </p:cNvPr>
              <p:cNvGrpSpPr/>
              <p:nvPr/>
            </p:nvGrpSpPr>
            <p:grpSpPr>
              <a:xfrm>
                <a:off x="995921" y="1768474"/>
                <a:ext cx="4709916" cy="4582232"/>
                <a:chOff x="995921" y="1768474"/>
                <a:chExt cx="4709916" cy="4582232"/>
              </a:xfrm>
            </p:grpSpPr>
            <p:sp>
              <p:nvSpPr>
                <p:cNvPr id="8" name="Scroll: Horizontal 7">
                  <a:extLst>
                    <a:ext uri="{FF2B5EF4-FFF2-40B4-BE49-F238E27FC236}">
                      <a16:creationId xmlns:a16="http://schemas.microsoft.com/office/drawing/2014/main" id="{0A93D5D3-C66A-49CD-A65A-F2A3F8D69C07}"/>
                    </a:ext>
                  </a:extLst>
                </p:cNvPr>
                <p:cNvSpPr/>
                <p:nvPr/>
              </p:nvSpPr>
              <p:spPr>
                <a:xfrm>
                  <a:off x="995921" y="1768474"/>
                  <a:ext cx="3545916" cy="1196719"/>
                </a:xfrm>
                <a:prstGeom prst="horizontalScroll">
                  <a:avLst/>
                </a:prstGeom>
                <a:solidFill>
                  <a:schemeClr val="bg2">
                    <a:lumMod val="9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400050" marR="0" lvl="0" indent="-40005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AutoNum type="romanLcParenBoth"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System Protection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Equipment Failures.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Scroll: Horizontal 8">
                  <a:extLst>
                    <a:ext uri="{FF2B5EF4-FFF2-40B4-BE49-F238E27FC236}">
                      <a16:creationId xmlns:a16="http://schemas.microsoft.com/office/drawing/2014/main" id="{EDD89FFF-1B1D-4A8B-B72F-354EF8E52B68}"/>
                    </a:ext>
                  </a:extLst>
                </p:cNvPr>
                <p:cNvSpPr/>
                <p:nvPr/>
              </p:nvSpPr>
              <p:spPr>
                <a:xfrm>
                  <a:off x="1329872" y="2843995"/>
                  <a:ext cx="3764477" cy="1196719"/>
                </a:xfrm>
                <a:prstGeom prst="horizontalScroll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(ii) In some cases, the total absence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of protection devices.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Scroll: Horizontal 9">
                  <a:extLst>
                    <a:ext uri="{FF2B5EF4-FFF2-40B4-BE49-F238E27FC236}">
                      <a16:creationId xmlns:a16="http://schemas.microsoft.com/office/drawing/2014/main" id="{AF0F95E6-6A8E-402F-986D-99246496EFD4}"/>
                    </a:ext>
                  </a:extLst>
                </p:cNvPr>
                <p:cNvSpPr/>
                <p:nvPr/>
              </p:nvSpPr>
              <p:spPr>
                <a:xfrm>
                  <a:off x="2022283" y="3876378"/>
                  <a:ext cx="3452329" cy="1196719"/>
                </a:xfrm>
                <a:prstGeom prst="horizontalScroll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(iii) Poor Termination, Poor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maintenance of Ageing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Networks.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Scroll: Horizontal 10">
                  <a:extLst>
                    <a:ext uri="{FF2B5EF4-FFF2-40B4-BE49-F238E27FC236}">
                      <a16:creationId xmlns:a16="http://schemas.microsoft.com/office/drawing/2014/main" id="{22B762F9-14E9-4C82-9B40-CB03BED1A8A4}"/>
                    </a:ext>
                  </a:extLst>
                </p:cNvPr>
                <p:cNvSpPr/>
                <p:nvPr/>
              </p:nvSpPr>
              <p:spPr>
                <a:xfrm>
                  <a:off x="2627160" y="5153987"/>
                  <a:ext cx="3078677" cy="1196719"/>
                </a:xfrm>
                <a:prstGeom prst="horizontalScroll">
                  <a:avLst/>
                </a:prstGeom>
                <a:solidFill>
                  <a:schemeClr val="accent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(iv) Violation of Right-of-Way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and related issues.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1E0E5AA8-6552-4E25-A5BA-1E9896C66552}"/>
                  </a:ext>
                </a:extLst>
              </p:cNvPr>
              <p:cNvGrpSpPr/>
              <p:nvPr/>
            </p:nvGrpSpPr>
            <p:grpSpPr>
              <a:xfrm>
                <a:off x="5583343" y="1710982"/>
                <a:ext cx="5584991" cy="4659655"/>
                <a:chOff x="5583343" y="1710982"/>
                <a:chExt cx="5584991" cy="4659655"/>
              </a:xfrm>
            </p:grpSpPr>
            <p:sp>
              <p:nvSpPr>
                <p:cNvPr id="12" name="Scroll: Horizontal 11">
                  <a:extLst>
                    <a:ext uri="{FF2B5EF4-FFF2-40B4-BE49-F238E27FC236}">
                      <a16:creationId xmlns:a16="http://schemas.microsoft.com/office/drawing/2014/main" id="{5DF81D75-E6BE-4FAE-95EB-15BCD7773593}"/>
                    </a:ext>
                  </a:extLst>
                </p:cNvPr>
                <p:cNvSpPr/>
                <p:nvPr/>
              </p:nvSpPr>
              <p:spPr>
                <a:xfrm>
                  <a:off x="5583343" y="1710982"/>
                  <a:ext cx="3958550" cy="1196719"/>
                </a:xfrm>
                <a:prstGeom prst="horizontalScroll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(v) Poor Response to Monitored 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Networks &amp; Use of Substandard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Materials.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Scroll: Horizontal 14">
                  <a:extLst>
                    <a:ext uri="{FF2B5EF4-FFF2-40B4-BE49-F238E27FC236}">
                      <a16:creationId xmlns:a16="http://schemas.microsoft.com/office/drawing/2014/main" id="{1305672C-9C46-4519-9E61-E58F96DD314C}"/>
                    </a:ext>
                  </a:extLst>
                </p:cNvPr>
                <p:cNvSpPr/>
                <p:nvPr/>
              </p:nvSpPr>
              <p:spPr>
                <a:xfrm>
                  <a:off x="6187706" y="2736267"/>
                  <a:ext cx="3958548" cy="1196719"/>
                </a:xfrm>
                <a:prstGeom prst="horizontalScroll">
                  <a:avLst/>
                </a:prstGeom>
                <a:solidFill>
                  <a:schemeClr val="accent6">
                    <a:lumMod val="7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(vi) Non-adherence to Safety Rules,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Requirements and Regulations.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Scroll: Horizontal 15">
                  <a:extLst>
                    <a:ext uri="{FF2B5EF4-FFF2-40B4-BE49-F238E27FC236}">
                      <a16:creationId xmlns:a16="http://schemas.microsoft.com/office/drawing/2014/main" id="{A7B0B079-222F-403F-8C7E-6A621063396E}"/>
                    </a:ext>
                  </a:extLst>
                </p:cNvPr>
                <p:cNvSpPr/>
                <p:nvPr/>
              </p:nvSpPr>
              <p:spPr>
                <a:xfrm>
                  <a:off x="6900798" y="3768895"/>
                  <a:ext cx="3984358" cy="1484192"/>
                </a:xfrm>
                <a:prstGeom prst="horizontalScroll">
                  <a:avLst/>
                </a:prstGeom>
                <a:solidFill>
                  <a:schemeClr val="tx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(vii) Inadequate knowledge of Safety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precaution on the part of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operators and ignorance on the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part of Consumers/Public.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Scroll: Horizontal 16">
                  <a:extLst>
                    <a:ext uri="{FF2B5EF4-FFF2-40B4-BE49-F238E27FC236}">
                      <a16:creationId xmlns:a16="http://schemas.microsoft.com/office/drawing/2014/main" id="{862C408F-C7F1-41C5-916A-97BA1BA1A6C3}"/>
                    </a:ext>
                  </a:extLst>
                </p:cNvPr>
                <p:cNvSpPr/>
                <p:nvPr/>
              </p:nvSpPr>
              <p:spPr>
                <a:xfrm>
                  <a:off x="7577415" y="5173918"/>
                  <a:ext cx="3590919" cy="1196719"/>
                </a:xfrm>
                <a:prstGeom prst="horizontalScroll">
                  <a:avLst/>
                </a:prstGeom>
                <a:solidFill>
                  <a:schemeClr val="accent3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(viii) </a:t>
                  </a: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Vandalisation of Power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equipment and materials.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08009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46004" y="7111154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008437" y="960437"/>
            <a:ext cx="4509801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REVISED RANKING  CRITERIA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59250" y="3908932"/>
            <a:ext cx="2185773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2015 BASELINE STUDY: 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Average/ month = 7.5 (8)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56037" y="1429305"/>
            <a:ext cx="2438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u="sng" dirty="0">
                <a:solidFill>
                  <a:srgbClr val="FF0000"/>
                </a:solidFill>
                <a:latin typeface="Cambria" panose="02040503050406030204" pitchFamily="18" charset="0"/>
              </a:rPr>
              <a:t>Fatalities (Deaths)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637857"/>
              </p:ext>
            </p:extLst>
          </p:nvPr>
        </p:nvGraphicFramePr>
        <p:xfrm>
          <a:off x="3856388" y="1798636"/>
          <a:ext cx="2438049" cy="1489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1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Fatalities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40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0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1 - 2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806765" y="3372250"/>
            <a:ext cx="2563872" cy="4770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ambria" panose="02040503050406030204" pitchFamily="18" charset="0"/>
              </a:rPr>
              <a:t>2015 BASELINE STUDY: </a:t>
            </a:r>
            <a:r>
              <a:rPr lang="en-GB" sz="1100" b="1" dirty="0">
                <a:solidFill>
                  <a:srgbClr val="FF3399"/>
                </a:solidFill>
                <a:latin typeface="Cambria" panose="02040503050406030204" pitchFamily="18" charset="0"/>
              </a:rPr>
              <a:t>Average Deaths/ month = 9.5 (10)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65799" y="1417637"/>
            <a:ext cx="1790838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 Major Injuries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949741"/>
              </p:ext>
            </p:extLst>
          </p:nvPr>
        </p:nvGraphicFramePr>
        <p:xfrm>
          <a:off x="6416642" y="1808115"/>
          <a:ext cx="2697195" cy="2562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4347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Persons with Major  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1 –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– 4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5</a:t>
                      </a:r>
                      <a:r>
                        <a:rPr lang="en-US" sz="1600" b="1" baseline="0" dirty="0"/>
                        <a:t> – 6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7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91977"/>
              </p:ext>
            </p:extLst>
          </p:nvPr>
        </p:nvGraphicFramePr>
        <p:xfrm>
          <a:off x="9266236" y="1556242"/>
          <a:ext cx="3023598" cy="2406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153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21 &amp; Ab</a:t>
                      </a:r>
                      <a:r>
                        <a:rPr lang="en-US" sz="1600" b="1" dirty="0"/>
                        <a:t>ove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16 – 20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278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11– 15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068">
                <a:tc>
                  <a:txBody>
                    <a:bodyPr/>
                    <a:lstStyle/>
                    <a:p>
                      <a:r>
                        <a:rPr lang="en-US" sz="1600" b="1" dirty="0"/>
                        <a:t>5–10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081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 Below 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9493644" y="1086280"/>
            <a:ext cx="2667000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u="sng" dirty="0"/>
              <a:t>NETWORK RESOLVED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780682"/>
              </p:ext>
            </p:extLst>
          </p:nvPr>
        </p:nvGraphicFramePr>
        <p:xfrm>
          <a:off x="9241834" y="4770437"/>
          <a:ext cx="304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39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Response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1 week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2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3 weeks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4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9674807" y="4538860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solidFill>
                  <a:srgbClr val="7030A0"/>
                </a:solidFill>
              </a:rPr>
              <a:t>REPORTING COMPLIANCE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570850"/>
              </p:ext>
            </p:extLst>
          </p:nvPr>
        </p:nvGraphicFramePr>
        <p:xfrm>
          <a:off x="99719" y="1395476"/>
          <a:ext cx="3680118" cy="3892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241">
                <a:tc>
                  <a:txBody>
                    <a:bodyPr/>
                    <a:lstStyle/>
                    <a:p>
                      <a:r>
                        <a:rPr lang="en-US" sz="1200" b="1" dirty="0"/>
                        <a:t>DESCRIPTION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EVENT</a:t>
                      </a:r>
                    </a:p>
                  </a:txBody>
                  <a:tcPr marL="92814" marR="9281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I. TOTAL ACCIDENTS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NOT SCORED</a:t>
                      </a:r>
                    </a:p>
                  </a:txBody>
                  <a:tcPr marL="92814" marR="92814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SCORED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130">
                <a:tc>
                  <a:txBody>
                    <a:bodyPr/>
                    <a:lstStyle/>
                    <a:p>
                      <a:r>
                        <a:rPr lang="en-US" sz="1400" b="1" dirty="0"/>
                        <a:t>II. NO.  OF </a:t>
                      </a:r>
                      <a:r>
                        <a:rPr lang="en-US" sz="1400" b="1" baseline="0" dirty="0"/>
                        <a:t> F</a:t>
                      </a:r>
                      <a:r>
                        <a:rPr lang="en-US" sz="1400" b="1" dirty="0"/>
                        <a:t>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III.  NO. OF MAJOR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IV.  NO. OF BAD NETWORKS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&gt;21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2638">
                <a:tc>
                  <a:txBody>
                    <a:bodyPr/>
                    <a:lstStyle/>
                    <a:p>
                      <a:r>
                        <a:rPr lang="en-US" sz="1400" b="1" dirty="0"/>
                        <a:t>V.  DISCONNECTED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STRUCTURES UNDER /WITHIN RIGHT-OF-WAY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&gt;20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/>
                        <a:t>VI.  REPORTING COMPLIANCE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93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/>
                        <a:t>TOTAL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marL="92814" marR="9281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100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633670"/>
              </p:ext>
            </p:extLst>
          </p:nvPr>
        </p:nvGraphicFramePr>
        <p:xfrm>
          <a:off x="3856037" y="5125337"/>
          <a:ext cx="5029200" cy="1939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2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6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37">
                <a:tc>
                  <a:txBody>
                    <a:bodyPr/>
                    <a:lstStyle/>
                    <a:p>
                      <a:r>
                        <a:rPr lang="en-US" sz="1600" b="1" dirty="0"/>
                        <a:t>Structures under Right-of-Way</a:t>
                      </a:r>
                      <a:r>
                        <a:rPr lang="en-US" sz="1600" b="1" baseline="0" dirty="0"/>
                        <a:t> removed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21 </a:t>
                      </a:r>
                      <a:r>
                        <a:rPr lang="en-US" sz="2000" b="1" baseline="0" dirty="0"/>
                        <a:t>&amp; Above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11 – 20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baseline="0" dirty="0"/>
                        <a:t>5 – 10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Below 5</a:t>
                      </a:r>
                      <a:r>
                        <a:rPr lang="en-US" sz="2000" b="1" baseline="0" dirty="0"/>
                        <a:t> 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974118" y="4648888"/>
            <a:ext cx="4847731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Disconnected Structures under </a:t>
            </a:r>
            <a:r>
              <a:rPr lang="en-GB" sz="1600" b="1" u="sng">
                <a:solidFill>
                  <a:srgbClr val="C00000"/>
                </a:solidFill>
                <a:latin typeface="Cambria" panose="02040503050406030204" pitchFamily="18" charset="0"/>
              </a:rPr>
              <a:t>Right-of-Way </a:t>
            </a:r>
            <a:endParaRPr lang="en-GB" sz="1600" b="1" u="sng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51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966886"/>
              </p:ext>
            </p:extLst>
          </p:nvPr>
        </p:nvGraphicFramePr>
        <p:xfrm>
          <a:off x="6717373" y="1367942"/>
          <a:ext cx="5662310" cy="5124332"/>
        </p:xfrm>
        <a:graphic>
          <a:graphicData uri="http://schemas.openxmlformats.org/drawingml/2006/table">
            <a:tbl>
              <a:tblPr/>
              <a:tblGrid>
                <a:gridCol w="91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6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7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7225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DEATHS [STAFF &amp; 3RD PARTY]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BAD NETWORKS RESOLVED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RIGHT 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WAY DISCONNECTED 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REPORTING COMPLIANCE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RANKING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2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3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1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8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07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4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775189" y="691764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036637" y="884237"/>
            <a:ext cx="2012846" cy="44682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RAW DATA</a:t>
            </a:r>
          </a:p>
        </p:txBody>
      </p:sp>
      <p:sp>
        <p:nvSpPr>
          <p:cNvPr id="27" name="Oval 26"/>
          <p:cNvSpPr/>
          <p:nvPr/>
        </p:nvSpPr>
        <p:spPr>
          <a:xfrm>
            <a:off x="9065063" y="781817"/>
            <a:ext cx="2012846" cy="609600"/>
          </a:xfrm>
          <a:prstGeom prst="ellipse">
            <a:avLst/>
          </a:prstGeom>
          <a:gradFill flip="none" rotWithShape="1">
            <a:gsLst>
              <a:gs pos="0">
                <a:srgbClr val="EA36C3">
                  <a:tint val="66000"/>
                  <a:satMod val="160000"/>
                </a:srgbClr>
              </a:gs>
              <a:gs pos="50000">
                <a:srgbClr val="EA36C3">
                  <a:tint val="44500"/>
                  <a:satMod val="160000"/>
                </a:srgbClr>
              </a:gs>
              <a:gs pos="100000">
                <a:srgbClr val="EA36C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WEIGHTED SCORE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1600" b="1" dirty="0">
                <a:solidFill>
                  <a:srgbClr val="00B050"/>
                </a:solidFill>
                <a:latin typeface="+mn-lt"/>
              </a:rPr>
              <a:t>NIGERIAN ELECTRICITY MANAGEMENT SERVICES AGENCY  </a:t>
            </a:r>
            <a:br>
              <a:rPr lang="en-US" sz="1600" b="1" dirty="0">
                <a:solidFill>
                  <a:srgbClr val="00B050"/>
                </a:solidFill>
                <a:latin typeface="+mn-lt"/>
              </a:rPr>
            </a:br>
            <a:r>
              <a:rPr lang="en-US" sz="1600" b="1" dirty="0">
                <a:solidFill>
                  <a:srgbClr val="00B050"/>
                </a:solidFill>
                <a:latin typeface="+mn-lt"/>
              </a:rPr>
              <a:t>(NEMSA)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022060" y="871415"/>
            <a:ext cx="4482177" cy="461665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MONTH: NOVEMBER,2025</a:t>
            </a:r>
            <a:endParaRPr kumimoji="0" lang="en-US" sz="24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1510" y="7017320"/>
            <a:ext cx="9296399" cy="52322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Note: Discos should rectify defective networks reported to them  by NEMSA as a priority. </a:t>
            </a:r>
          </a:p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Notification by Discos to NEMSA for verification should be weekly, rather than waiting till end of the month.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1638735" y="1367943"/>
            <a:ext cx="764133" cy="5075760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733663"/>
              </p:ext>
            </p:extLst>
          </p:nvPr>
        </p:nvGraphicFramePr>
        <p:xfrm>
          <a:off x="5717" y="1367942"/>
          <a:ext cx="6711656" cy="5372620"/>
        </p:xfrm>
        <a:graphic>
          <a:graphicData uri="http://schemas.openxmlformats.org/drawingml/2006/table">
            <a:tbl>
              <a:tblPr/>
              <a:tblGrid>
                <a:gridCol w="350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192">
                  <a:extLst>
                    <a:ext uri="{9D8B030D-6E8A-4147-A177-3AD203B41FA5}">
                      <a16:colId xmlns:a16="http://schemas.microsoft.com/office/drawing/2014/main" val="348161162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4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029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ACCIDENTS WITH DEATHS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DEATHS [STAFF]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DEATHS [3RD PARTY]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BAD NETWORKS RESOLVED BY DISCO / 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 RIGHT OF WAY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REPORTING COMPLIANCE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4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6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960" y="7063834"/>
            <a:ext cx="15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N/A: Not available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514FBB-0DC2-724E-795F-D6AB652137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43926" y="5866968"/>
            <a:ext cx="792549" cy="35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4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29567" y="0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98409" y="1008383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in November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, 2025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1420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339907"/>
              </p:ext>
            </p:extLst>
          </p:nvPr>
        </p:nvGraphicFramePr>
        <p:xfrm>
          <a:off x="1493836" y="1624546"/>
          <a:ext cx="9296401" cy="4495905"/>
        </p:xfrm>
        <a:graphic>
          <a:graphicData uri="http://schemas.openxmlformats.org/drawingml/2006/table">
            <a:tbl>
              <a:tblPr/>
              <a:tblGrid>
                <a:gridCol w="273307">
                  <a:extLst>
                    <a:ext uri="{9D8B030D-6E8A-4147-A177-3AD203B41FA5}">
                      <a16:colId xmlns:a16="http://schemas.microsoft.com/office/drawing/2014/main" val="3289288423"/>
                    </a:ext>
                  </a:extLst>
                </a:gridCol>
                <a:gridCol w="1852849">
                  <a:extLst>
                    <a:ext uri="{9D8B030D-6E8A-4147-A177-3AD203B41FA5}">
                      <a16:colId xmlns:a16="http://schemas.microsoft.com/office/drawing/2014/main" val="1454010148"/>
                    </a:ext>
                  </a:extLst>
                </a:gridCol>
                <a:gridCol w="2643680">
                  <a:extLst>
                    <a:ext uri="{9D8B030D-6E8A-4147-A177-3AD203B41FA5}">
                      <a16:colId xmlns:a16="http://schemas.microsoft.com/office/drawing/2014/main" val="1702592823"/>
                    </a:ext>
                  </a:extLst>
                </a:gridCol>
                <a:gridCol w="3093879">
                  <a:extLst>
                    <a:ext uri="{9D8B030D-6E8A-4147-A177-3AD203B41FA5}">
                      <a16:colId xmlns:a16="http://schemas.microsoft.com/office/drawing/2014/main" val="2375000072"/>
                    </a:ext>
                  </a:extLst>
                </a:gridCol>
                <a:gridCol w="1432686">
                  <a:extLst>
                    <a:ext uri="{9D8B030D-6E8A-4147-A177-3AD203B41FA5}">
                      <a16:colId xmlns:a16="http://schemas.microsoft.com/office/drawing/2014/main" val="3854699339"/>
                    </a:ext>
                  </a:extLst>
                </a:gridCol>
              </a:tblGrid>
              <a:tr h="408393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PREMISES/STRUCTURES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PREMISES/STRUCTURES DEMOLISHED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RANKING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87346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1696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32043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35480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240998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396127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54513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151780"/>
                  </a:ext>
                </a:extLst>
              </a:tr>
              <a:tr h="3872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731226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385851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856544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24350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46106"/>
                  </a:ext>
                </a:extLst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9418638" y="1760588"/>
            <a:ext cx="1295400" cy="4107795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698988" y="3476184"/>
            <a:ext cx="734700" cy="301979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1303" y="884237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November 2025.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2944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TOTAL PREMISES/STRUCTURES DISCONNECTED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192069"/>
              </p:ext>
            </p:extLst>
          </p:nvPr>
        </p:nvGraphicFramePr>
        <p:xfrm>
          <a:off x="851303" y="1590646"/>
          <a:ext cx="10515600" cy="4635635"/>
        </p:xfrm>
        <a:graphic>
          <a:graphicData uri="http://schemas.openxmlformats.org/drawingml/2006/table">
            <a:tbl>
              <a:tblPr/>
              <a:tblGrid>
                <a:gridCol w="642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0526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49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FEB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MAR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3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48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87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179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276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93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945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2088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863040" y="7129657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54286" y="887489"/>
            <a:ext cx="9144000" cy="485481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lIns="95975" tIns="47988" rIns="95975" bIns="47988" rtlCol="0">
            <a:spAutoFit/>
          </a:bodyPr>
          <a:lstStyle/>
          <a:p>
            <a:pPr algn="ctr">
              <a:lnSpc>
                <a:spcPts val="2624"/>
              </a:lnSpc>
            </a:pPr>
            <a:r>
              <a:rPr lang="en-GB" sz="23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DISCOS &amp; TCN   RANKING TREND IN NOVEMBER, </a:t>
            </a:r>
            <a:r>
              <a:rPr lang="en-GB" sz="36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2025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410961"/>
              </p:ext>
            </p:extLst>
          </p:nvPr>
        </p:nvGraphicFramePr>
        <p:xfrm>
          <a:off x="627427" y="1198405"/>
          <a:ext cx="11690943" cy="6038490"/>
        </p:xfrm>
        <a:graphic>
          <a:graphicData uri="http://schemas.openxmlformats.org/drawingml/2006/table">
            <a:tbl>
              <a:tblPr/>
              <a:tblGrid>
                <a:gridCol w="611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2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0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1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96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70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0623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JULY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ABUJA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5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ENUGU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IBADAN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IKEJA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KADUNA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597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 HARCOURT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TCN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6F27ABA-5427-C93F-3050-DD461D7AA6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47227" y="6828067"/>
            <a:ext cx="786452" cy="4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1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0349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0837" y="3017837"/>
            <a:ext cx="1165860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ea typeface="Calibri" pitchFamily="34" charset="0"/>
                <a:cs typeface="Tahoma" pitchFamily="34" charset="0"/>
              </a:rPr>
              <a:t>if they intensify efforts at:</a:t>
            </a:r>
            <a:endParaRPr lang="en-GB" sz="2800" b="1" i="1" dirty="0">
              <a:cs typeface="Aharoni" panose="02010803020104030203" pitchFamily="2" charset="-79"/>
            </a:endParaRPr>
          </a:p>
          <a:p>
            <a:endParaRPr lang="en-GB" sz="1400" b="1" i="1" dirty="0">
              <a:cs typeface="Aharoni" panose="02010803020104030203" pitchFamily="2" charset="-79"/>
            </a:endParaRPr>
          </a:p>
          <a:p>
            <a:pPr marL="568325" indent="-568325">
              <a:buAutoNum type="romanLcParenBoth"/>
            </a:pPr>
            <a:r>
              <a:rPr lang="en-GB" sz="2800" b="1" i="1" dirty="0">
                <a:cs typeface="Aharoni" panose="02010803020104030203" pitchFamily="2" charset="-79"/>
              </a:rPr>
              <a:t>revamping/calibrating their protection schemes &amp; equipment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(ii)  rectifying defective networks to prevent electrical accidents and reduce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technical losses.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(iii) educating the general  public on the need for extreme caution with using 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electricity! </a:t>
            </a:r>
            <a:endParaRPr lang="en-GB" sz="3600" b="1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(NEMSA)</a:t>
            </a:r>
            <a:endParaRPr lang="en-US" sz="2400" b="1" dirty="0">
              <a:solidFill>
                <a:srgbClr val="00B050"/>
              </a:solidFill>
              <a:latin typeface="BankGothic Lt B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837" y="1036637"/>
            <a:ext cx="11658601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Operators of the Power Sector are expected to achieve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Zero target for Electrocutions &amp; Injuries nationwide.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50837" y="2179637"/>
            <a:ext cx="11658601" cy="738664"/>
          </a:xfrm>
          <a:prstGeom prst="rect">
            <a:avLst/>
          </a:prstGeom>
          <a:noFill/>
          <a:ln w="9525">
            <a:solidFill>
              <a:srgbClr val="EA36C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2060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Discos are encouraged to report domestic electrocutions not directly connected with their networks, for information only.  This will not count against their ranking.</a:t>
            </a:r>
            <a:endParaRPr kumimoji="0" lang="en-US" sz="2100" b="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42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9137" y="5114744"/>
            <a:ext cx="6553200" cy="1663113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8132" y="5180472"/>
            <a:ext cx="3295208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Work Safely!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6837" y="5658346"/>
            <a:ext cx="5726150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First   - Safety Always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53611" y="6072647"/>
            <a:ext cx="2424251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NEMSA.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9979342" y="7187354"/>
            <a:ext cx="2487295" cy="40248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6366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2733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09099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45465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1832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18198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54564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90931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9EF2C4-FA95-4D13-932F-781A6A1F1251}" type="slidenum">
              <a:rPr lang="en-US" sz="1600" smtClean="0"/>
              <a:pPr algn="ctr"/>
              <a:t>9</a:t>
            </a:fld>
            <a:endParaRPr lang="en-US" sz="16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2237" y="960437"/>
            <a:ext cx="4267200" cy="412934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GB" sz="32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 TIPS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27427" y="1323587"/>
            <a:ext cx="11305810" cy="3762833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Do not build structures or carry out activities under power lines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contact with electric poles, Tv antenna poles, conductors and other electrical equipment installed in the open.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staying under trees with conductors running over such trees.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climbing masts constructed close to power lines.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power cables and metallic objects.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Wear rubber sole shoes always when on wet grounds.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Report any fallen electric poles or conductors to the nearest electricity utility company or to NEMSA office nearest to you. Do not attempt to touch these.</a:t>
            </a:r>
          </a:p>
        </p:txBody>
      </p:sp>
      <p:pic>
        <p:nvPicPr>
          <p:cNvPr id="1026" name="Picture 2" descr="http://thepoolscene.com/wp-content/uploads/2015/06/pic-thank-yo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853" y="5097714"/>
            <a:ext cx="2315215" cy="175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58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188699</TotalTime>
  <Words>1670</Words>
  <Application>Microsoft Office PowerPoint</Application>
  <PresentationFormat>Custom</PresentationFormat>
  <Paragraphs>830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Aharoni</vt:lpstr>
      <vt:lpstr>Aparajita</vt:lpstr>
      <vt:lpstr>Arial</vt:lpstr>
      <vt:lpstr>Arial Black</vt:lpstr>
      <vt:lpstr>BankGothic Lt BT</vt:lpstr>
      <vt:lpstr>Calibri</vt:lpstr>
      <vt:lpstr>Cambria</vt:lpstr>
      <vt:lpstr>Tahoma</vt:lpstr>
      <vt:lpstr>Office Theme</vt:lpstr>
      <vt:lpstr>NIGERIAN ELECTRICITY MANAGEMENT SERVICES AGENCY   (NEMSA)</vt:lpstr>
      <vt:lpstr>PowerPoint Presentation</vt:lpstr>
      <vt:lpstr>NIGERIAN ELECTRICITY MANAGEMENT SERVICES AGENCY   (NEMSA)</vt:lpstr>
      <vt:lpstr>NIGERIAN ELECTRICITY MANAGEMENT SERVICES AGENCY   (NEMSA)</vt:lpstr>
      <vt:lpstr>PowerPoint Presentation</vt:lpstr>
      <vt:lpstr>PowerPoint Presentation</vt:lpstr>
      <vt:lpstr>NIGERIAN ELECTRICITY MANAGEMENT SERVICES AGENCY   (NEMSA)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Metieh</dc:creator>
  <cp:lastModifiedBy>11070</cp:lastModifiedBy>
  <cp:revision>2430</cp:revision>
  <cp:lastPrinted>2026-01-29T11:22:58Z</cp:lastPrinted>
  <dcterms:created xsi:type="dcterms:W3CDTF">2016-04-09T22:26:30Z</dcterms:created>
  <dcterms:modified xsi:type="dcterms:W3CDTF">2026-02-19T17:22:46Z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4bec0a-695e-42ba-9a19-49db84e3a711_Enabled">
    <vt:lpwstr>true</vt:lpwstr>
  </property>
  <property fmtid="{D5CDD505-2E9C-101B-9397-08002B2CF9AE}" pid="3" name="MSIP_Label_e54bec0a-695e-42ba-9a19-49db84e3a711_SetDate">
    <vt:lpwstr>2023-01-12T15:45:32Z</vt:lpwstr>
  </property>
  <property fmtid="{D5CDD505-2E9C-101B-9397-08002B2CF9AE}" pid="4" name="MSIP_Label_e54bec0a-695e-42ba-9a19-49db84e3a711_Method">
    <vt:lpwstr>Standard</vt:lpwstr>
  </property>
  <property fmtid="{D5CDD505-2E9C-101B-9397-08002B2CF9AE}" pid="5" name="MSIP_Label_e54bec0a-695e-42ba-9a19-49db84e3a711_Name">
    <vt:lpwstr>Internal</vt:lpwstr>
  </property>
  <property fmtid="{D5CDD505-2E9C-101B-9397-08002B2CF9AE}" pid="6" name="MSIP_Label_e54bec0a-695e-42ba-9a19-49db84e3a711_SiteId">
    <vt:lpwstr>5dadcdcb-ea32-47fe-84b2-0f6cc63c2e0f</vt:lpwstr>
  </property>
  <property fmtid="{D5CDD505-2E9C-101B-9397-08002B2CF9AE}" pid="7" name="MSIP_Label_e54bec0a-695e-42ba-9a19-49db84e3a711_ActionId">
    <vt:lpwstr>28844d73-89f5-4b6a-a615-81a1c2a4493e</vt:lpwstr>
  </property>
  <property fmtid="{D5CDD505-2E9C-101B-9397-08002B2CF9AE}" pid="8" name="MSIP_Label_e54bec0a-695e-42ba-9a19-49db84e3a711_ContentBits">
    <vt:lpwstr>0</vt:lpwstr>
  </property>
</Properties>
</file>