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1"/>
  </p:notesMasterIdLst>
  <p:sldIdLst>
    <p:sldId id="301" r:id="rId2"/>
    <p:sldId id="303" r:id="rId3"/>
    <p:sldId id="317" r:id="rId4"/>
    <p:sldId id="316" r:id="rId5"/>
    <p:sldId id="318" r:id="rId6"/>
    <p:sldId id="319" r:id="rId7"/>
    <p:sldId id="314" r:id="rId8"/>
    <p:sldId id="258" r:id="rId9"/>
    <p:sldId id="266" r:id="rId10"/>
  </p:sldIdLst>
  <p:sldSz cx="12436475" cy="7559675"/>
  <p:notesSz cx="7010400" cy="9296400"/>
  <p:defaultTextStyle>
    <a:defPPr>
      <a:defRPr lang="en-US"/>
    </a:defPPr>
    <a:lvl1pPr marL="0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381">
          <p15:clr>
            <a:srgbClr val="A4A3A4"/>
          </p15:clr>
        </p15:guide>
        <p15:guide id="2" pos="391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EA36C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1281" autoAdjust="0"/>
  </p:normalViewPr>
  <p:slideViewPr>
    <p:cSldViewPr>
      <p:cViewPr varScale="1">
        <p:scale>
          <a:sx n="81" d="100"/>
          <a:sy n="81" d="100"/>
        </p:scale>
        <p:origin x="461" y="58"/>
      </p:cViewPr>
      <p:guideLst>
        <p:guide orient="horz" pos="2381"/>
        <p:guide pos="3917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5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/>
          <a:lstStyle>
            <a:lvl1pPr algn="r">
              <a:defRPr sz="1200"/>
            </a:lvl1pPr>
          </a:lstStyle>
          <a:p>
            <a:fld id="{D7D48AE1-45DF-4BE8-88D1-CBF2D33EFA8D}" type="datetimeFigureOut">
              <a:rPr lang="en-US" smtClean="0"/>
              <a:pPr/>
              <a:t>10/24/2024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38175" y="698500"/>
            <a:ext cx="573405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474" tIns="46736" rIns="93474" bIns="4673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2"/>
            <a:ext cx="5608320" cy="4183381"/>
          </a:xfrm>
          <a:prstGeom prst="rect">
            <a:avLst/>
          </a:prstGeom>
        </p:spPr>
        <p:txBody>
          <a:bodyPr vert="horz" lIns="93474" tIns="46736" rIns="93474" bIns="46736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1"/>
          </a:xfrm>
          <a:prstGeom prst="rect">
            <a:avLst/>
          </a:prstGeom>
        </p:spPr>
        <p:txBody>
          <a:bodyPr vert="horz" lIns="93474" tIns="46736" rIns="93474" bIns="46736" rtlCol="0" anchor="b"/>
          <a:lstStyle>
            <a:lvl1pPr algn="r">
              <a:defRPr sz="1200"/>
            </a:lvl1pPr>
          </a:lstStyle>
          <a:p>
            <a:fld id="{CDC046E2-913B-4D48-9113-EA5F21DEAF4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50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36366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72733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209099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45465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81832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418198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154564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90931" algn="l" defTabSz="1472733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007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C046E2-913B-4D48-9113-EA5F21DEAF46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04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32736" y="2348401"/>
            <a:ext cx="10571004" cy="162043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65471" y="4283817"/>
            <a:ext cx="8705533" cy="1931917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712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425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1383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2851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8563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4276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998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5702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4CFBD8-A9DE-417E-9647-053E599DE0A3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32206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F85041-4CA3-4CBA-A1CD-C146832D09CE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1823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2263748" y="334236"/>
            <a:ext cx="3804352" cy="71099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46371" y="334236"/>
            <a:ext cx="11210100" cy="71099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9B4A90-DC4D-45B1-9734-9104F43FA723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1248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979810-01BA-4FD9-8A1C-E89656B343B8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57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396" y="4857793"/>
            <a:ext cx="10571004" cy="1501435"/>
          </a:xfrm>
        </p:spPr>
        <p:txBody>
          <a:bodyPr anchor="t"/>
          <a:lstStyle>
            <a:lvl1pPr algn="l">
              <a:defRPr sz="5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396" y="3204115"/>
            <a:ext cx="10571004" cy="1653678"/>
          </a:xfrm>
        </p:spPr>
        <p:txBody>
          <a:bodyPr anchor="b"/>
          <a:lstStyle>
            <a:lvl1pPr marL="0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1pPr>
            <a:lvl2pPr marL="57127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14255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3pPr>
            <a:lvl4pPr marL="171383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228510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85638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342766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99894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457021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8169E-0B30-452C-A816-1BBA75F733E4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96613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6371" y="1944167"/>
            <a:ext cx="7507227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60873" y="1944167"/>
            <a:ext cx="7507226" cy="5500013"/>
          </a:xfrm>
        </p:spPr>
        <p:txBody>
          <a:bodyPr/>
          <a:lstStyle>
            <a:lvl1pPr>
              <a:defRPr sz="3500"/>
            </a:lvl1pPr>
            <a:lvl2pPr>
              <a:defRPr sz="3000"/>
            </a:lvl2pPr>
            <a:lvl3pPr>
              <a:defRPr sz="25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C2548A-7B49-4EE1-AEFA-474AEC0C5AAF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05301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692179"/>
            <a:ext cx="5494936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824" y="2397397"/>
            <a:ext cx="5494936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7558" y="1692179"/>
            <a:ext cx="5497095" cy="705219"/>
          </a:xfrm>
        </p:spPr>
        <p:txBody>
          <a:bodyPr anchor="b"/>
          <a:lstStyle>
            <a:lvl1pPr marL="0" indent="0">
              <a:buNone/>
              <a:defRPr sz="3000" b="1"/>
            </a:lvl1pPr>
            <a:lvl2pPr marL="571277" indent="0">
              <a:buNone/>
              <a:defRPr sz="2500" b="1"/>
            </a:lvl2pPr>
            <a:lvl3pPr marL="1142554" indent="0">
              <a:buNone/>
              <a:defRPr sz="2200" b="1"/>
            </a:lvl3pPr>
            <a:lvl4pPr marL="1713831" indent="0">
              <a:buNone/>
              <a:defRPr sz="2000" b="1"/>
            </a:lvl4pPr>
            <a:lvl5pPr marL="2285107" indent="0">
              <a:buNone/>
              <a:defRPr sz="2000" b="1"/>
            </a:lvl5pPr>
            <a:lvl6pPr marL="2856386" indent="0">
              <a:buNone/>
              <a:defRPr sz="2000" b="1"/>
            </a:lvl6pPr>
            <a:lvl7pPr marL="3427663" indent="0">
              <a:buNone/>
              <a:defRPr sz="2000" b="1"/>
            </a:lvl7pPr>
            <a:lvl8pPr marL="3998940" indent="0">
              <a:buNone/>
              <a:defRPr sz="2000" b="1"/>
            </a:lvl8pPr>
            <a:lvl9pPr marL="4570217" indent="0">
              <a:buNone/>
              <a:defRPr sz="20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7558" y="2397397"/>
            <a:ext cx="5497095" cy="4355563"/>
          </a:xfrm>
        </p:spPr>
        <p:txBody>
          <a:bodyPr/>
          <a:lstStyle>
            <a:lvl1pPr>
              <a:defRPr sz="3000"/>
            </a:lvl1pPr>
            <a:lvl2pPr>
              <a:defRPr sz="25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D2E3FF-B19C-4C0E-AEE1-196FA8C140FF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99283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DB1591-AB34-41C7-B2E0-4F0BB46CFB21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7466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010A6-1DCD-4C3C-AE2A-516A0F5C03E0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598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1826" y="300987"/>
            <a:ext cx="4091515" cy="1280945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2316" y="300989"/>
            <a:ext cx="6952335" cy="6451973"/>
          </a:xfrm>
        </p:spPr>
        <p:txBody>
          <a:bodyPr/>
          <a:lstStyle>
            <a:lvl1pPr>
              <a:defRPr sz="4000"/>
            </a:lvl1pPr>
            <a:lvl2pPr>
              <a:defRPr sz="3500"/>
            </a:lvl2pPr>
            <a:lvl3pPr>
              <a:defRPr sz="30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1826" y="1581934"/>
            <a:ext cx="4091515" cy="5171028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FBE44-9B14-464E-86D5-5159BDFE1F0C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8922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636" y="5291772"/>
            <a:ext cx="7461885" cy="624724"/>
          </a:xfrm>
        </p:spPr>
        <p:txBody>
          <a:bodyPr anchor="b"/>
          <a:lstStyle>
            <a:lvl1pPr algn="l">
              <a:defRPr sz="25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437636" y="675471"/>
            <a:ext cx="7461885" cy="4535805"/>
          </a:xfrm>
        </p:spPr>
        <p:txBody>
          <a:bodyPr/>
          <a:lstStyle>
            <a:lvl1pPr marL="0" indent="0">
              <a:buNone/>
              <a:defRPr sz="4000"/>
            </a:lvl1pPr>
            <a:lvl2pPr marL="571277" indent="0">
              <a:buNone/>
              <a:defRPr sz="3500"/>
            </a:lvl2pPr>
            <a:lvl3pPr marL="1142554" indent="0">
              <a:buNone/>
              <a:defRPr sz="3000"/>
            </a:lvl3pPr>
            <a:lvl4pPr marL="1713831" indent="0">
              <a:buNone/>
              <a:defRPr sz="2500"/>
            </a:lvl4pPr>
            <a:lvl5pPr marL="2285107" indent="0">
              <a:buNone/>
              <a:defRPr sz="2500"/>
            </a:lvl5pPr>
            <a:lvl6pPr marL="2856386" indent="0">
              <a:buNone/>
              <a:defRPr sz="2500"/>
            </a:lvl6pPr>
            <a:lvl7pPr marL="3427663" indent="0">
              <a:buNone/>
              <a:defRPr sz="2500"/>
            </a:lvl7pPr>
            <a:lvl8pPr marL="3998940" indent="0">
              <a:buNone/>
              <a:defRPr sz="2500"/>
            </a:lvl8pPr>
            <a:lvl9pPr marL="4570217" indent="0">
              <a:buNone/>
              <a:defRPr sz="2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636" y="5916496"/>
            <a:ext cx="7461885" cy="887211"/>
          </a:xfrm>
        </p:spPr>
        <p:txBody>
          <a:bodyPr/>
          <a:lstStyle>
            <a:lvl1pPr marL="0" indent="0">
              <a:buNone/>
              <a:defRPr sz="1700"/>
            </a:lvl1pPr>
            <a:lvl2pPr marL="571277" indent="0">
              <a:buNone/>
              <a:defRPr sz="1500"/>
            </a:lvl2pPr>
            <a:lvl3pPr marL="1142554" indent="0">
              <a:buNone/>
              <a:defRPr sz="1200"/>
            </a:lvl3pPr>
            <a:lvl4pPr marL="1713831" indent="0">
              <a:buNone/>
              <a:defRPr sz="1100"/>
            </a:lvl4pPr>
            <a:lvl5pPr marL="2285107" indent="0">
              <a:buNone/>
              <a:defRPr sz="1100"/>
            </a:lvl5pPr>
            <a:lvl6pPr marL="2856386" indent="0">
              <a:buNone/>
              <a:defRPr sz="1100"/>
            </a:lvl6pPr>
            <a:lvl7pPr marL="3427663" indent="0">
              <a:buNone/>
              <a:defRPr sz="1100"/>
            </a:lvl7pPr>
            <a:lvl8pPr marL="3998940" indent="0">
              <a:buNone/>
              <a:defRPr sz="1100"/>
            </a:lvl8pPr>
            <a:lvl9pPr marL="4570217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715FB0-6744-4A8E-8BA9-A9B32628AFF6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898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1824" y="302737"/>
            <a:ext cx="11192828" cy="1259946"/>
          </a:xfrm>
          <a:prstGeom prst="rect">
            <a:avLst/>
          </a:prstGeom>
        </p:spPr>
        <p:txBody>
          <a:bodyPr vert="horz" lIns="114255" tIns="57128" rIns="114255" bIns="57128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1824" y="1763926"/>
            <a:ext cx="11192828" cy="4989036"/>
          </a:xfrm>
          <a:prstGeom prst="rect">
            <a:avLst/>
          </a:prstGeom>
        </p:spPr>
        <p:txBody>
          <a:bodyPr vert="horz" lIns="114255" tIns="57128" rIns="114255" bIns="57128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1824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693095-B356-4151-9A86-7002625778DE}" type="datetime1">
              <a:rPr lang="en-US" smtClean="0"/>
              <a:pPr/>
              <a:t>10/24/2024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9129" y="7006700"/>
            <a:ext cx="3938217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912807" y="7006700"/>
            <a:ext cx="2901844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9EF2C4-FA95-4D13-932F-781A6A1F125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48611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8" r:id="rId1"/>
    <p:sldLayoutId id="2147483699" r:id="rId2"/>
    <p:sldLayoutId id="2147483700" r:id="rId3"/>
    <p:sldLayoutId id="2147483701" r:id="rId4"/>
    <p:sldLayoutId id="2147483702" r:id="rId5"/>
    <p:sldLayoutId id="2147483703" r:id="rId6"/>
    <p:sldLayoutId id="2147483704" r:id="rId7"/>
    <p:sldLayoutId id="2147483705" r:id="rId8"/>
    <p:sldLayoutId id="2147483706" r:id="rId9"/>
    <p:sldLayoutId id="2147483707" r:id="rId10"/>
    <p:sldLayoutId id="2147483708" r:id="rId11"/>
  </p:sldLayoutIdLst>
  <p:hf hdr="0" ftr="0" dt="0"/>
  <p:txStyles>
    <p:titleStyle>
      <a:lvl1pPr algn="ctr" defTabSz="1142554" rtl="0" eaLnBrk="1" latinLnBrk="0" hangingPunct="1">
        <a:spcBef>
          <a:spcPct val="0"/>
        </a:spcBef>
        <a:buNone/>
        <a:defRPr sz="5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8458" indent="-428458" algn="l" defTabSz="1142554" rtl="0" eaLnBrk="1" latinLnBrk="0" hangingPunct="1">
        <a:spcBef>
          <a:spcPct val="20000"/>
        </a:spcBef>
        <a:buFont typeface="Arial" pitchFamily="34" charset="0"/>
        <a:buChar char="•"/>
        <a:defRPr sz="4000" kern="1200">
          <a:solidFill>
            <a:schemeClr val="tx1"/>
          </a:solidFill>
          <a:latin typeface="+mn-lt"/>
          <a:ea typeface="+mn-ea"/>
          <a:cs typeface="+mn-cs"/>
        </a:defRPr>
      </a:lvl1pPr>
      <a:lvl2pPr marL="928325" indent="-357048" algn="l" defTabSz="1142554" rtl="0" eaLnBrk="1" latinLnBrk="0" hangingPunct="1">
        <a:spcBef>
          <a:spcPct val="20000"/>
        </a:spcBef>
        <a:buFont typeface="Arial" pitchFamily="34" charset="0"/>
        <a:buChar char="–"/>
        <a:defRPr sz="3500" kern="1200">
          <a:solidFill>
            <a:schemeClr val="tx1"/>
          </a:solidFill>
          <a:latin typeface="+mn-lt"/>
          <a:ea typeface="+mn-ea"/>
          <a:cs typeface="+mn-cs"/>
        </a:defRPr>
      </a:lvl2pPr>
      <a:lvl3pPr marL="1428193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1999470" indent="-285639" algn="l" defTabSz="1142554" rtl="0" eaLnBrk="1" latinLnBrk="0" hangingPunct="1">
        <a:spcBef>
          <a:spcPct val="20000"/>
        </a:spcBef>
        <a:buFont typeface="Arial" pitchFamily="34" charset="0"/>
        <a:buChar char="–"/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70747" indent="-285639" algn="l" defTabSz="1142554" rtl="0" eaLnBrk="1" latinLnBrk="0" hangingPunct="1">
        <a:spcBef>
          <a:spcPct val="20000"/>
        </a:spcBef>
        <a:buFont typeface="Arial" pitchFamily="34" charset="0"/>
        <a:buChar char="»"/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142024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713301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284577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4855856" indent="-285639" algn="l" defTabSz="1142554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57127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554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13831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8510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856386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427663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998940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570217" algn="l" defTabSz="1142554" rtl="0" eaLnBrk="1" latinLnBrk="0" hangingPunct="1"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jpeg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7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TextBox 23"/>
          <p:cNvSpPr txBox="1"/>
          <p:nvPr/>
        </p:nvSpPr>
        <p:spPr>
          <a:xfrm>
            <a:off x="4331565" y="6076762"/>
            <a:ext cx="3886200" cy="892552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2000" b="1" dirty="0">
                <a:solidFill>
                  <a:schemeClr val="tx1"/>
                </a:solidFill>
                <a:cs typeface="Arial" pitchFamily="34" charset="0"/>
              </a:rPr>
              <a:t>Engr. Aliyu Tukur Tahir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Managing Director/CEO &amp;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b="1" i="1" dirty="0">
                <a:solidFill>
                  <a:schemeClr val="tx1"/>
                </a:solidFill>
                <a:cs typeface="Arial" pitchFamily="34" charset="0"/>
              </a:rPr>
              <a:t>Chief Electrical Inspector of the Federation</a:t>
            </a:r>
            <a:endParaRPr lang="en-GB" sz="800" b="1" i="1" dirty="0">
              <a:solidFill>
                <a:schemeClr val="tx1"/>
              </a:solidFill>
              <a:cs typeface="Arial" pitchFamily="34" charset="0"/>
            </a:endParaRPr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9952037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2789236" y="7035839"/>
            <a:ext cx="6705601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NEMSA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No. 4, Dar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es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Salaam Crescent,  Off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Aminu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Kano Crescent,  </a:t>
            </a:r>
            <a:r>
              <a:rPr lang="en-US" sz="1000" b="1" i="1" dirty="0" err="1">
                <a:solidFill>
                  <a:prstClr val="black"/>
                </a:solidFill>
                <a:cs typeface="Arial" pitchFamily="34" charset="0"/>
              </a:rPr>
              <a:t>Wuse</a:t>
            </a: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 II, Abuja, Nigeria.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000" b="1" i="1" dirty="0">
                <a:solidFill>
                  <a:prstClr val="black"/>
                </a:solidFill>
                <a:cs typeface="Arial" pitchFamily="34" charset="0"/>
              </a:rPr>
              <a:t>www.nemsa.gov.ng</a:t>
            </a:r>
            <a:endParaRPr lang="en-GB" sz="1000" i="1" dirty="0">
              <a:solidFill>
                <a:prstClr val="black"/>
              </a:solidFill>
              <a:cs typeface="Arial" pitchFamily="34" charset="0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2622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Rounded Rectangle 12"/>
          <p:cNvSpPr/>
          <p:nvPr/>
        </p:nvSpPr>
        <p:spPr>
          <a:xfrm>
            <a:off x="262462" y="2880450"/>
            <a:ext cx="12024405" cy="123878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kumimoji="0" lang="en-US" sz="3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parajita" pitchFamily="34" charset="0"/>
                <a:cs typeface="Aparajita" pitchFamily="34" charset="0"/>
              </a:rPr>
              <a:t>“</a:t>
            </a: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SAFETY  RANKING OF DISCOS &amp; TCN  IN  THE  POWER  SECTOR” </a:t>
            </a:r>
          </a:p>
          <a:p>
            <a:pPr marL="319088" indent="-319088" algn="ctr" defTabSz="914400">
              <a:spcBef>
                <a:spcPts val="700"/>
              </a:spcBef>
              <a:buClr>
                <a:srgbClr val="DD8047"/>
              </a:buClr>
              <a:buSzPct val="60000"/>
              <a:defRPr/>
            </a:pPr>
            <a:r>
              <a:rPr lang="en-US" sz="3400" b="1" dirty="0">
                <a:solidFill>
                  <a:schemeClr val="tx1"/>
                </a:solidFill>
                <a:latin typeface="Aparajita" pitchFamily="34" charset="0"/>
                <a:cs typeface="Aparajita" pitchFamily="34" charset="0"/>
              </a:rPr>
              <a:t>JULY 2024 RANKING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4294475" y="5630571"/>
            <a:ext cx="3886200" cy="338554"/>
          </a:xfrm>
          <a:prstGeom prst="rect">
            <a:avLst/>
          </a:prstGeom>
          <a:noFill/>
          <a:ln>
            <a:noFill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en-US" sz="1600" i="1" dirty="0">
                <a:solidFill>
                  <a:prstClr val="black"/>
                </a:solidFill>
                <a:cs typeface="Arial" pitchFamily="34" charset="0"/>
              </a:rPr>
              <a:t>by</a:t>
            </a:r>
          </a:p>
        </p:txBody>
      </p:sp>
    </p:spTree>
    <p:extLst>
      <p:ext uri="{BB962C8B-B14F-4D97-AF65-F5344CB8AC3E}">
        <p14:creationId xmlns:p14="http://schemas.microsoft.com/office/powerpoint/2010/main" val="2874790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32637"/>
            <a:ext cx="2487295" cy="402483"/>
          </a:xfrm>
        </p:spPr>
        <p:txBody>
          <a:bodyPr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1" u="none" strike="noStrike" kern="1200" cap="none" spc="0" normalizeH="0" baseline="0" noProof="0" dirty="0">
                <a:ln>
                  <a:noFill/>
                </a:ln>
                <a:solidFill>
                  <a:srgbClr val="63A537">
                    <a:lumMod val="50000"/>
                  </a:srgb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Nigerian Electricity Management Services Agency</a:t>
            </a:r>
          </a:p>
        </p:txBody>
      </p:sp>
      <p:sp>
        <p:nvSpPr>
          <p:cNvPr id="2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</a:p>
        </p:txBody>
      </p:sp>
      <p:grpSp>
        <p:nvGrpSpPr>
          <p:cNvPr id="36" name="Group 35">
            <a:extLst>
              <a:ext uri="{FF2B5EF4-FFF2-40B4-BE49-F238E27FC236}">
                <a16:creationId xmlns:a16="http://schemas.microsoft.com/office/drawing/2014/main" id="{ED4B45AE-0FA1-44B9-908C-9BEA6C5F7DA8}"/>
              </a:ext>
            </a:extLst>
          </p:cNvPr>
          <p:cNvGrpSpPr/>
          <p:nvPr/>
        </p:nvGrpSpPr>
        <p:grpSpPr>
          <a:xfrm>
            <a:off x="1" y="884237"/>
            <a:ext cx="12436475" cy="6172200"/>
            <a:chOff x="1" y="884237"/>
            <a:chExt cx="12436475" cy="6172200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1" y="884237"/>
              <a:ext cx="12436475" cy="0"/>
            </a:xfrm>
            <a:prstGeom prst="line">
              <a:avLst/>
            </a:prstGeom>
            <a:ln w="130175" cmpd="tri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/>
            <p:nvPr/>
          </p:nvCxnSpPr>
          <p:spPr>
            <a:xfrm>
              <a:off x="1" y="7056437"/>
              <a:ext cx="12436475" cy="0"/>
            </a:xfrm>
            <a:prstGeom prst="line">
              <a:avLst/>
            </a:prstGeom>
            <a:ln w="60325" cmpd="dbl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TextBox 18"/>
            <p:cNvSpPr txBox="1"/>
            <p:nvPr/>
          </p:nvSpPr>
          <p:spPr>
            <a:xfrm>
              <a:off x="544914" y="6599237"/>
              <a:ext cx="11388323" cy="440505"/>
            </a:xfrm>
            <a:prstGeom prst="rect">
              <a:avLst/>
            </a:prstGeom>
            <a:noFill/>
            <a:ln w="28575"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marL="0" marR="0" lvl="0" indent="0" algn="ctr" defTabSz="1472733" rtl="0" eaLnBrk="1" fontAlgn="auto" latinLnBrk="0" hangingPunct="1">
                <a:lnSpc>
                  <a:spcPts val="25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Calibri"/>
                  <a:ea typeface="+mn-ea"/>
                  <a:cs typeface="Aharoni" panose="02010803020104030203" pitchFamily="2" charset="-79"/>
                </a:rPr>
                <a:t>Operators of the Power Sector to  address these  urgently.</a:t>
              </a:r>
            </a:p>
          </p:txBody>
        </p:sp>
        <p:sp>
          <p:nvSpPr>
            <p:cNvPr id="6" name="Rounded Rectangle 5"/>
            <p:cNvSpPr/>
            <p:nvPr/>
          </p:nvSpPr>
          <p:spPr>
            <a:xfrm>
              <a:off x="981266" y="1060308"/>
              <a:ext cx="10209043" cy="808838"/>
            </a:xfrm>
            <a:prstGeom prst="roundRect">
              <a:avLst/>
            </a:prstGeom>
            <a:no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Many of the electrical accidents that occur in the power</a:t>
              </a:r>
            </a:p>
            <a:p>
              <a:pPr marL="0" marR="0" lvl="0" indent="0" algn="ct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GB" sz="2400" b="1" i="1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 Black" panose="020B0A04020102020204" pitchFamily="34" charset="0"/>
                  <a:cs typeface="Aharoni" panose="02010803020104030203" pitchFamily="2" charset="-79"/>
                </a:rPr>
                <a:t>industry can be attributed to these major factors:</a:t>
              </a:r>
            </a:p>
          </p:txBody>
        </p:sp>
        <p:grpSp>
          <p:nvGrpSpPr>
            <p:cNvPr id="24" name="Group 23">
              <a:extLst>
                <a:ext uri="{FF2B5EF4-FFF2-40B4-BE49-F238E27FC236}">
                  <a16:creationId xmlns:a16="http://schemas.microsoft.com/office/drawing/2014/main" id="{90A7116D-A6E1-41D8-B780-38F9A45967D6}"/>
                </a:ext>
              </a:extLst>
            </p:cNvPr>
            <p:cNvGrpSpPr/>
            <p:nvPr/>
          </p:nvGrpSpPr>
          <p:grpSpPr>
            <a:xfrm>
              <a:off x="1105711" y="1941853"/>
              <a:ext cx="10588897" cy="4508082"/>
              <a:chOff x="995921" y="1710982"/>
              <a:chExt cx="10172413" cy="4659655"/>
            </a:xfrm>
          </p:grpSpPr>
          <p:grpSp>
            <p:nvGrpSpPr>
              <p:cNvPr id="18" name="Group 17">
                <a:extLst>
                  <a:ext uri="{FF2B5EF4-FFF2-40B4-BE49-F238E27FC236}">
                    <a16:creationId xmlns:a16="http://schemas.microsoft.com/office/drawing/2014/main" id="{E3A4C5CA-4742-4411-9EBF-DABDAD38C6DC}"/>
                  </a:ext>
                </a:extLst>
              </p:cNvPr>
              <p:cNvGrpSpPr/>
              <p:nvPr/>
            </p:nvGrpSpPr>
            <p:grpSpPr>
              <a:xfrm>
                <a:off x="995921" y="1768474"/>
                <a:ext cx="4709916" cy="4582232"/>
                <a:chOff x="995921" y="1768474"/>
                <a:chExt cx="4709916" cy="4582232"/>
              </a:xfrm>
            </p:grpSpPr>
            <p:sp>
              <p:nvSpPr>
                <p:cNvPr id="8" name="Scroll: Horizontal 7">
                  <a:extLst>
                    <a:ext uri="{FF2B5EF4-FFF2-40B4-BE49-F238E27FC236}">
                      <a16:creationId xmlns:a16="http://schemas.microsoft.com/office/drawing/2014/main" id="{0A93D5D3-C66A-49CD-A65A-F2A3F8D69C07}"/>
                    </a:ext>
                  </a:extLst>
                </p:cNvPr>
                <p:cNvSpPr/>
                <p:nvPr/>
              </p:nvSpPr>
              <p:spPr>
                <a:xfrm>
                  <a:off x="995921" y="1768474"/>
                  <a:ext cx="3545916" cy="1196719"/>
                </a:xfrm>
                <a:prstGeom prst="horizontalScroll">
                  <a:avLst/>
                </a:prstGeom>
                <a:solidFill>
                  <a:schemeClr val="bg2">
                    <a:lumMod val="9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400050" marR="0" lvl="0" indent="-40005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AutoNum type="romanLcParenBoth"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System Protection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Equipment Failures.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9" name="Scroll: Horizontal 8">
                  <a:extLst>
                    <a:ext uri="{FF2B5EF4-FFF2-40B4-BE49-F238E27FC236}">
                      <a16:creationId xmlns:a16="http://schemas.microsoft.com/office/drawing/2014/main" id="{EDD89FFF-1B1D-4A8B-B72F-354EF8E52B68}"/>
                    </a:ext>
                  </a:extLst>
                </p:cNvPr>
                <p:cNvSpPr/>
                <p:nvPr/>
              </p:nvSpPr>
              <p:spPr>
                <a:xfrm>
                  <a:off x="1329872" y="2843995"/>
                  <a:ext cx="3764477" cy="1196719"/>
                </a:xfrm>
                <a:prstGeom prst="horizontalScroll">
                  <a:avLst/>
                </a:prstGeom>
                <a:solidFill>
                  <a:schemeClr val="accent2">
                    <a:lumMod val="40000"/>
                    <a:lumOff val="6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(ii) In some cases, the total absence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of protection devices.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0" name="Scroll: Horizontal 9">
                  <a:extLst>
                    <a:ext uri="{FF2B5EF4-FFF2-40B4-BE49-F238E27FC236}">
                      <a16:creationId xmlns:a16="http://schemas.microsoft.com/office/drawing/2014/main" id="{AF0F95E6-6A8E-402F-986D-99246496EFD4}"/>
                    </a:ext>
                  </a:extLst>
                </p:cNvPr>
                <p:cNvSpPr/>
                <p:nvPr/>
              </p:nvSpPr>
              <p:spPr>
                <a:xfrm>
                  <a:off x="2022283" y="3876378"/>
                  <a:ext cx="3452329" cy="1196719"/>
                </a:xfrm>
                <a:prstGeom prst="horizontalScroll">
                  <a:avLst/>
                </a:prstGeom>
                <a:solidFill>
                  <a:schemeClr val="accent6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(iii) Poor Termination, Poor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maintenance of Ageing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Networks.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1" name="Scroll: Horizontal 10">
                  <a:extLst>
                    <a:ext uri="{FF2B5EF4-FFF2-40B4-BE49-F238E27FC236}">
                      <a16:creationId xmlns:a16="http://schemas.microsoft.com/office/drawing/2014/main" id="{22B762F9-14E9-4C82-9B40-CB03BED1A8A4}"/>
                    </a:ext>
                  </a:extLst>
                </p:cNvPr>
                <p:cNvSpPr/>
                <p:nvPr/>
              </p:nvSpPr>
              <p:spPr>
                <a:xfrm>
                  <a:off x="2627160" y="5153987"/>
                  <a:ext cx="3078677" cy="1196719"/>
                </a:xfrm>
                <a:prstGeom prst="horizontalScroll">
                  <a:avLst/>
                </a:prstGeom>
                <a:solidFill>
                  <a:schemeClr val="accent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(iv) Violation of Right-of-Way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and related issues.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1E0E5AA8-6552-4E25-A5BA-1E9896C66552}"/>
                  </a:ext>
                </a:extLst>
              </p:cNvPr>
              <p:cNvGrpSpPr/>
              <p:nvPr/>
            </p:nvGrpSpPr>
            <p:grpSpPr>
              <a:xfrm>
                <a:off x="5583343" y="1710982"/>
                <a:ext cx="5584991" cy="4659655"/>
                <a:chOff x="5583343" y="1710982"/>
                <a:chExt cx="5584991" cy="4659655"/>
              </a:xfrm>
            </p:grpSpPr>
            <p:sp>
              <p:nvSpPr>
                <p:cNvPr id="12" name="Scroll: Horizontal 11">
                  <a:extLst>
                    <a:ext uri="{FF2B5EF4-FFF2-40B4-BE49-F238E27FC236}">
                      <a16:creationId xmlns:a16="http://schemas.microsoft.com/office/drawing/2014/main" id="{5DF81D75-E6BE-4FAE-95EB-15BCD7773593}"/>
                    </a:ext>
                  </a:extLst>
                </p:cNvPr>
                <p:cNvSpPr/>
                <p:nvPr/>
              </p:nvSpPr>
              <p:spPr>
                <a:xfrm>
                  <a:off x="5583343" y="1710982"/>
                  <a:ext cx="3958550" cy="1196719"/>
                </a:xfrm>
                <a:prstGeom prst="horizontalScroll">
                  <a:avLst/>
                </a:prstGeom>
                <a:solidFill>
                  <a:schemeClr val="accent4">
                    <a:lumMod val="60000"/>
                    <a:lumOff val="4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(v) Poor Response to Monitored 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Networks &amp; Use of Substandard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Materials.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5" name="Scroll: Horizontal 14">
                  <a:extLst>
                    <a:ext uri="{FF2B5EF4-FFF2-40B4-BE49-F238E27FC236}">
                      <a16:creationId xmlns:a16="http://schemas.microsoft.com/office/drawing/2014/main" id="{1305672C-9C46-4519-9E61-E58F96DD314C}"/>
                    </a:ext>
                  </a:extLst>
                </p:cNvPr>
                <p:cNvSpPr/>
                <p:nvPr/>
              </p:nvSpPr>
              <p:spPr>
                <a:xfrm>
                  <a:off x="6187706" y="2736267"/>
                  <a:ext cx="3958548" cy="1196719"/>
                </a:xfrm>
                <a:prstGeom prst="horizontalScroll">
                  <a:avLst/>
                </a:prstGeom>
                <a:solidFill>
                  <a:schemeClr val="accent6">
                    <a:lumMod val="75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(vi) Non-adherence to Safety Rules,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sysClr val="windowText" lastClr="000000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Requirements and Regulations.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sysClr val="windowText" lastClr="000000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6" name="Scroll: Horizontal 15">
                  <a:extLst>
                    <a:ext uri="{FF2B5EF4-FFF2-40B4-BE49-F238E27FC236}">
                      <a16:creationId xmlns:a16="http://schemas.microsoft.com/office/drawing/2014/main" id="{A7B0B079-222F-403F-8C7E-6A621063396E}"/>
                    </a:ext>
                  </a:extLst>
                </p:cNvPr>
                <p:cNvSpPr/>
                <p:nvPr/>
              </p:nvSpPr>
              <p:spPr>
                <a:xfrm>
                  <a:off x="6900798" y="3768895"/>
                  <a:ext cx="3984358" cy="1484192"/>
                </a:xfrm>
                <a:prstGeom prst="horizontalScroll">
                  <a:avLst/>
                </a:prstGeom>
                <a:solidFill>
                  <a:schemeClr val="tx2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(vii) Inadequate knowledge of Safety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precaution on the part of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operators and ignorance on the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part of Consumers/Public.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  <p:sp>
              <p:nvSpPr>
                <p:cNvPr id="17" name="Scroll: Horizontal 16">
                  <a:extLst>
                    <a:ext uri="{FF2B5EF4-FFF2-40B4-BE49-F238E27FC236}">
                      <a16:creationId xmlns:a16="http://schemas.microsoft.com/office/drawing/2014/main" id="{862C408F-C7F1-41C5-916A-97BA1BA1A6C3}"/>
                    </a:ext>
                  </a:extLst>
                </p:cNvPr>
                <p:cNvSpPr/>
                <p:nvPr/>
              </p:nvSpPr>
              <p:spPr>
                <a:xfrm>
                  <a:off x="7577415" y="5173918"/>
                  <a:ext cx="3590919" cy="1196719"/>
                </a:xfrm>
                <a:prstGeom prst="horizontalScroll">
                  <a:avLst/>
                </a:prstGeom>
                <a:solidFill>
                  <a:schemeClr val="accent3">
                    <a:lumMod val="50000"/>
                  </a:schemeClr>
                </a:solidFill>
                <a:ln w="31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(viii) </a:t>
                  </a: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Vandalisation of Power</a:t>
                  </a:r>
                </a:p>
                <a:p>
                  <a:pPr marL="0" marR="0" lvl="0" indent="0" algn="l" defTabSz="1472733" rtl="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tabLst/>
                    <a:defRPr/>
                  </a:pPr>
                  <a:r>
                    <a:rPr kumimoji="0" lang="en-GB" sz="1800" b="1" i="1" u="none" strike="noStrike" kern="1200" cap="none" spc="0" normalizeH="0" baseline="0" noProof="0" dirty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Aharoni" panose="02010803020104030203" pitchFamily="2" charset="-79"/>
                    </a:rPr>
                    <a:t>        equipment and materials. </a:t>
                  </a:r>
                  <a:endParaRPr kumimoji="0" lang="en-US" sz="1200" b="0" i="0" u="none" strike="noStrike" kern="1200" cap="none" spc="0" normalizeH="0" baseline="0" noProof="0" dirty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Calibri"/>
                    <a:ea typeface="+mn-ea"/>
                    <a:cs typeface="+mn-cs"/>
                  </a:endParaRPr>
                </a:p>
              </p:txBody>
            </p:sp>
          </p:grpSp>
        </p:grpSp>
      </p:grpSp>
    </p:spTree>
    <p:extLst>
      <p:ext uri="{BB962C8B-B14F-4D97-AF65-F5344CB8AC3E}">
        <p14:creationId xmlns:p14="http://schemas.microsoft.com/office/powerpoint/2010/main" val="40080091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46004" y="7111154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1111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008437" y="960437"/>
            <a:ext cx="4509801" cy="400110"/>
          </a:xfrm>
          <a:prstGeom prst="rect">
            <a:avLst/>
          </a:prstGeom>
          <a:ln/>
        </p:spPr>
        <p:style>
          <a:lnRef idx="1">
            <a:schemeClr val="dk1"/>
          </a:lnRef>
          <a:fillRef idx="3">
            <a:schemeClr val="dk1"/>
          </a:fillRef>
          <a:effectRef idx="2">
            <a:schemeClr val="dk1"/>
          </a:effectRef>
          <a:fontRef idx="minor">
            <a:schemeClr val="lt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sng" strike="noStrike" cap="none" normalizeH="0" baseline="0" dirty="0">
                <a:ln>
                  <a:noFill/>
                </a:ln>
                <a:solidFill>
                  <a:schemeClr val="bg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REVISED RANKING  CRITERIA</a:t>
            </a:r>
            <a:endParaRPr kumimoji="0" lang="en-US" sz="20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9659250" y="3908932"/>
            <a:ext cx="2185773" cy="461665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2015 BASELINE STUDY: </a:t>
            </a:r>
          </a:p>
          <a:p>
            <a:pPr algn="ctr"/>
            <a:r>
              <a:rPr lang="en-GB" sz="1200" b="1" dirty="0">
                <a:solidFill>
                  <a:schemeClr val="tx1"/>
                </a:solidFill>
                <a:latin typeface="Cambria" panose="02040503050406030204" pitchFamily="18" charset="0"/>
              </a:rPr>
              <a:t>Average/ month = 7.5 (8)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3856037" y="1429305"/>
            <a:ext cx="2438400" cy="3693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800" b="1" u="sng" dirty="0">
                <a:solidFill>
                  <a:srgbClr val="FF0000"/>
                </a:solidFill>
                <a:latin typeface="Cambria" panose="02040503050406030204" pitchFamily="18" charset="0"/>
              </a:rPr>
              <a:t>Fatalities (Deaths)</a:t>
            </a:r>
          </a:p>
        </p:txBody>
      </p:sp>
      <p:graphicFrame>
        <p:nvGraphicFramePr>
          <p:cNvPr id="20" name="Table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27637857"/>
              </p:ext>
            </p:extLst>
          </p:nvPr>
        </p:nvGraphicFramePr>
        <p:xfrm>
          <a:off x="3856388" y="1798636"/>
          <a:ext cx="2438049" cy="14897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998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1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Fatalities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40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900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1 - 2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795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A6326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A632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21" name="TextBox 20"/>
          <p:cNvSpPr txBox="1"/>
          <p:nvPr/>
        </p:nvSpPr>
        <p:spPr>
          <a:xfrm>
            <a:off x="3806765" y="3372250"/>
            <a:ext cx="2563872" cy="47705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GB" sz="1400" b="1" dirty="0">
                <a:latin typeface="Cambria" panose="02040503050406030204" pitchFamily="18" charset="0"/>
              </a:rPr>
              <a:t>2015 BASELINE STUDY: </a:t>
            </a:r>
            <a:r>
              <a:rPr lang="en-GB" sz="1100" b="1" dirty="0">
                <a:solidFill>
                  <a:srgbClr val="FF3399"/>
                </a:solidFill>
                <a:latin typeface="Cambria" panose="02040503050406030204" pitchFamily="18" charset="0"/>
              </a:rPr>
              <a:t>Average Deaths/ month = 9.5 (10)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865799" y="1417637"/>
            <a:ext cx="1790838" cy="33855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 Major Injuries</a:t>
            </a:r>
          </a:p>
        </p:txBody>
      </p:sp>
      <p:graphicFrame>
        <p:nvGraphicFramePr>
          <p:cNvPr id="23" name="Table 2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1949741"/>
              </p:ext>
            </p:extLst>
          </p:nvPr>
        </p:nvGraphicFramePr>
        <p:xfrm>
          <a:off x="6416642" y="1808115"/>
          <a:ext cx="2697195" cy="25624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519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664347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of Persons with Major  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1 – 2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3</a:t>
                      </a:r>
                      <a:r>
                        <a:rPr lang="en-US" sz="1600" b="1" baseline="0" dirty="0"/>
                        <a:t> – 4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5</a:t>
                      </a:r>
                      <a:r>
                        <a:rPr lang="en-US" sz="1600" b="1" baseline="0" dirty="0"/>
                        <a:t> – 6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9627">
                <a:tc>
                  <a:txBody>
                    <a:bodyPr/>
                    <a:lstStyle/>
                    <a:p>
                      <a:r>
                        <a:rPr lang="en-US" sz="1600" b="1" dirty="0"/>
                        <a:t>7</a:t>
                      </a:r>
                      <a:r>
                        <a:rPr lang="en-US" sz="1600" b="1" baseline="0" dirty="0"/>
                        <a:t> &amp; Above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5" name="Table 2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1291977"/>
              </p:ext>
            </p:extLst>
          </p:nvPr>
        </p:nvGraphicFramePr>
        <p:xfrm>
          <a:off x="9266236" y="1556242"/>
          <a:ext cx="3023598" cy="24062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17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17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03153">
                <a:tc>
                  <a:txBody>
                    <a:bodyPr/>
                    <a:lstStyle/>
                    <a:p>
                      <a:r>
                        <a:rPr lang="en-US" sz="1600" b="1" dirty="0"/>
                        <a:t>No.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21 &amp; Ab</a:t>
                      </a:r>
                      <a:r>
                        <a:rPr lang="en-US" sz="1600" b="1" dirty="0"/>
                        <a:t>ove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10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16 – 20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0278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11– 15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068">
                <a:tc>
                  <a:txBody>
                    <a:bodyPr/>
                    <a:lstStyle/>
                    <a:p>
                      <a:r>
                        <a:rPr lang="en-US" sz="1600" b="1" dirty="0"/>
                        <a:t>5–10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14081">
                <a:tc>
                  <a:txBody>
                    <a:bodyPr/>
                    <a:lstStyle/>
                    <a:p>
                      <a:r>
                        <a:rPr lang="en-US" sz="1600" b="1" baseline="0" dirty="0"/>
                        <a:t> Below 5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7" name="TextBox 26"/>
          <p:cNvSpPr txBox="1"/>
          <p:nvPr/>
        </p:nvSpPr>
        <p:spPr>
          <a:xfrm>
            <a:off x="9493644" y="1086280"/>
            <a:ext cx="2667000" cy="400110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2000" b="1" u="sng" dirty="0"/>
              <a:t>NETWORK RESOLVED</a:t>
            </a:r>
          </a:p>
        </p:txBody>
      </p:sp>
      <p:graphicFrame>
        <p:nvGraphicFramePr>
          <p:cNvPr id="28" name="Table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3780682"/>
              </p:ext>
            </p:extLst>
          </p:nvPr>
        </p:nvGraphicFramePr>
        <p:xfrm>
          <a:off x="9241834" y="4770437"/>
          <a:ext cx="3048000" cy="2286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71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7638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8399"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Response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1 week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2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3 weeks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Within 4 weeks 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6239">
                <a:tc>
                  <a:txBody>
                    <a:bodyPr/>
                    <a:lstStyle/>
                    <a:p>
                      <a:pPr algn="l"/>
                      <a:r>
                        <a:rPr lang="en-US" sz="1600" b="1" dirty="0"/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29" name="TextBox 28"/>
          <p:cNvSpPr txBox="1"/>
          <p:nvPr/>
        </p:nvSpPr>
        <p:spPr>
          <a:xfrm>
            <a:off x="9674807" y="4538860"/>
            <a:ext cx="2133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u="sng" dirty="0">
                <a:solidFill>
                  <a:srgbClr val="7030A0"/>
                </a:solidFill>
              </a:rPr>
              <a:t>REPORTING COMPLIANCE</a:t>
            </a:r>
          </a:p>
        </p:txBody>
      </p:sp>
      <p:graphicFrame>
        <p:nvGraphicFramePr>
          <p:cNvPr id="24" name="Table 2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9570850"/>
              </p:ext>
            </p:extLst>
          </p:nvPr>
        </p:nvGraphicFramePr>
        <p:xfrm>
          <a:off x="99719" y="1395476"/>
          <a:ext cx="3680118" cy="38928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4619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8966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4426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81241">
                <a:tc>
                  <a:txBody>
                    <a:bodyPr/>
                    <a:lstStyle/>
                    <a:p>
                      <a:r>
                        <a:rPr lang="en-US" sz="1200" b="1" dirty="0"/>
                        <a:t>DESCRIPTION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EVENT</a:t>
                      </a:r>
                    </a:p>
                  </a:txBody>
                  <a:tcPr marL="92814" marR="92814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r>
                        <a:rPr lang="en-US" sz="12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I. TOTAL ACCIDENTS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NOT SCORED</a:t>
                      </a:r>
                    </a:p>
                  </a:txBody>
                  <a:tcPr marL="92814" marR="92814"/>
                </a:tc>
                <a:tc>
                  <a:txBody>
                    <a:bodyPr/>
                    <a:lstStyle/>
                    <a:p>
                      <a:r>
                        <a:rPr lang="en-US" sz="1400" b="1" dirty="0">
                          <a:solidFill>
                            <a:srgbClr val="FF0000"/>
                          </a:solidFill>
                        </a:rPr>
                        <a:t>SCORED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1130">
                <a:tc>
                  <a:txBody>
                    <a:bodyPr/>
                    <a:lstStyle/>
                    <a:p>
                      <a:r>
                        <a:rPr lang="en-US" sz="1400" b="1" dirty="0"/>
                        <a:t>II. NO.  OF </a:t>
                      </a:r>
                      <a:r>
                        <a:rPr lang="en-US" sz="1400" b="1" baseline="0" dirty="0"/>
                        <a:t> F</a:t>
                      </a:r>
                      <a:r>
                        <a:rPr lang="en-US" sz="1400" b="1" dirty="0"/>
                        <a:t>ATALITIES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III.  NO. OF MAJOR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INJURIES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20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1884">
                <a:tc>
                  <a:txBody>
                    <a:bodyPr/>
                    <a:lstStyle/>
                    <a:p>
                      <a:r>
                        <a:rPr lang="en-US" sz="1400" b="1" dirty="0"/>
                        <a:t>IV.  NO. OF BAD NETWORKS RESOLVED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&gt;21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30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32638">
                <a:tc>
                  <a:txBody>
                    <a:bodyPr/>
                    <a:lstStyle/>
                    <a:p>
                      <a:r>
                        <a:rPr lang="en-US" sz="1400" b="1" dirty="0"/>
                        <a:t>V.  DISCONNECTED</a:t>
                      </a:r>
                      <a:r>
                        <a:rPr lang="en-US" sz="1400" b="1" baseline="0" dirty="0"/>
                        <a:t> </a:t>
                      </a:r>
                      <a:r>
                        <a:rPr lang="en-US" sz="1400" b="1" dirty="0"/>
                        <a:t>STRUCTURES UNDER /WITHIN RIGHT-OF-WAY 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1" dirty="0"/>
                        <a:t>&gt;20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63880">
                <a:tc>
                  <a:txBody>
                    <a:bodyPr/>
                    <a:lstStyle/>
                    <a:p>
                      <a:pPr marL="0" indent="0">
                        <a:buNone/>
                      </a:pPr>
                      <a:r>
                        <a:rPr lang="en-US" sz="1400" b="1" dirty="0"/>
                        <a:t>VI.  REPORTING COMPLIANCE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4</a:t>
                      </a:r>
                    </a:p>
                  </a:txBody>
                  <a:tcPr marL="92814" marR="9281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5934">
                <a:tc>
                  <a:txBody>
                    <a:bodyPr/>
                    <a:lstStyle/>
                    <a:p>
                      <a:pPr marL="0" indent="0" algn="ctr">
                        <a:buNone/>
                      </a:pPr>
                      <a:r>
                        <a:rPr lang="en-US" sz="1800" b="1" dirty="0"/>
                        <a:t>TOTAL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b="1" dirty="0"/>
                    </a:p>
                  </a:txBody>
                  <a:tcPr marL="92814" marR="92814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/>
                        <a:t>100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30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graphicFrame>
        <p:nvGraphicFramePr>
          <p:cNvPr id="31" name="Table 3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86633670"/>
              </p:ext>
            </p:extLst>
          </p:nvPr>
        </p:nvGraphicFramePr>
        <p:xfrm>
          <a:off x="3856037" y="5125337"/>
          <a:ext cx="5029200" cy="193919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426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8654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54237">
                <a:tc>
                  <a:txBody>
                    <a:bodyPr/>
                    <a:lstStyle/>
                    <a:p>
                      <a:r>
                        <a:rPr lang="en-US" sz="1600" b="1" dirty="0"/>
                        <a:t>Structures under Right-of-Way</a:t>
                      </a:r>
                      <a:r>
                        <a:rPr lang="en-US" sz="1600" b="1" baseline="0" dirty="0"/>
                        <a:t> removed</a:t>
                      </a:r>
                      <a:endParaRPr lang="en-US" sz="16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600" b="1" dirty="0"/>
                        <a:t>Scores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21 </a:t>
                      </a:r>
                      <a:r>
                        <a:rPr lang="en-US" sz="2000" b="1" baseline="0" dirty="0"/>
                        <a:t>&amp; Above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11 – 20</a:t>
                      </a:r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baseline="0" dirty="0"/>
                        <a:t>5 – 10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1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8571">
                <a:tc>
                  <a:txBody>
                    <a:bodyPr/>
                    <a:lstStyle/>
                    <a:p>
                      <a:r>
                        <a:rPr lang="en-US" sz="2000" b="1" dirty="0"/>
                        <a:t>Below 5</a:t>
                      </a:r>
                      <a:r>
                        <a:rPr lang="en-US" sz="2000" b="1" baseline="0" dirty="0"/>
                        <a:t> </a:t>
                      </a:r>
                      <a:endParaRPr lang="en-US" sz="2000" b="1" dirty="0"/>
                    </a:p>
                  </a:txBody>
                  <a:tcPr marL="92814" marR="92814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>
                          <a:solidFill>
                            <a:schemeClr val="tx1"/>
                          </a:solidFill>
                        </a:rPr>
                        <a:t>0</a:t>
                      </a:r>
                    </a:p>
                  </a:txBody>
                  <a:tcPr marL="92814" marR="92814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3974118" y="4648888"/>
            <a:ext cx="4847731" cy="33855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GB" sz="1600" b="1" u="sng" dirty="0">
                <a:solidFill>
                  <a:srgbClr val="C00000"/>
                </a:solidFill>
                <a:latin typeface="Cambria" panose="02040503050406030204" pitchFamily="18" charset="0"/>
              </a:rPr>
              <a:t>Disconnected Structures under </a:t>
            </a:r>
            <a:r>
              <a:rPr lang="en-GB" sz="1600" b="1" u="sng">
                <a:solidFill>
                  <a:srgbClr val="C00000"/>
                </a:solidFill>
                <a:latin typeface="Cambria" panose="02040503050406030204" pitchFamily="18" charset="0"/>
              </a:rPr>
              <a:t>Right-of-Way </a:t>
            </a:r>
            <a:endParaRPr lang="en-GB" sz="1600" b="1" u="sng" dirty="0">
              <a:solidFill>
                <a:srgbClr val="C00000"/>
              </a:solidFill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5515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Table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08744840"/>
              </p:ext>
            </p:extLst>
          </p:nvPr>
        </p:nvGraphicFramePr>
        <p:xfrm>
          <a:off x="6719113" y="1294052"/>
          <a:ext cx="5640934" cy="5416156"/>
        </p:xfrm>
        <a:graphic>
          <a:graphicData uri="http://schemas.openxmlformats.org/drawingml/2006/table">
            <a:tbl>
              <a:tblPr/>
              <a:tblGrid>
                <a:gridCol w="91439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109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73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596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155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306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1063608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DEATHS [STAFF &amp; 3RD PARTY]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0000"/>
                          </a:solidFill>
                          <a:effectLst/>
                          <a:latin typeface="Calibri"/>
                        </a:rPr>
                        <a:t>MAJOR</a:t>
                      </a:r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BAD NETWORKS RESOLVED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</a:t>
                      </a:r>
                      <a:r>
                        <a:rPr lang="en-US" sz="1200" b="1" i="0" u="none" strike="noStrike" baseline="0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RIGHT OF WAY DISCONNECTED 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REPORTING COMPLIANCE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RANKING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80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0917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6794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900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9205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533201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907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1666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75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775189" y="691764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21" name="Oval 20"/>
          <p:cNvSpPr/>
          <p:nvPr/>
        </p:nvSpPr>
        <p:spPr>
          <a:xfrm>
            <a:off x="1036637" y="884237"/>
            <a:ext cx="2012846" cy="446822"/>
          </a:xfrm>
          <a:prstGeom prst="ellipse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RAW DATA</a:t>
            </a:r>
          </a:p>
        </p:txBody>
      </p:sp>
      <p:sp>
        <p:nvSpPr>
          <p:cNvPr id="27" name="Oval 26"/>
          <p:cNvSpPr/>
          <p:nvPr/>
        </p:nvSpPr>
        <p:spPr>
          <a:xfrm>
            <a:off x="9005990" y="883954"/>
            <a:ext cx="2012846" cy="609600"/>
          </a:xfrm>
          <a:prstGeom prst="ellipse">
            <a:avLst/>
          </a:prstGeom>
          <a:gradFill flip="none" rotWithShape="1">
            <a:gsLst>
              <a:gs pos="0">
                <a:srgbClr val="EA36C3">
                  <a:tint val="66000"/>
                  <a:satMod val="160000"/>
                </a:srgbClr>
              </a:gs>
              <a:gs pos="50000">
                <a:srgbClr val="EA36C3">
                  <a:tint val="44500"/>
                  <a:satMod val="160000"/>
                </a:srgbClr>
              </a:gs>
              <a:gs pos="100000">
                <a:srgbClr val="EA36C3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WEIGHTED SCORE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1600" b="1" dirty="0">
                <a:solidFill>
                  <a:srgbClr val="00B050"/>
                </a:solidFill>
                <a:latin typeface="+mn-lt"/>
              </a:rPr>
              <a:t>NIGERIAN ELECTRICITY MANAGEMENT SERVICES AGENCY  </a:t>
            </a:r>
            <a:br>
              <a:rPr lang="en-US" sz="1600" b="1" dirty="0">
                <a:solidFill>
                  <a:srgbClr val="00B050"/>
                </a:solidFill>
                <a:latin typeface="+mn-lt"/>
              </a:rPr>
            </a:br>
            <a:r>
              <a:rPr lang="en-US" sz="1600" b="1" dirty="0">
                <a:solidFill>
                  <a:srgbClr val="00B050"/>
                </a:solidFill>
                <a:latin typeface="+mn-lt"/>
              </a:rPr>
              <a:t>(NEMSA)</a:t>
            </a:r>
          </a:p>
        </p:txBody>
      </p:sp>
      <p:sp>
        <p:nvSpPr>
          <p:cNvPr id="16" name="Rectangle 1"/>
          <p:cNvSpPr>
            <a:spLocks noChangeArrowheads="1"/>
          </p:cNvSpPr>
          <p:nvPr/>
        </p:nvSpPr>
        <p:spPr bwMode="auto">
          <a:xfrm>
            <a:off x="4022060" y="883954"/>
            <a:ext cx="4482177" cy="461665"/>
          </a:xfrm>
          <a:prstGeom prst="rect">
            <a:avLst/>
          </a:prstGeom>
          <a:solidFill>
            <a:srgbClr val="FFFF00"/>
          </a:soli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MONTH: </a:t>
            </a:r>
            <a:r>
              <a:rPr lang="en-US" sz="24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JULY</a:t>
            </a:r>
            <a:r>
              <a:rPr kumimoji="0" lang="en-US" sz="24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,2024</a:t>
            </a:r>
            <a:endParaRPr kumimoji="0" lang="en-US" sz="24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1781510" y="7017320"/>
            <a:ext cx="9296399" cy="523220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Note: Discos should rectify defective networks reported to them  by NEMSA as a priority. </a:t>
            </a:r>
          </a:p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 Notification by Discos to NEMSA for verification should be weekly, rather than waiting till end of the month.</a:t>
            </a:r>
          </a:p>
        </p:txBody>
      </p:sp>
      <p:sp>
        <p:nvSpPr>
          <p:cNvPr id="26" name="Rounded Rectangle 25"/>
          <p:cNvSpPr/>
          <p:nvPr/>
        </p:nvSpPr>
        <p:spPr>
          <a:xfrm>
            <a:off x="11640543" y="1643652"/>
            <a:ext cx="764133" cy="5113959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54972627"/>
              </p:ext>
            </p:extLst>
          </p:nvPr>
        </p:nvGraphicFramePr>
        <p:xfrm>
          <a:off x="7457" y="1359127"/>
          <a:ext cx="6711656" cy="5595090"/>
        </p:xfrm>
        <a:graphic>
          <a:graphicData uri="http://schemas.openxmlformats.org/drawingml/2006/table">
            <a:tbl>
              <a:tblPr/>
              <a:tblGrid>
                <a:gridCol w="3508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920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6192">
                  <a:extLst>
                    <a:ext uri="{9D8B030D-6E8A-4147-A177-3AD203B41FA5}">
                      <a16:colId xmlns:a16="http://schemas.microsoft.com/office/drawing/2014/main" val="3481611623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449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124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7442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ACCIDENTS WITH DEATHS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NO. OF DEATHS [STAFF]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NO. OF DEATHS [3RD PARTY]</a:t>
                      </a:r>
                      <a:endParaRPr lang="en-US" sz="12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MAJOR INJURIES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NO. OF BAD NETWORKS RESOLVED BY DISCO / 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STRUCTURES UNDER RIGHT OF WAY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REPORTING COMPLIANCE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14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63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88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10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7435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5720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19916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316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2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TCN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620" marR="7620" marT="762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4569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150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6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33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6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99960" y="7063834"/>
            <a:ext cx="1568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/>
              <a:t>N/A: Not available</a:t>
            </a:r>
          </a:p>
        </p:txBody>
      </p:sp>
      <p:sp>
        <p:nvSpPr>
          <p:cNvPr id="17" name="Oval 16"/>
          <p:cNvSpPr/>
          <p:nvPr/>
        </p:nvSpPr>
        <p:spPr>
          <a:xfrm>
            <a:off x="11640543" y="5227637"/>
            <a:ext cx="734700" cy="305653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8415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229567" y="0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98409" y="1008383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July, 2024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1420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355777"/>
              </p:ext>
            </p:extLst>
          </p:nvPr>
        </p:nvGraphicFramePr>
        <p:xfrm>
          <a:off x="1417637" y="1721912"/>
          <a:ext cx="9296401" cy="4397120"/>
        </p:xfrm>
        <a:graphic>
          <a:graphicData uri="http://schemas.openxmlformats.org/drawingml/2006/table">
            <a:tbl>
              <a:tblPr/>
              <a:tblGrid>
                <a:gridCol w="273307">
                  <a:extLst>
                    <a:ext uri="{9D8B030D-6E8A-4147-A177-3AD203B41FA5}">
                      <a16:colId xmlns:a16="http://schemas.microsoft.com/office/drawing/2014/main" val="3289288423"/>
                    </a:ext>
                  </a:extLst>
                </a:gridCol>
                <a:gridCol w="1852849">
                  <a:extLst>
                    <a:ext uri="{9D8B030D-6E8A-4147-A177-3AD203B41FA5}">
                      <a16:colId xmlns:a16="http://schemas.microsoft.com/office/drawing/2014/main" val="1454010148"/>
                    </a:ext>
                  </a:extLst>
                </a:gridCol>
                <a:gridCol w="2643680">
                  <a:extLst>
                    <a:ext uri="{9D8B030D-6E8A-4147-A177-3AD203B41FA5}">
                      <a16:colId xmlns:a16="http://schemas.microsoft.com/office/drawing/2014/main" val="1702592823"/>
                    </a:ext>
                  </a:extLst>
                </a:gridCol>
                <a:gridCol w="3093879">
                  <a:extLst>
                    <a:ext uri="{9D8B030D-6E8A-4147-A177-3AD203B41FA5}">
                      <a16:colId xmlns:a16="http://schemas.microsoft.com/office/drawing/2014/main" val="2375000072"/>
                    </a:ext>
                  </a:extLst>
                </a:gridCol>
                <a:gridCol w="1432686">
                  <a:extLst>
                    <a:ext uri="{9D8B030D-6E8A-4147-A177-3AD203B41FA5}">
                      <a16:colId xmlns:a16="http://schemas.microsoft.com/office/drawing/2014/main" val="3854699339"/>
                    </a:ext>
                  </a:extLst>
                </a:gridCol>
              </a:tblGrid>
              <a:tr h="481312">
                <a:tc>
                  <a:txBody>
                    <a:bodyPr/>
                    <a:lstStyle/>
                    <a:p>
                      <a:pPr algn="ctr" rtl="0" fontAlgn="ctr"/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 PREMISES/STRUCTURES DISCONNECTED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TOTAL PREMISES/STRUCTURES DEMOLISHED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RANKING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87346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4341696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320432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14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03354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8240998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37396127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8545139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62151780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16731226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85851"/>
                  </a:ext>
                </a:extLst>
              </a:tr>
              <a:tr h="333172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9856544"/>
                  </a:ext>
                </a:extLst>
              </a:tr>
              <a:tr h="28845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142554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600" b="1" i="0" u="none" strike="noStrike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LAST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024350"/>
                  </a:ext>
                </a:extLst>
              </a:tr>
              <a:tr h="27391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142554" rtl="0" eaLnBrk="1" fontAlgn="ctr" latinLnBrk="0" hangingPunct="1"/>
                      <a:r>
                        <a:rPr lang="en-US" sz="1600" b="0" i="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endParaRPr lang="en-US" sz="1800" b="1" i="0" u="none" strike="noStrike" dirty="0">
                        <a:solidFill>
                          <a:schemeClr val="tx1"/>
                        </a:solidFill>
                        <a:effectLst/>
                        <a:latin typeface="Arial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8446106"/>
                  </a:ext>
                </a:extLst>
              </a:tr>
            </a:tbl>
          </a:graphicData>
        </a:graphic>
      </p:graphicFrame>
      <p:sp>
        <p:nvSpPr>
          <p:cNvPr id="14" name="Rounded Rectangle 13"/>
          <p:cNvSpPr/>
          <p:nvPr/>
        </p:nvSpPr>
        <p:spPr>
          <a:xfrm>
            <a:off x="9418638" y="1845989"/>
            <a:ext cx="1295400" cy="4107795"/>
          </a:xfrm>
          <a:prstGeom prst="roundRect">
            <a:avLst/>
          </a:prstGeom>
          <a:noFill/>
          <a:ln w="57150">
            <a:solidFill>
              <a:srgbClr val="FF0066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9698988" y="4874155"/>
            <a:ext cx="734700" cy="301979"/>
          </a:xfrm>
          <a:prstGeom prst="ellipse">
            <a:avLst/>
          </a:prstGeom>
          <a:noFill/>
          <a:ln w="5715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u="sng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2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Slide Number Placeholder 1"/>
          <p:cNvSpPr txBox="1">
            <a:spLocks/>
          </p:cNvSpPr>
          <p:nvPr/>
        </p:nvSpPr>
        <p:spPr>
          <a:xfrm>
            <a:off x="9863040" y="7129657"/>
            <a:ext cx="2487295" cy="402483"/>
          </a:xfrm>
          <a:prstGeom prst="rect">
            <a:avLst/>
          </a:prstGeom>
        </p:spPr>
        <p:txBody>
          <a:bodyPr vert="horz" lIns="114255" tIns="57128" rIns="114255" bIns="57128" rtlCol="0" anchor="ctr"/>
          <a:lstStyle/>
          <a:p>
            <a:pPr marL="0" marR="0" lvl="0" indent="0" algn="r" defTabSz="1472733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19EF2C4-FA95-4D13-932F-781A6A1F1251}" type="slidenum">
              <a:rPr kumimoji="0" lang="en-US" sz="1500" b="0" i="0" u="none" strike="noStrike" kern="1200" cap="none" spc="0" normalizeH="0" baseline="0" noProof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1472733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527" marR="0" lvl="0" indent="0" algn="ctr" defTabSz="1142554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NIGERIAN ELECTRICITY MANAGEMENT SERVICES AGENCY  </a:t>
            </a:r>
            <a:b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</a:br>
            <a:r>
              <a:rPr kumimoji="0" lang="en-US" sz="2400" b="1" i="0" u="none" strike="noStrike" kern="1200" cap="none" spc="0" normalizeH="0" baseline="0" noProof="0">
                <a:ln>
                  <a:noFill/>
                </a:ln>
                <a:solidFill>
                  <a:srgbClr val="00B050"/>
                </a:solidFill>
                <a:effectLst/>
                <a:uLnTx/>
                <a:uFillTx/>
                <a:latin typeface="BankGothic Lt BT" pitchFamily="34" charset="0"/>
                <a:ea typeface="+mj-ea"/>
                <a:cs typeface="+mj-cs"/>
              </a:rPr>
              <a:t>(NEMSA)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rgbClr val="00B050"/>
              </a:solidFill>
              <a:effectLst/>
              <a:uLnTx/>
              <a:uFillTx/>
              <a:latin typeface="BankGothic Lt BT" pitchFamily="34" charset="0"/>
              <a:ea typeface="+mj-ea"/>
              <a:cs typeface="+mj-cs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851303" y="884237"/>
            <a:ext cx="10515601" cy="707886"/>
          </a:xfrm>
          <a:prstGeom prst="rect">
            <a:avLst/>
          </a:prstGeom>
          <a:gradFill flip="none" rotWithShape="1">
            <a:gsLst>
              <a:gs pos="0">
                <a:srgbClr val="FF3300">
                  <a:tint val="66000"/>
                  <a:satMod val="160000"/>
                </a:srgbClr>
              </a:gs>
              <a:gs pos="50000">
                <a:srgbClr val="FF3300">
                  <a:tint val="44500"/>
                  <a:satMod val="160000"/>
                </a:srgbClr>
              </a:gs>
              <a:gs pos="100000">
                <a:srgbClr val="FF3300">
                  <a:tint val="23500"/>
                  <a:satMod val="160000"/>
                </a:srgbClr>
              </a:gs>
            </a:gsLst>
            <a:path path="circle">
              <a:fillToRect l="50000" t="50000" r="50000" b="50000"/>
            </a:path>
            <a:tileRect/>
          </a:gradFill>
          <a:ln/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itchFamily="34" charset="0"/>
                <a:ea typeface="Calibri" pitchFamily="34" charset="0"/>
                <a:cs typeface="Tahoma" pitchFamily="34" charset="0"/>
              </a:rPr>
              <a:t>Compliance Record on Disconnection of Structures/Premises under  or within Right-of-Way of Power Lines January – </a:t>
            </a:r>
            <a:r>
              <a:rPr lang="en-US" sz="2000" b="1" i="1" dirty="0">
                <a:solidFill>
                  <a:schemeClr val="tx1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July, 2024.</a:t>
            </a:r>
            <a:endParaRPr kumimoji="0" lang="en-US" sz="2000" b="0" i="1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27427" y="6294437"/>
            <a:ext cx="10848610" cy="1169551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1142554" fontAlgn="ctr"/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Notes: TOTAL PREMISES/STRUCTURES DISCONNECTED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Compliance by Discos to disconnect premises/buildings/structures under and within right-of-way of power lines has been  unsatisfactory.</a:t>
            </a:r>
          </a:p>
          <a:p>
            <a:pPr marL="342900" indent="-342900" defTabSz="1142554" fontAlgn="ctr">
              <a:buAutoNum type="arabicPeriod"/>
            </a:pP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Discos are to note that  they will be liable should electrical accidents occur in premises/buildings/structures which are under and/or within right-of-way of power lines and which the Discos are supplying electricity to.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6399966"/>
              </p:ext>
            </p:extLst>
          </p:nvPr>
        </p:nvGraphicFramePr>
        <p:xfrm>
          <a:off x="851303" y="1590646"/>
          <a:ext cx="10515600" cy="4635635"/>
        </p:xfrm>
        <a:graphic>
          <a:graphicData uri="http://schemas.openxmlformats.org/drawingml/2006/table">
            <a:tbl>
              <a:tblPr/>
              <a:tblGrid>
                <a:gridCol w="64253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60960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805266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54921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en-US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  MAR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JULY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ABUJA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BENIN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EKO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/>
                        <a:t>14</a:t>
                      </a:r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ENUGU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IBADAN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IKEJA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JOS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KADUNA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KANO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14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4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PORT HARCOURT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190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600" b="1" i="0" u="none" strike="noStrike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11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15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YOLA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8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933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 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sz="1800" b="1" i="0" u="none" strike="noStrike" dirty="0">
                          <a:solidFill>
                            <a:schemeClr val="tx1"/>
                          </a:solidFill>
                          <a:effectLst/>
                          <a:latin typeface="Arial"/>
                        </a:rPr>
                        <a:t>TOTAL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87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4D79B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42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39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33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>
                        <a:latin typeface="+mn-lt"/>
                      </a:endParaRP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latin typeface="+mn-lt"/>
                        </a:rPr>
                        <a:t>313</a:t>
                      </a:r>
                    </a:p>
                  </a:txBody>
                  <a:tcPr marL="7475" marR="7475" marT="747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080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2088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863040" y="7129657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>
            <a:spLocks noGrp="1"/>
          </p:cNvSpPr>
          <p:nvPr>
            <p:ph type="ctrTitle"/>
          </p:nvPr>
        </p:nvSpPr>
        <p:spPr>
          <a:xfrm>
            <a:off x="884237" y="27353"/>
            <a:ext cx="10515600" cy="780684"/>
          </a:xfrm>
        </p:spPr>
        <p:txBody>
          <a:bodyPr>
            <a:noAutofit/>
          </a:bodyPr>
          <a:lstStyle/>
          <a:p>
            <a:pPr marL="228527" indent="0" algn="ctr">
              <a:buNone/>
            </a:pP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417637" y="884237"/>
            <a:ext cx="9144000" cy="485481"/>
          </a:xfrm>
          <a:prstGeom prst="rect">
            <a:avLst/>
          </a:prstGeom>
          <a:blipFill>
            <a:blip r:embed="rId5"/>
            <a:tile tx="0" ty="0" sx="100000" sy="100000" flip="none" algn="tl"/>
          </a:blipFill>
        </p:spPr>
        <p:txBody>
          <a:bodyPr wrap="square" lIns="95975" tIns="47988" rIns="95975" bIns="47988" rtlCol="0">
            <a:spAutoFit/>
          </a:bodyPr>
          <a:lstStyle/>
          <a:p>
            <a:pPr algn="ctr">
              <a:lnSpc>
                <a:spcPts val="2624"/>
              </a:lnSpc>
            </a:pPr>
            <a:r>
              <a:rPr lang="en-GB" sz="23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DISCOS &amp; TCN   RANKING TREND IN JULY </a:t>
            </a:r>
            <a:r>
              <a:rPr lang="en-GB" sz="3600" b="1" dirty="0">
                <a:solidFill>
                  <a:srgbClr val="FF000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2024</a:t>
            </a:r>
          </a:p>
        </p:txBody>
      </p:sp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5036014"/>
              </p:ext>
            </p:extLst>
          </p:nvPr>
        </p:nvGraphicFramePr>
        <p:xfrm>
          <a:off x="627427" y="1269645"/>
          <a:ext cx="11658979" cy="5796494"/>
        </p:xfrm>
        <a:graphic>
          <a:graphicData uri="http://schemas.openxmlformats.org/drawingml/2006/table">
            <a:tbl>
              <a:tblPr/>
              <a:tblGrid>
                <a:gridCol w="609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3971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2029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13391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1684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4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17727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6548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761278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</a:tblGrid>
              <a:tr h="820396"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S/No.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DISCO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JAN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FEB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MARCH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APRIL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MAY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JUNE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 JULY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AUG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SEPT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OCT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NOV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DEC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chemeClr val="bg1"/>
                          </a:solidFill>
                          <a:effectLst/>
                          <a:latin typeface="Calibri"/>
                        </a:rPr>
                        <a:t>YTD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ABUJA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2549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BENIN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EKO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ENUGU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IBADAN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IKEJA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JOS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FF0000"/>
                          </a:solidFill>
                        </a:rPr>
                        <a:t>9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8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KADUNA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FF000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19891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KANO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6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605974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10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PORT HARCOURT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10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rgbClr val="00B050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YOLA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/>
                        <a:t>9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sz="1600" dirty="0"/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3837"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20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/>
                        </a:rPr>
                        <a:t>12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en-US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TCN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5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2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4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600" dirty="0">
                        <a:solidFill>
                          <a:schemeClr val="tx1"/>
                        </a:solidFill>
                      </a:endParaRP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dirty="0">
                          <a:solidFill>
                            <a:schemeClr val="tx1"/>
                          </a:solidFill>
                        </a:rPr>
                        <a:t>3</a:t>
                      </a:r>
                    </a:p>
                  </a:txBody>
                  <a:tcPr marL="9265" marR="9265" marT="9265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pic>
        <p:nvPicPr>
          <p:cNvPr id="3" name="Picture 2">
            <a:extLst>
              <a:ext uri="{FF2B5EF4-FFF2-40B4-BE49-F238E27FC236}">
                <a16:creationId xmlns:a16="http://schemas.microsoft.com/office/drawing/2014/main" id="{655AF2F9-1A50-D415-BFE3-432C70EEBE7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1509973" y="5227637"/>
            <a:ext cx="792549" cy="438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74120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9903142" y="7034954"/>
            <a:ext cx="2487295" cy="402483"/>
          </a:xfrm>
        </p:spPr>
        <p:txBody>
          <a:bodyPr/>
          <a:lstStyle/>
          <a:p>
            <a:fld id="{919EF2C4-FA95-4D13-932F-781A6A1F125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50837" y="3017837"/>
            <a:ext cx="11658601" cy="34470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i="1" dirty="0">
                <a:ea typeface="Calibri" pitchFamily="34" charset="0"/>
                <a:cs typeface="Tahoma" pitchFamily="34" charset="0"/>
              </a:rPr>
              <a:t>if they intensify efforts at:</a:t>
            </a:r>
            <a:endParaRPr lang="en-GB" sz="2800" b="1" i="1" dirty="0">
              <a:cs typeface="Aharoni" panose="02010803020104030203" pitchFamily="2" charset="-79"/>
            </a:endParaRPr>
          </a:p>
          <a:p>
            <a:endParaRPr lang="en-GB" sz="1400" b="1" i="1" dirty="0">
              <a:cs typeface="Aharoni" panose="02010803020104030203" pitchFamily="2" charset="-79"/>
            </a:endParaRPr>
          </a:p>
          <a:p>
            <a:pPr marL="568325" indent="-568325">
              <a:buAutoNum type="romanLcParenBoth"/>
            </a:pPr>
            <a:r>
              <a:rPr lang="en-GB" sz="2800" b="1" i="1" dirty="0">
                <a:cs typeface="Aharoni" panose="02010803020104030203" pitchFamily="2" charset="-79"/>
              </a:rPr>
              <a:t>revamping/calibrating their protection schemes &amp; equipment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(ii)  rectifying defective networks to prevent electrical accidents and reduce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technical losses.</a:t>
            </a:r>
          </a:p>
          <a:p>
            <a:endParaRPr lang="en-GB" sz="1600" b="1" i="1" dirty="0">
              <a:cs typeface="Aharoni" panose="02010803020104030203" pitchFamily="2" charset="-79"/>
            </a:endParaRPr>
          </a:p>
          <a:p>
            <a:r>
              <a:rPr lang="en-GB" sz="2800" b="1" i="1" dirty="0">
                <a:cs typeface="Aharoni" panose="02010803020104030203" pitchFamily="2" charset="-79"/>
              </a:rPr>
              <a:t>(iii) educating the general  public on the need for extreme caution with using </a:t>
            </a:r>
          </a:p>
          <a:p>
            <a:r>
              <a:rPr lang="en-GB" sz="2800" b="1" i="1" dirty="0">
                <a:cs typeface="Aharoni" panose="02010803020104030203" pitchFamily="2" charset="-79"/>
              </a:rPr>
              <a:t>       electricity! </a:t>
            </a:r>
            <a:endParaRPr lang="en-GB" sz="3600" b="1" i="1" dirty="0">
              <a:latin typeface="Aharoni" panose="02010803020104030203" pitchFamily="2" charset="-79"/>
              <a:cs typeface="Aharoni" panose="02010803020104030203" pitchFamily="2" charset="-79"/>
            </a:endParaRPr>
          </a:p>
        </p:txBody>
      </p:sp>
      <p:sp>
        <p:nvSpPr>
          <p:cNvPr id="13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8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>
                <a:solidFill>
                  <a:srgbClr val="00B050"/>
                </a:solidFill>
                <a:latin typeface="BankGothic Lt BT" pitchFamily="34" charset="0"/>
              </a:rPr>
              <a:t>(NEMSA)</a:t>
            </a:r>
            <a:endParaRPr lang="en-US" sz="2400" b="1" dirty="0">
              <a:solidFill>
                <a:srgbClr val="00B050"/>
              </a:solidFill>
              <a:latin typeface="BankGothic Lt BT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50837" y="1036637"/>
            <a:ext cx="11658601" cy="1077218"/>
          </a:xfrm>
          <a:prstGeom prst="rect">
            <a:avLst/>
          </a:prstGeom>
          <a:solidFill>
            <a:schemeClr val="tx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Operators of the Power Sector are expected to achieve </a:t>
            </a:r>
          </a:p>
          <a:p>
            <a:pPr algn="ctr"/>
            <a:r>
              <a:rPr lang="en-GB" sz="3200" b="1" dirty="0">
                <a:solidFill>
                  <a:schemeClr val="bg1"/>
                </a:solidFill>
                <a:cs typeface="Aharoni" panose="02010803020104030203" pitchFamily="2" charset="-79"/>
              </a:rPr>
              <a:t>Zero target for Electrocutions &amp; Injuries nationwide.</a:t>
            </a:r>
          </a:p>
        </p:txBody>
      </p:sp>
      <p:sp>
        <p:nvSpPr>
          <p:cNvPr id="19" name="Rectangle 1"/>
          <p:cNvSpPr>
            <a:spLocks noChangeArrowheads="1"/>
          </p:cNvSpPr>
          <p:nvPr/>
        </p:nvSpPr>
        <p:spPr bwMode="auto">
          <a:xfrm>
            <a:off x="350837" y="2179637"/>
            <a:ext cx="11658601" cy="738664"/>
          </a:xfrm>
          <a:prstGeom prst="rect">
            <a:avLst/>
          </a:prstGeom>
          <a:noFill/>
          <a:ln w="9525">
            <a:solidFill>
              <a:srgbClr val="EA36C3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100" b="1" dirty="0">
                <a:solidFill>
                  <a:srgbClr val="002060"/>
                </a:solidFill>
                <a:latin typeface="Tahoma" pitchFamily="34" charset="0"/>
                <a:ea typeface="Calibri" pitchFamily="34" charset="0"/>
                <a:cs typeface="Tahoma" pitchFamily="34" charset="0"/>
              </a:rPr>
              <a:t>Discos are encouraged to report domestic electrocutions not directly connected with their networks, for information only.  This will not count against their ranking.</a:t>
            </a:r>
            <a:endParaRPr kumimoji="0" lang="en-US" sz="2100" b="0" i="0" strike="noStrike" cap="none" normalizeH="0" baseline="0" dirty="0">
              <a:ln>
                <a:noFill/>
              </a:ln>
              <a:solidFill>
                <a:srgbClr val="00206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4424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1989137" y="5114744"/>
            <a:ext cx="6553200" cy="1663113"/>
          </a:xfrm>
          <a:prstGeom prst="ellipse">
            <a:avLst/>
          </a:prstGeom>
          <a:blipFill>
            <a:blip r:embed="rId2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" y="884237"/>
            <a:ext cx="12436475" cy="0"/>
          </a:xfrm>
          <a:prstGeom prst="line">
            <a:avLst/>
          </a:prstGeom>
          <a:ln w="130175" cmpd="tri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 descr="C:\Users\USER\Downloads\IMG_6306.JPG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60" y="26893"/>
            <a:ext cx="1126734" cy="107576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1168335" y="1"/>
            <a:ext cx="1206908" cy="1086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14" name="Straight Connector 13"/>
          <p:cNvCxnSpPr/>
          <p:nvPr/>
        </p:nvCxnSpPr>
        <p:spPr>
          <a:xfrm>
            <a:off x="1" y="7056437"/>
            <a:ext cx="12436475" cy="0"/>
          </a:xfrm>
          <a:prstGeom prst="line">
            <a:avLst/>
          </a:prstGeom>
          <a:ln w="60325" cmpd="dbl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/>
          <p:cNvSpPr txBox="1">
            <a:spLocks/>
          </p:cNvSpPr>
          <p:nvPr/>
        </p:nvSpPr>
        <p:spPr>
          <a:xfrm>
            <a:off x="739630" y="7208837"/>
            <a:ext cx="11666229" cy="246310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457200" rtl="0" eaLnBrk="1" latinLnBrk="0" hangingPunct="1">
              <a:defRPr sz="1200" b="1" i="1" kern="1200">
                <a:solidFill>
                  <a:schemeClr val="accent2">
                    <a:lumMod val="5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solidFill>
                  <a:srgbClr val="63A537">
                    <a:lumMod val="50000"/>
                  </a:srgbClr>
                </a:solidFill>
              </a:rPr>
              <a:t>Nigerian Electricity Management Services Agency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618132" y="5180472"/>
            <a:ext cx="3295208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Work Safely! 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2636837" y="5658346"/>
            <a:ext cx="5726150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chemeClr val="accent2">
                  <a:lumMod val="50000"/>
                </a:schemeClr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2800" b="1" i="1" dirty="0">
                <a:solidFill>
                  <a:schemeClr val="accent2">
                    <a:lumMod val="50000"/>
                  </a:schemeClr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First   - Safety Always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053611" y="6072647"/>
            <a:ext cx="2424251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endParaRPr lang="en-GB" sz="3600" b="1" i="1" dirty="0">
              <a:solidFill>
                <a:srgbClr val="00B050"/>
              </a:solidFill>
              <a:latin typeface="Aharoni" panose="02010803020104030203" pitchFamily="2" charset="-79"/>
              <a:cs typeface="Aharoni" panose="02010803020104030203" pitchFamily="2" charset="-79"/>
            </a:endParaRPr>
          </a:p>
          <a:p>
            <a:pPr>
              <a:lnSpc>
                <a:spcPts val="2500"/>
              </a:lnSpc>
            </a:pPr>
            <a:r>
              <a:rPr lang="en-GB" sz="36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NEMSA.</a:t>
            </a: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9979342" y="7187354"/>
            <a:ext cx="2487295" cy="402483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6366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472733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2209099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945465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3681832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4418198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5154564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5890931" algn="l" defTabSz="1472733" rtl="0" eaLnBrk="1" latinLnBrk="0" hangingPunct="1">
              <a:defRPr sz="2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919EF2C4-FA95-4D13-932F-781A6A1F1251}" type="slidenum">
              <a:rPr lang="en-US" sz="1600" smtClean="0"/>
              <a:pPr algn="ctr"/>
              <a:t>9</a:t>
            </a:fld>
            <a:endParaRPr lang="en-US" sz="1600" dirty="0"/>
          </a:p>
        </p:txBody>
      </p:sp>
      <p:sp>
        <p:nvSpPr>
          <p:cNvPr id="16" name="Title 1"/>
          <p:cNvSpPr txBox="1">
            <a:spLocks/>
          </p:cNvSpPr>
          <p:nvPr/>
        </p:nvSpPr>
        <p:spPr>
          <a:xfrm>
            <a:off x="884237" y="27353"/>
            <a:ext cx="10515600" cy="780684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228527"/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NIGERIAN ELECTRICITY MANAGEMENT SERVICES AGENCY  </a:t>
            </a:r>
            <a:b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</a:br>
            <a:r>
              <a:rPr lang="en-US" sz="2400" b="1" dirty="0">
                <a:solidFill>
                  <a:srgbClr val="00B050"/>
                </a:solidFill>
                <a:latin typeface="BankGothic Lt BT" pitchFamily="34" charset="0"/>
              </a:rPr>
              <a:t>(NEMSA)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3932237" y="960437"/>
            <a:ext cx="4267200" cy="412934"/>
          </a:xfrm>
          <a:prstGeom prst="rect">
            <a:avLst/>
          </a:prstGeom>
          <a:noFill/>
          <a:ln>
            <a:noFill/>
          </a:ln>
          <a:effectLst>
            <a:glow rad="101600">
              <a:schemeClr val="accent2">
                <a:satMod val="175000"/>
                <a:alpha val="40000"/>
              </a:schemeClr>
            </a:glow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 anchor="ctr">
            <a:spAutoFit/>
          </a:bodyPr>
          <a:lstStyle/>
          <a:p>
            <a:pPr algn="ctr">
              <a:lnSpc>
                <a:spcPts val="2500"/>
              </a:lnSpc>
            </a:pPr>
            <a:r>
              <a:rPr lang="en-GB" sz="3200" b="1" i="1" dirty="0">
                <a:solidFill>
                  <a:srgbClr val="00B050"/>
                </a:solidFill>
                <a:latin typeface="Aharoni" panose="02010803020104030203" pitchFamily="2" charset="-79"/>
                <a:cs typeface="Aharoni" panose="02010803020104030203" pitchFamily="2" charset="-79"/>
              </a:rPr>
              <a:t>SAFETY  TIPS</a:t>
            </a:r>
          </a:p>
        </p:txBody>
      </p:sp>
      <p:sp>
        <p:nvSpPr>
          <p:cNvPr id="19" name="Title 1"/>
          <p:cNvSpPr txBox="1">
            <a:spLocks/>
          </p:cNvSpPr>
          <p:nvPr/>
        </p:nvSpPr>
        <p:spPr>
          <a:xfrm>
            <a:off x="627427" y="1323587"/>
            <a:ext cx="11305810" cy="3762833"/>
          </a:xfrm>
          <a:prstGeom prst="rect">
            <a:avLst/>
          </a:prstGeom>
        </p:spPr>
        <p:txBody>
          <a:bodyPr vert="horz" lIns="114255" tIns="57128" rIns="114255" bIns="57128" rtlCol="0" anchor="ctr">
            <a:noAutofit/>
          </a:bodyPr>
          <a:lstStyle>
            <a:lvl1pPr algn="ctr" defTabSz="1142554" rtl="0" eaLnBrk="1" latinLnBrk="0" hangingPunct="1">
              <a:spcBef>
                <a:spcPct val="0"/>
              </a:spcBef>
              <a:buNone/>
              <a:defRPr sz="5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Do not build structures or carry out activities under power lines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contact with electric poles, Tv antenna poles, conductors and other electrical equipment installed in the open.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staying under trees with conductors running over such trees.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climbing masts constructed close to power lines.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Avoid power cables and metallic objects.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Wear rubber sole shoes always when on wet grounds.</a:t>
            </a:r>
          </a:p>
          <a:p>
            <a:pPr marL="571427" indent="-342900" algn="l">
              <a:buFont typeface="Arial" pitchFamily="34" charset="0"/>
              <a:buChar char="•"/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Report any fallen electric poles or conductors to the nearest electricity utility company or to NEMSA office nearest to you. Do not attempt to touch these.</a:t>
            </a:r>
          </a:p>
        </p:txBody>
      </p:sp>
      <p:pic>
        <p:nvPicPr>
          <p:cNvPr id="1026" name="Picture 2" descr="http://thepoolscene.com/wp-content/uploads/2015/06/pic-thank-you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9853" y="5097714"/>
            <a:ext cx="2315215" cy="17552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05894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0" grpId="0"/>
      <p:bldP spid="11" grpId="0"/>
      <p:bldP spid="12" grpId="0"/>
      <p:bldP spid="18" grpId="0"/>
      <p:bldP spid="19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182177</TotalTime>
  <Words>1575</Words>
  <Application>Microsoft Office PowerPoint</Application>
  <PresentationFormat>Custom</PresentationFormat>
  <Paragraphs>734</Paragraphs>
  <Slides>9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Aharoni</vt:lpstr>
      <vt:lpstr>Aparajita</vt:lpstr>
      <vt:lpstr>Arial</vt:lpstr>
      <vt:lpstr>Arial Black</vt:lpstr>
      <vt:lpstr>BankGothic Lt BT</vt:lpstr>
      <vt:lpstr>Calibri</vt:lpstr>
      <vt:lpstr>Cambria</vt:lpstr>
      <vt:lpstr>Tahoma</vt:lpstr>
      <vt:lpstr>Office Theme</vt:lpstr>
      <vt:lpstr>NIGERIAN ELECTRICITY MANAGEMENT SERVICES AGENCY   (NEMSA)</vt:lpstr>
      <vt:lpstr>PowerPoint Presentation</vt:lpstr>
      <vt:lpstr>NIGERIAN ELECTRICITY MANAGEMENT SERVICES AGENCY   (NEMSA)</vt:lpstr>
      <vt:lpstr>NIGERIAN ELECTRICITY MANAGEMENT SERVICES AGENCY   (NEMSA)</vt:lpstr>
      <vt:lpstr>PowerPoint Presentation</vt:lpstr>
      <vt:lpstr>PowerPoint Presentation</vt:lpstr>
      <vt:lpstr>NIGERIAN ELECTRICITY MANAGEMENT SERVICES AGENCY   (NEMSA)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Bill Metieh</dc:creator>
  <cp:lastModifiedBy>11070</cp:lastModifiedBy>
  <cp:revision>2246</cp:revision>
  <cp:lastPrinted>2023-05-02T08:47:20Z</cp:lastPrinted>
  <dcterms:created xsi:type="dcterms:W3CDTF">2016-04-09T22:26:30Z</dcterms:created>
  <dcterms:modified xsi:type="dcterms:W3CDTF">2024-10-24T17:14:30Z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e54bec0a-695e-42ba-9a19-49db84e3a711_Enabled">
    <vt:lpwstr>true</vt:lpwstr>
  </property>
  <property fmtid="{D5CDD505-2E9C-101B-9397-08002B2CF9AE}" pid="3" name="MSIP_Label_e54bec0a-695e-42ba-9a19-49db84e3a711_SetDate">
    <vt:lpwstr>2023-01-12T15:45:32Z</vt:lpwstr>
  </property>
  <property fmtid="{D5CDD505-2E9C-101B-9397-08002B2CF9AE}" pid="4" name="MSIP_Label_e54bec0a-695e-42ba-9a19-49db84e3a711_Method">
    <vt:lpwstr>Standard</vt:lpwstr>
  </property>
  <property fmtid="{D5CDD505-2E9C-101B-9397-08002B2CF9AE}" pid="5" name="MSIP_Label_e54bec0a-695e-42ba-9a19-49db84e3a711_Name">
    <vt:lpwstr>Internal</vt:lpwstr>
  </property>
  <property fmtid="{D5CDD505-2E9C-101B-9397-08002B2CF9AE}" pid="6" name="MSIP_Label_e54bec0a-695e-42ba-9a19-49db84e3a711_SiteId">
    <vt:lpwstr>5dadcdcb-ea32-47fe-84b2-0f6cc63c2e0f</vt:lpwstr>
  </property>
  <property fmtid="{D5CDD505-2E9C-101B-9397-08002B2CF9AE}" pid="7" name="MSIP_Label_e54bec0a-695e-42ba-9a19-49db84e3a711_ActionId">
    <vt:lpwstr>28844d73-89f5-4b6a-a615-81a1c2a4493e</vt:lpwstr>
  </property>
  <property fmtid="{D5CDD505-2E9C-101B-9397-08002B2CF9AE}" pid="8" name="MSIP_Label_e54bec0a-695e-42ba-9a19-49db84e3a711_ContentBits">
    <vt:lpwstr>0</vt:lpwstr>
  </property>
</Properties>
</file>