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53263" cy="93091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81" autoAdjust="0"/>
  </p:normalViewPr>
  <p:slideViewPr>
    <p:cSldViewPr>
      <p:cViewPr varScale="1">
        <p:scale>
          <a:sx n="61" d="100"/>
          <a:sy n="61" d="100"/>
        </p:scale>
        <p:origin x="1026" y="66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5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700088"/>
            <a:ext cx="5741987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3" tIns="46895" rIns="93793" bIns="468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8" y="4421825"/>
            <a:ext cx="5642610" cy="4189096"/>
          </a:xfrm>
          <a:prstGeom prst="rect">
            <a:avLst/>
          </a:prstGeom>
        </p:spPr>
        <p:txBody>
          <a:bodyPr vert="horz" lIns="93793" tIns="46895" rIns="93793" bIns="4689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Engr</a:t>
            </a: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Peter .O. Ewesor</a:t>
            </a:r>
            <a:endParaRPr lang="en-US" sz="2000" b="1" dirty="0">
              <a:solidFill>
                <a:schemeClr val="tx1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 smtClean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 smtClean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 smtClean="0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 smtClean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 smtClean="0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 smtClean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 smtClean="0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 smtClean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 smtClean="0">
                <a:solidFill>
                  <a:prstClr val="black"/>
                </a:solidFill>
                <a:cs typeface="Arial" pitchFamily="34" charset="0"/>
              </a:rPr>
              <a:t>www.nemsa.com.ng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198437" y="3303051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RANKING OF DISCOS &amp; TCN  IN  THE  POWER  SECTOR” </a:t>
            </a:r>
            <a:endParaRPr lang="en-US" sz="3400" b="1" dirty="0" smtClean="0"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FEBRUARY,2020 RANKING</a:t>
            </a:r>
            <a:endParaRPr lang="en-US" sz="3400" b="1" dirty="0"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solidFill>
                  <a:prstClr val="black"/>
                </a:solidFill>
                <a:cs typeface="Arial" pitchFamily="34" charset="0"/>
              </a:rPr>
              <a:t>by</a:t>
            </a:r>
            <a:endParaRPr lang="en-US" sz="1600" i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  <a:endParaRPr lang="en-US" dirty="0">
              <a:solidFill>
                <a:srgbClr val="63A537">
                  <a:lumMod val="50000"/>
                </a:srgb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8714" y="6491103"/>
            <a:ext cx="11388323" cy="440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2800" b="1" dirty="0" smtClean="0">
                <a:latin typeface="+mj-lt"/>
                <a:cs typeface="Aharoni" panose="02010803020104030203" pitchFamily="2" charset="-79"/>
              </a:rPr>
              <a:t>Operators of the Power Sector to  address these  urgently.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smtClean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smtClean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smtClean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3466" y="2179637"/>
            <a:ext cx="3396371" cy="1447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b="1" i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(i) </a:t>
            </a:r>
            <a:r>
              <a:rPr lang="en-GB" sz="1800" b="1" i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System Protection Equipment Failures;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884238" y="3482052"/>
            <a:ext cx="3720700" cy="1447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en-GB" sz="1800" b="1" i="1" dirty="0" smtClean="0">
                <a:latin typeface="+mj-lt"/>
                <a:cs typeface="Aharoni" panose="02010803020104030203" pitchFamily="2" charset="-79"/>
              </a:rPr>
              <a:t>(ii)  In some cases</a:t>
            </a:r>
            <a:r>
              <a:rPr lang="en-GB" sz="1800" b="1" i="1" dirty="0">
                <a:latin typeface="+mj-lt"/>
                <a:cs typeface="Aharoni" panose="02010803020104030203" pitchFamily="2" charset="-79"/>
              </a:rPr>
              <a:t>, total absence of protection devices.</a:t>
            </a:r>
          </a:p>
        </p:txBody>
      </p:sp>
      <p:sp>
        <p:nvSpPr>
          <p:cNvPr id="28" name="Oval 27"/>
          <p:cNvSpPr/>
          <p:nvPr/>
        </p:nvSpPr>
        <p:spPr>
          <a:xfrm>
            <a:off x="4118364" y="2179637"/>
            <a:ext cx="4081073" cy="1447800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en-GB" sz="1800" b="1" i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GB" sz="1800" b="1" i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iv) </a:t>
            </a:r>
            <a:r>
              <a:rPr lang="en-GB" sz="1800" b="1" i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Poor Response to Monitored </a:t>
            </a:r>
            <a:r>
              <a:rPr lang="en-GB" sz="1800" b="1" i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Networks &amp; use of substandard materials.</a:t>
            </a:r>
            <a:endParaRPr lang="en-GB" sz="1800" b="1" i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353544" y="3513137"/>
            <a:ext cx="3760293" cy="1447800"/>
          </a:xfrm>
          <a:prstGeom prst="ellips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en-GB" sz="1800" b="1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(v) </a:t>
            </a:r>
            <a:r>
              <a:rPr lang="en-GB" sz="1800" b="1" i="1" dirty="0">
                <a:solidFill>
                  <a:schemeClr val="tx1"/>
                </a:solidFill>
                <a:cs typeface="Aharoni" panose="02010803020104030203" pitchFamily="2" charset="-79"/>
              </a:rPr>
              <a:t>Non adherence to safety rules, </a:t>
            </a:r>
            <a:r>
              <a:rPr lang="en-GB" sz="1800" b="1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requirements and </a:t>
            </a:r>
            <a:r>
              <a:rPr lang="en-GB" sz="1800" b="1" i="1" dirty="0">
                <a:solidFill>
                  <a:schemeClr val="tx1"/>
                </a:solidFill>
                <a:cs typeface="Aharoni" panose="02010803020104030203" pitchFamily="2" charset="-79"/>
              </a:rPr>
              <a:t>regulations .</a:t>
            </a:r>
          </a:p>
        </p:txBody>
      </p:sp>
      <p:sp>
        <p:nvSpPr>
          <p:cNvPr id="30" name="Oval 29"/>
          <p:cNvSpPr/>
          <p:nvPr/>
        </p:nvSpPr>
        <p:spPr>
          <a:xfrm>
            <a:off x="8580437" y="2255837"/>
            <a:ext cx="3352800" cy="14478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(vii) Vandalism</a:t>
            </a:r>
            <a:endParaRPr lang="en-US" sz="2000" b="1" i="1" dirty="0">
              <a:solidFill>
                <a:schemeClr val="bg1"/>
              </a:solidFill>
              <a:latin typeface="+mj-lt"/>
              <a:cs typeface="Aharoni" pitchFamily="2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90794" y="1036637"/>
            <a:ext cx="10209043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>
                <a:solidFill>
                  <a:schemeClr val="tx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Many of the </a:t>
            </a:r>
            <a:r>
              <a:rPr lang="en-GB" sz="2800" b="1" i="1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electrical accidents </a:t>
            </a:r>
            <a:r>
              <a:rPr lang="en-GB" sz="2800" b="1" i="1" dirty="0">
                <a:solidFill>
                  <a:schemeClr val="tx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that occur in the </a:t>
            </a:r>
            <a:r>
              <a:rPr lang="en-GB" sz="2800" b="1" i="1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power</a:t>
            </a:r>
          </a:p>
          <a:p>
            <a:pPr algn="ctr"/>
            <a:r>
              <a:rPr lang="en-GB" sz="2800" b="1" i="1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industry can </a:t>
            </a:r>
            <a:r>
              <a:rPr lang="en-GB" sz="2800" b="1" i="1" dirty="0">
                <a:solidFill>
                  <a:schemeClr val="tx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be attributed to </a:t>
            </a:r>
            <a:r>
              <a:rPr lang="en-GB" sz="2800" b="1" i="1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these </a:t>
            </a:r>
            <a:r>
              <a:rPr lang="en-GB" sz="2800" b="1" i="1" dirty="0">
                <a:solidFill>
                  <a:schemeClr val="tx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major factors:</a:t>
            </a:r>
          </a:p>
        </p:txBody>
      </p:sp>
      <p:sp>
        <p:nvSpPr>
          <p:cNvPr id="31" name="Oval 30"/>
          <p:cNvSpPr/>
          <p:nvPr/>
        </p:nvSpPr>
        <p:spPr>
          <a:xfrm>
            <a:off x="6301206" y="4630311"/>
            <a:ext cx="4365356" cy="1679245"/>
          </a:xfrm>
          <a:prstGeom prst="ellipse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i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(vi)</a:t>
            </a:r>
            <a:r>
              <a:rPr lang="en-GB" sz="1800" b="1" i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 Inadequate  knowledge and Ignorance  </a:t>
            </a:r>
            <a:r>
              <a:rPr lang="en-GB" sz="1800" b="1" i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on the </a:t>
            </a:r>
            <a:r>
              <a:rPr lang="en-GB" sz="1800" b="1" i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part </a:t>
            </a:r>
            <a:r>
              <a:rPr lang="en-GB" sz="1800" b="1" i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of operators/consumers/public</a:t>
            </a:r>
            <a:r>
              <a:rPr lang="en-GB" sz="1600" b="1" i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</p:txBody>
      </p:sp>
      <p:sp>
        <p:nvSpPr>
          <p:cNvPr id="32" name="Oval 31"/>
          <p:cNvSpPr/>
          <p:nvPr/>
        </p:nvSpPr>
        <p:spPr>
          <a:xfrm>
            <a:off x="1132706" y="4861756"/>
            <a:ext cx="4171131" cy="14478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en-GB" sz="1800" b="1" i="1" dirty="0" smtClean="0">
                <a:cs typeface="Aharoni" panose="02010803020104030203" pitchFamily="2" charset="-79"/>
              </a:rPr>
              <a:t>(iii</a:t>
            </a:r>
            <a:r>
              <a:rPr lang="en-GB" sz="2000" b="1" i="1" dirty="0" smtClean="0">
                <a:cs typeface="Aharoni" panose="02010803020104030203" pitchFamily="2" charset="-79"/>
              </a:rPr>
              <a:t>)</a:t>
            </a:r>
            <a:r>
              <a:rPr lang="en-GB" sz="1800" b="1" i="1" dirty="0" smtClean="0">
                <a:cs typeface="Aharoni" panose="02010803020104030203" pitchFamily="2" charset="-79"/>
              </a:rPr>
              <a:t>Poor </a:t>
            </a:r>
            <a:r>
              <a:rPr lang="en-GB" sz="1800" b="1" i="1" dirty="0">
                <a:cs typeface="Aharoni" panose="02010803020104030203" pitchFamily="2" charset="-79"/>
              </a:rPr>
              <a:t>Terminations </a:t>
            </a:r>
            <a:r>
              <a:rPr lang="en-GB" sz="1800" b="1" i="1" dirty="0" smtClean="0">
                <a:cs typeface="Aharoni" panose="02010803020104030203" pitchFamily="2" charset="-79"/>
              </a:rPr>
              <a:t>, </a:t>
            </a:r>
            <a:r>
              <a:rPr lang="en-GB" sz="1800" b="1" i="1" dirty="0">
                <a:cs typeface="Aharoni" panose="02010803020104030203" pitchFamily="2" charset="-79"/>
              </a:rPr>
              <a:t>poor maintenance of Ageing </a:t>
            </a:r>
            <a:r>
              <a:rPr lang="en-GB" sz="1800" b="1" i="1" dirty="0" smtClean="0">
                <a:cs typeface="Aharoni" panose="02010803020104030203" pitchFamily="2" charset="-79"/>
              </a:rPr>
              <a:t>Networks, violations of Right-of-way and issues.</a:t>
            </a:r>
            <a:endParaRPr lang="en-GB" sz="1800" b="1" i="1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  <a:endParaRPr lang="en-US" dirty="0">
              <a:solidFill>
                <a:srgbClr val="63A537">
                  <a:lumMod val="50000"/>
                </a:srgbClr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  <a:endParaRPr lang="en-GB" sz="12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 smtClean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  <a:endParaRPr lang="en-GB" sz="1800" b="1" u="sng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3856388" y="1798636"/>
          <a:ext cx="2438049" cy="149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No. of Fatalities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Scores</a:t>
                      </a:r>
                      <a:endParaRPr lang="en-US" sz="16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40</a:t>
                      </a:r>
                      <a:endParaRPr lang="en-US" sz="16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1 - 2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20</a:t>
                      </a:r>
                      <a:endParaRPr lang="en-US" sz="16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</a:t>
                      </a:r>
                      <a:r>
                        <a:rPr lang="en-US" sz="1600" b="1" baseline="0" dirty="0" smtClean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ambria" panose="02040503050406030204" pitchFamily="18" charset="0"/>
              </a:rPr>
              <a:t>2015 BASELINE STUDY: </a:t>
            </a:r>
            <a:r>
              <a:rPr lang="en-GB" sz="1100" b="1" dirty="0" smtClean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  <a:endParaRPr lang="en-GB" sz="1100" b="1" dirty="0">
              <a:solidFill>
                <a:srgbClr val="FF3399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No. of Persons with Major  Injuries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Scores</a:t>
                      </a:r>
                      <a:endParaRPr lang="en-US" sz="16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20</a:t>
                      </a:r>
                      <a:endParaRPr lang="en-US" sz="16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 – 2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15</a:t>
                      </a:r>
                      <a:endParaRPr lang="en-US" sz="16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</a:t>
                      </a:r>
                      <a:r>
                        <a:rPr lang="en-US" sz="1600" b="1" baseline="0" dirty="0" smtClean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10</a:t>
                      </a:r>
                      <a:endParaRPr lang="en-US" sz="16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5</a:t>
                      </a:r>
                      <a:r>
                        <a:rPr lang="en-US" sz="1600" b="1" baseline="0" dirty="0" smtClean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7</a:t>
                      </a:r>
                      <a:r>
                        <a:rPr lang="en-US" sz="1600" b="1" baseline="0" dirty="0" smtClean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895841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No. Resolved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Scores</a:t>
                      </a:r>
                      <a:endParaRPr lang="en-US" sz="16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21 &amp; Ab</a:t>
                      </a:r>
                      <a:r>
                        <a:rPr lang="en-US" sz="1600" b="1" dirty="0" smtClean="0"/>
                        <a:t>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1– 10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 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 smtClean="0"/>
              <a:t>NETWORK RESOLVED</a:t>
            </a:r>
            <a:endParaRPr lang="en-US" sz="2000" b="1" u="sng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Response 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Scores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Within 1 week </a:t>
                      </a:r>
                      <a:endParaRPr lang="en-US" sz="1600" b="1" dirty="0"/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Within 2 weeks </a:t>
                      </a:r>
                      <a:endParaRPr lang="en-US" sz="1600" b="1" dirty="0"/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Within 3 weeks</a:t>
                      </a:r>
                      <a:endParaRPr lang="en-US" sz="1600" b="1" dirty="0"/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Within 4 weeks </a:t>
                      </a:r>
                      <a:endParaRPr lang="en-US" sz="1600" b="1" dirty="0"/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rgbClr val="7030A0"/>
                </a:solidFill>
              </a:rPr>
              <a:t>REPORTING COMPLIANCE</a:t>
            </a:r>
            <a:endParaRPr lang="en-US" sz="14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73955"/>
              </p:ext>
            </p:extLst>
          </p:nvPr>
        </p:nvGraphicFramePr>
        <p:xfrm>
          <a:off x="99719" y="1395476"/>
          <a:ext cx="3680118" cy="392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DESCRIPTION</a:t>
                      </a:r>
                      <a:endParaRPr lang="en-US" sz="12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SCORES</a:t>
                      </a:r>
                      <a:endParaRPr lang="en-US" sz="12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I. TOTAL ACCIDENTS </a:t>
                      </a:r>
                      <a:endParaRPr lang="en-US" sz="14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NOT SCORED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NOT SCORED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II. NO.  OF </a:t>
                      </a:r>
                      <a:r>
                        <a:rPr lang="en-US" sz="1400" b="1" baseline="0" dirty="0" smtClean="0"/>
                        <a:t> F</a:t>
                      </a:r>
                      <a:r>
                        <a:rPr lang="en-US" sz="1400" b="1" dirty="0" smtClean="0"/>
                        <a:t>ATALITIES</a:t>
                      </a:r>
                      <a:endParaRPr lang="en-US" sz="14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0</a:t>
                      </a:r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40</a:t>
                      </a:r>
                      <a:endParaRPr lang="en-US" sz="20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III.  NO. OF MAJOR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INJURIES</a:t>
                      </a:r>
                      <a:endParaRPr lang="en-US" sz="14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0</a:t>
                      </a:r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20</a:t>
                      </a:r>
                      <a:endParaRPr lang="en-US" sz="20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IV.  NO. OF BAD NETWORKS RESOLVED</a:t>
                      </a:r>
                      <a:endParaRPr lang="en-US" sz="14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&gt;21</a:t>
                      </a:r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V.  DISCONNECTED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STRUCTURES UNDER /WITHIN RIGHT-OF-WAY </a:t>
                      </a:r>
                      <a:endParaRPr lang="en-US" sz="14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  <a:p>
                      <a:pPr marL="0" marR="0" lvl="0" indent="0" algn="l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&gt;20</a:t>
                      </a:r>
                    </a:p>
                    <a:p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dirty="0" smtClean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9191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Structures under Right-of-Way</a:t>
                      </a:r>
                      <a:r>
                        <a:rPr lang="en-US" sz="1600" b="1" baseline="0" dirty="0" smtClean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Scores</a:t>
                      </a:r>
                      <a:endParaRPr lang="en-US" sz="1600" b="1" dirty="0"/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21 </a:t>
                      </a:r>
                      <a:r>
                        <a:rPr lang="en-US" sz="2000" b="1" baseline="0" dirty="0" smtClean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11 – 20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Below 5</a:t>
                      </a:r>
                      <a:r>
                        <a:rPr lang="en-US" sz="2000" b="1" baseline="0" dirty="0" smtClean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 smtClean="0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146872"/>
              </p:ext>
            </p:extLst>
          </p:nvPr>
        </p:nvGraphicFramePr>
        <p:xfrm>
          <a:off x="6795542" y="1493837"/>
          <a:ext cx="5640933" cy="5064717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44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018"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2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1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67"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394"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5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Oval 26"/>
          <p:cNvSpPr/>
          <p:nvPr/>
        </p:nvSpPr>
        <p:spPr>
          <a:xfrm>
            <a:off x="9005991" y="884237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FEBRU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ARY, 2020</a:t>
            </a:r>
            <a:endParaRPr kumimoji="0" lang="en-US" sz="2400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1628437" y="1498875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20253"/>
              </p:ext>
            </p:extLst>
          </p:nvPr>
        </p:nvGraphicFramePr>
        <p:xfrm>
          <a:off x="41115" y="1504423"/>
          <a:ext cx="6629400" cy="5368652"/>
        </p:xfrm>
        <a:graphic>
          <a:graphicData uri="http://schemas.openxmlformats.org/drawingml/2006/table">
            <a:tbl>
              <a:tblPr/>
              <a:tblGrid>
                <a:gridCol w="384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458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7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7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0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7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2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5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11655737" y="4999038"/>
            <a:ext cx="734700" cy="3048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701775" y="24082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32780" y="3121110"/>
            <a:ext cx="79254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February,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2020</a:t>
            </a:r>
            <a:endParaRPr kumimoji="0" lang="en-US" sz="2000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ompliance by Discos to disconnect premises/buildings/structures under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and within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right-of-way of power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lines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which the Discos are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supplying electricity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to.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15878"/>
              </p:ext>
            </p:extLst>
          </p:nvPr>
        </p:nvGraphicFramePr>
        <p:xfrm>
          <a:off x="1341437" y="1781376"/>
          <a:ext cx="9296401" cy="4237319"/>
        </p:xfrm>
        <a:graphic>
          <a:graphicData uri="http://schemas.openxmlformats.org/drawingml/2006/table">
            <a:tbl>
              <a:tblPr/>
              <a:tblGrid>
                <a:gridCol w="728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7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0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3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3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4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8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7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9342438" y="1781376"/>
            <a:ext cx="1295400" cy="423731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495690" y="3582458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Dece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mber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2020.</a:t>
            </a:r>
            <a:endParaRPr kumimoji="0" lang="en-US" sz="2000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ompliance by Discos to disconnect premises/buildings/structures under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and within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right-of-way of power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lines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which the Discos are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supplying electricity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to.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106368"/>
              </p:ext>
            </p:extLst>
          </p:nvPr>
        </p:nvGraphicFramePr>
        <p:xfrm>
          <a:off x="851303" y="1590643"/>
          <a:ext cx="10515600" cy="4666357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03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9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  <a:endParaRPr lang="en-US" dirty="0">
              <a:solidFill>
                <a:srgbClr val="63A537">
                  <a:lumMod val="50000"/>
                </a:srgb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2020</a:t>
            </a:r>
            <a:endParaRPr lang="en-GB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422220"/>
              </p:ext>
            </p:extLst>
          </p:nvPr>
        </p:nvGraphicFramePr>
        <p:xfrm>
          <a:off x="427037" y="133485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accent3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  <a:endParaRPr lang="en-US" sz="2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af-ZA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af-ZA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11323637" y="5303837"/>
            <a:ext cx="734700" cy="3810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1399837" y="2938345"/>
            <a:ext cx="734700" cy="3810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cs typeface="Aharoni" panose="02010803020104030203" pitchFamily="2" charset="-79"/>
              </a:rPr>
              <a:t>Discos to intensify efforts  at:</a:t>
            </a:r>
            <a:endParaRPr lang="en-GB" sz="1600" b="1" i="1" dirty="0" smtClean="0">
              <a:cs typeface="Aharoni" panose="02010803020104030203" pitchFamily="2" charset="-79"/>
            </a:endParaRPr>
          </a:p>
          <a:p>
            <a:endParaRPr lang="en-GB" sz="1400" b="1" i="1" dirty="0" smtClean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 smtClean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 smtClean="0">
                <a:cs typeface="Aharoni" panose="02010803020104030203" pitchFamily="2" charset="-79"/>
              </a:rPr>
              <a:t>(ii</a:t>
            </a:r>
            <a:r>
              <a:rPr lang="en-GB" sz="2800" b="1" i="1" dirty="0">
                <a:cs typeface="Aharoni" panose="02010803020104030203" pitchFamily="2" charset="-79"/>
              </a:rPr>
              <a:t>) </a:t>
            </a:r>
            <a:r>
              <a:rPr lang="en-GB" sz="2800" b="1" i="1" dirty="0" smtClean="0">
                <a:cs typeface="Aharoni" panose="02010803020104030203" pitchFamily="2" charset="-79"/>
              </a:rPr>
              <a:t> rectifying </a:t>
            </a:r>
            <a:r>
              <a:rPr lang="en-GB" sz="2800" b="1" i="1" dirty="0">
                <a:cs typeface="Aharoni" panose="02010803020104030203" pitchFamily="2" charset="-79"/>
              </a:rPr>
              <a:t>defective networks to prevent electrical </a:t>
            </a:r>
            <a:r>
              <a:rPr lang="en-GB" sz="2800" b="1" i="1" dirty="0" smtClean="0">
                <a:cs typeface="Aharoni" panose="02010803020104030203" pitchFamily="2" charset="-79"/>
              </a:rPr>
              <a:t>accidents </a:t>
            </a:r>
            <a:r>
              <a:rPr lang="en-GB" sz="2800" b="1" i="1" dirty="0">
                <a:cs typeface="Aharoni" panose="02010803020104030203" pitchFamily="2" charset="-79"/>
              </a:rPr>
              <a:t>and </a:t>
            </a:r>
            <a:r>
              <a:rPr lang="en-GB" sz="2800" b="1" i="1" dirty="0" smtClean="0">
                <a:cs typeface="Aharoni" panose="02010803020104030203" pitchFamily="2" charset="-79"/>
              </a:rPr>
              <a:t>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</a:t>
            </a:r>
            <a:r>
              <a:rPr lang="en-GB" sz="2800" b="1" i="1" dirty="0" smtClean="0">
                <a:cs typeface="Aharoni" panose="02010803020104030203" pitchFamily="2" charset="-79"/>
              </a:rPr>
              <a:t>      technical </a:t>
            </a:r>
            <a:r>
              <a:rPr lang="en-GB" sz="2800" b="1" i="1" dirty="0">
                <a:cs typeface="Aharoni" panose="02010803020104030203" pitchFamily="2" charset="-79"/>
              </a:rPr>
              <a:t>losses</a:t>
            </a:r>
            <a:r>
              <a:rPr lang="en-GB" sz="2800" b="1" i="1" dirty="0" smtClean="0">
                <a:cs typeface="Aharoni" panose="02010803020104030203" pitchFamily="2" charset="-79"/>
              </a:rPr>
              <a:t>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 smtClean="0">
                <a:cs typeface="Aharoni" panose="02010803020104030203" pitchFamily="2" charset="-79"/>
              </a:rPr>
              <a:t>(iii) </a:t>
            </a:r>
            <a:r>
              <a:rPr lang="en-GB" sz="2800" b="1" i="1" dirty="0">
                <a:cs typeface="Aharoni" panose="02010803020104030203" pitchFamily="2" charset="-79"/>
              </a:rPr>
              <a:t>educating the general  public on the need </a:t>
            </a:r>
            <a:r>
              <a:rPr lang="en-GB" sz="2800" b="1" i="1" dirty="0" smtClean="0">
                <a:cs typeface="Aharoni" panose="02010803020104030203" pitchFamily="2" charset="-79"/>
              </a:rPr>
              <a:t>for extreme </a:t>
            </a:r>
            <a:r>
              <a:rPr lang="en-GB" sz="2800" b="1" i="1" dirty="0">
                <a:cs typeface="Aharoni" panose="02010803020104030203" pitchFamily="2" charset="-79"/>
              </a:rPr>
              <a:t>caution with using </a:t>
            </a:r>
            <a:endParaRPr lang="en-GB" sz="2800" b="1" i="1" dirty="0" smtClean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 </a:t>
            </a:r>
            <a:r>
              <a:rPr lang="en-GB" sz="2800" b="1" i="1" dirty="0" smtClean="0">
                <a:cs typeface="Aharoni" panose="02010803020104030203" pitchFamily="2" charset="-79"/>
              </a:rPr>
              <a:t>      electricity! </a:t>
            </a:r>
            <a:endParaRPr lang="en-GB" sz="3600" b="1" i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  <a:endParaRPr lang="en-US" dirty="0">
              <a:solidFill>
                <a:srgbClr val="63A537">
                  <a:lumMod val="50000"/>
                </a:srgbClr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smtClean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smtClean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smtClean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have achieved </a:t>
            </a:r>
            <a:endParaRPr lang="en-GB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  <a:endParaRPr lang="en-US" dirty="0">
              <a:solidFill>
                <a:srgbClr val="63A537">
                  <a:lumMod val="50000"/>
                </a:srgb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 smtClean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</a:t>
            </a:r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First   - Safety Always</a:t>
            </a:r>
            <a:endParaRPr lang="en-GB" sz="28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 smtClean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103119</TotalTime>
  <Words>1317</Words>
  <Application>Microsoft Office PowerPoint</Application>
  <PresentationFormat>Custom</PresentationFormat>
  <Paragraphs>590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Rounded MT Bold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USER</cp:lastModifiedBy>
  <cp:revision>1688</cp:revision>
  <cp:lastPrinted>2019-11-25T12:36:37Z</cp:lastPrinted>
  <dcterms:created xsi:type="dcterms:W3CDTF">2016-04-09T22:26:30Z</dcterms:created>
  <dcterms:modified xsi:type="dcterms:W3CDTF">2020-03-23T19:15:15Z</dcterms:modified>
</cp:coreProperties>
</file>