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0" r:id="rId2"/>
  </p:sldMasterIdLst>
  <p:notesMasterIdLst>
    <p:notesMasterId r:id="rId38"/>
  </p:notesMasterIdLst>
  <p:sldIdLst>
    <p:sldId id="257" r:id="rId3"/>
    <p:sldId id="258" r:id="rId4"/>
    <p:sldId id="368" r:id="rId5"/>
    <p:sldId id="369" r:id="rId6"/>
    <p:sldId id="276" r:id="rId7"/>
    <p:sldId id="279" r:id="rId8"/>
    <p:sldId id="280" r:id="rId9"/>
    <p:sldId id="272" r:id="rId10"/>
    <p:sldId id="337" r:id="rId11"/>
    <p:sldId id="339" r:id="rId12"/>
    <p:sldId id="344" r:id="rId13"/>
    <p:sldId id="323" r:id="rId14"/>
    <p:sldId id="326" r:id="rId15"/>
    <p:sldId id="327" r:id="rId16"/>
    <p:sldId id="345" r:id="rId17"/>
    <p:sldId id="346" r:id="rId18"/>
    <p:sldId id="347" r:id="rId19"/>
    <p:sldId id="284" r:id="rId20"/>
    <p:sldId id="301" r:id="rId21"/>
    <p:sldId id="331" r:id="rId22"/>
    <p:sldId id="332" r:id="rId23"/>
    <p:sldId id="333" r:id="rId24"/>
    <p:sldId id="366" r:id="rId25"/>
    <p:sldId id="356" r:id="rId26"/>
    <p:sldId id="357" r:id="rId27"/>
    <p:sldId id="358" r:id="rId28"/>
    <p:sldId id="359" r:id="rId29"/>
    <p:sldId id="360" r:id="rId30"/>
    <p:sldId id="361" r:id="rId31"/>
    <p:sldId id="362" r:id="rId32"/>
    <p:sldId id="363" r:id="rId33"/>
    <p:sldId id="364" r:id="rId34"/>
    <p:sldId id="365" r:id="rId35"/>
    <p:sldId id="367" r:id="rId36"/>
    <p:sldId id="268" r:id="rId37"/>
  </p:sldIdLst>
  <p:sldSz cx="9144000" cy="6858000" type="screen4x3"/>
  <p:notesSz cx="6797675" cy="9928225"/>
  <p:defaultTextStyle>
    <a:defPPr>
      <a:defRPr lang="en-US"/>
    </a:defPPr>
    <a:lvl1pPr marL="0" algn="l" defTabSz="914186" rtl="0" eaLnBrk="1" latinLnBrk="0" hangingPunct="1">
      <a:defRPr sz="1800" kern="1200">
        <a:solidFill>
          <a:schemeClr val="tx1"/>
        </a:solidFill>
        <a:latin typeface="+mn-lt"/>
        <a:ea typeface="+mn-ea"/>
        <a:cs typeface="+mn-cs"/>
      </a:defRPr>
    </a:lvl1pPr>
    <a:lvl2pPr marL="457092" algn="l" defTabSz="914186" rtl="0" eaLnBrk="1" latinLnBrk="0" hangingPunct="1">
      <a:defRPr sz="1800" kern="1200">
        <a:solidFill>
          <a:schemeClr val="tx1"/>
        </a:solidFill>
        <a:latin typeface="+mn-lt"/>
        <a:ea typeface="+mn-ea"/>
        <a:cs typeface="+mn-cs"/>
      </a:defRPr>
    </a:lvl2pPr>
    <a:lvl3pPr marL="914186" algn="l" defTabSz="914186" rtl="0" eaLnBrk="1" latinLnBrk="0" hangingPunct="1">
      <a:defRPr sz="1800" kern="1200">
        <a:solidFill>
          <a:schemeClr val="tx1"/>
        </a:solidFill>
        <a:latin typeface="+mn-lt"/>
        <a:ea typeface="+mn-ea"/>
        <a:cs typeface="+mn-cs"/>
      </a:defRPr>
    </a:lvl3pPr>
    <a:lvl4pPr marL="1371279" algn="l" defTabSz="914186" rtl="0" eaLnBrk="1" latinLnBrk="0" hangingPunct="1">
      <a:defRPr sz="1800" kern="1200">
        <a:solidFill>
          <a:schemeClr val="tx1"/>
        </a:solidFill>
        <a:latin typeface="+mn-lt"/>
        <a:ea typeface="+mn-ea"/>
        <a:cs typeface="+mn-cs"/>
      </a:defRPr>
    </a:lvl4pPr>
    <a:lvl5pPr marL="1828373" algn="l" defTabSz="914186" rtl="0" eaLnBrk="1" latinLnBrk="0" hangingPunct="1">
      <a:defRPr sz="1800" kern="1200">
        <a:solidFill>
          <a:schemeClr val="tx1"/>
        </a:solidFill>
        <a:latin typeface="+mn-lt"/>
        <a:ea typeface="+mn-ea"/>
        <a:cs typeface="+mn-cs"/>
      </a:defRPr>
    </a:lvl5pPr>
    <a:lvl6pPr marL="2285466" algn="l" defTabSz="914186" rtl="0" eaLnBrk="1" latinLnBrk="0" hangingPunct="1">
      <a:defRPr sz="1800" kern="1200">
        <a:solidFill>
          <a:schemeClr val="tx1"/>
        </a:solidFill>
        <a:latin typeface="+mn-lt"/>
        <a:ea typeface="+mn-ea"/>
        <a:cs typeface="+mn-cs"/>
      </a:defRPr>
    </a:lvl6pPr>
    <a:lvl7pPr marL="2742558" algn="l" defTabSz="914186" rtl="0" eaLnBrk="1" latinLnBrk="0" hangingPunct="1">
      <a:defRPr sz="1800" kern="1200">
        <a:solidFill>
          <a:schemeClr val="tx1"/>
        </a:solidFill>
        <a:latin typeface="+mn-lt"/>
        <a:ea typeface="+mn-ea"/>
        <a:cs typeface="+mn-cs"/>
      </a:defRPr>
    </a:lvl7pPr>
    <a:lvl8pPr marL="3199652" algn="l" defTabSz="914186" rtl="0" eaLnBrk="1" latinLnBrk="0" hangingPunct="1">
      <a:defRPr sz="1800" kern="1200">
        <a:solidFill>
          <a:schemeClr val="tx1"/>
        </a:solidFill>
        <a:latin typeface="+mn-lt"/>
        <a:ea typeface="+mn-ea"/>
        <a:cs typeface="+mn-cs"/>
      </a:defRPr>
    </a:lvl8pPr>
    <a:lvl9pPr marL="3656744" algn="l" defTabSz="91418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55" autoAdjust="0"/>
    <p:restoredTop sz="95179" autoAdjust="0"/>
  </p:normalViewPr>
  <p:slideViewPr>
    <p:cSldViewPr>
      <p:cViewPr varScale="1">
        <p:scale>
          <a:sx n="68" d="100"/>
          <a:sy n="68" d="100"/>
        </p:scale>
        <p:origin x="1050"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E9B8AF-C37E-4369-A1F9-C3415D5E9997}" type="doc">
      <dgm:prSet loTypeId="urn:microsoft.com/office/officeart/2005/8/layout/hChevron3" loCatId="process" qsTypeId="urn:microsoft.com/office/officeart/2005/8/quickstyle/simple5" qsCatId="simple" csTypeId="urn:microsoft.com/office/officeart/2005/8/colors/accent1_2" csCatId="accent1" phldr="1"/>
      <dgm:spPr/>
    </dgm:pt>
    <dgm:pt modelId="{A3265531-0C51-46F4-B053-15417FE6D056}">
      <dgm:prSet phldrT="[Text]"/>
      <dgm:spPr/>
      <dgm:t>
        <a:bodyPr/>
        <a:lstStyle/>
        <a:p>
          <a:r>
            <a:rPr lang="en-US" dirty="0"/>
            <a:t>0</a:t>
          </a:r>
        </a:p>
      </dgm:t>
    </dgm:pt>
    <dgm:pt modelId="{D1E3C12C-53A1-42BA-823F-D54BF0461E36}" type="parTrans" cxnId="{56911D49-D4BE-452C-91B2-68F561EA7813}">
      <dgm:prSet/>
      <dgm:spPr/>
      <dgm:t>
        <a:bodyPr/>
        <a:lstStyle/>
        <a:p>
          <a:endParaRPr lang="en-US"/>
        </a:p>
      </dgm:t>
    </dgm:pt>
    <dgm:pt modelId="{BD073FEF-99F7-4029-A6CB-0D612E3F53BF}" type="sibTrans" cxnId="{56911D49-D4BE-452C-91B2-68F561EA7813}">
      <dgm:prSet/>
      <dgm:spPr/>
      <dgm:t>
        <a:bodyPr/>
        <a:lstStyle/>
        <a:p>
          <a:endParaRPr lang="en-US"/>
        </a:p>
      </dgm:t>
    </dgm:pt>
    <dgm:pt modelId="{E5117F34-7DD2-4803-820C-EBA3E81D5FDD}">
      <dgm:prSet phldrT="[Text]"/>
      <dgm:spPr/>
      <dgm:t>
        <a:bodyPr/>
        <a:lstStyle/>
        <a:p>
          <a:r>
            <a:rPr lang="en-US" dirty="0"/>
            <a:t>96hrs</a:t>
          </a:r>
        </a:p>
      </dgm:t>
    </dgm:pt>
    <dgm:pt modelId="{EFC801A8-44CD-4374-AF8F-174F89177D55}" type="parTrans" cxnId="{EE71FEB7-1521-48C2-B260-1E3119C79357}">
      <dgm:prSet/>
      <dgm:spPr/>
      <dgm:t>
        <a:bodyPr/>
        <a:lstStyle/>
        <a:p>
          <a:endParaRPr lang="en-US"/>
        </a:p>
      </dgm:t>
    </dgm:pt>
    <dgm:pt modelId="{CCCE2A9E-347B-48C9-903A-038E12AB1EAB}" type="sibTrans" cxnId="{EE71FEB7-1521-48C2-B260-1E3119C79357}">
      <dgm:prSet/>
      <dgm:spPr/>
      <dgm:t>
        <a:bodyPr/>
        <a:lstStyle/>
        <a:p>
          <a:endParaRPr lang="en-US"/>
        </a:p>
      </dgm:t>
    </dgm:pt>
    <dgm:pt modelId="{30549667-9BC4-42E3-881C-8FB852A17233}">
      <dgm:prSet phldrT="[Text]"/>
      <dgm:spPr/>
      <dgm:t>
        <a:bodyPr/>
        <a:lstStyle/>
        <a:p>
          <a:r>
            <a:rPr lang="en-US" dirty="0"/>
            <a:t>168hrs</a:t>
          </a:r>
        </a:p>
      </dgm:t>
    </dgm:pt>
    <dgm:pt modelId="{947D1C30-A58F-441D-A4AF-9D7821086EB5}" type="parTrans" cxnId="{6018EE97-725C-441E-962C-71161B1859EC}">
      <dgm:prSet/>
      <dgm:spPr/>
      <dgm:t>
        <a:bodyPr/>
        <a:lstStyle/>
        <a:p>
          <a:endParaRPr lang="en-US"/>
        </a:p>
      </dgm:t>
    </dgm:pt>
    <dgm:pt modelId="{279DACED-8A51-4AB7-A36B-F6D42996AF0D}" type="sibTrans" cxnId="{6018EE97-725C-441E-962C-71161B1859EC}">
      <dgm:prSet/>
      <dgm:spPr/>
      <dgm:t>
        <a:bodyPr/>
        <a:lstStyle/>
        <a:p>
          <a:endParaRPr lang="en-US"/>
        </a:p>
      </dgm:t>
    </dgm:pt>
    <dgm:pt modelId="{CB772583-5743-437D-86D6-25C10EF0704D}">
      <dgm:prSet phldrT="[Text]"/>
      <dgm:spPr/>
      <dgm:t>
        <a:bodyPr/>
        <a:lstStyle/>
        <a:p>
          <a:r>
            <a:rPr lang="en-US" dirty="0"/>
            <a:t>48hrs</a:t>
          </a:r>
        </a:p>
      </dgm:t>
    </dgm:pt>
    <dgm:pt modelId="{F0726440-E228-47EA-BE43-5F63B1F33C44}" type="parTrans" cxnId="{35FB28F4-8830-4B36-A387-DA1592B9B99F}">
      <dgm:prSet/>
      <dgm:spPr/>
      <dgm:t>
        <a:bodyPr/>
        <a:lstStyle/>
        <a:p>
          <a:endParaRPr lang="en-US"/>
        </a:p>
      </dgm:t>
    </dgm:pt>
    <dgm:pt modelId="{45374B84-A9E2-4B7D-81A5-448FFC9495A2}" type="sibTrans" cxnId="{35FB28F4-8830-4B36-A387-DA1592B9B99F}">
      <dgm:prSet/>
      <dgm:spPr/>
      <dgm:t>
        <a:bodyPr/>
        <a:lstStyle/>
        <a:p>
          <a:endParaRPr lang="en-US"/>
        </a:p>
      </dgm:t>
    </dgm:pt>
    <dgm:pt modelId="{6F38014F-9D8F-4024-8673-8B462D943EC2}">
      <dgm:prSet phldrT="[Text]"/>
      <dgm:spPr/>
      <dgm:t>
        <a:bodyPr/>
        <a:lstStyle/>
        <a:p>
          <a:r>
            <a:rPr lang="en-US" dirty="0"/>
            <a:t>24hrs</a:t>
          </a:r>
        </a:p>
      </dgm:t>
    </dgm:pt>
    <dgm:pt modelId="{E0D25551-AB22-4222-AA49-1DCDB0D444EA}" type="parTrans" cxnId="{0999A059-1A91-437B-9324-F7499A169393}">
      <dgm:prSet/>
      <dgm:spPr/>
      <dgm:t>
        <a:bodyPr/>
        <a:lstStyle/>
        <a:p>
          <a:endParaRPr lang="en-US"/>
        </a:p>
      </dgm:t>
    </dgm:pt>
    <dgm:pt modelId="{F516AC33-D8BD-431F-A4B4-8D0E25942840}" type="sibTrans" cxnId="{0999A059-1A91-437B-9324-F7499A169393}">
      <dgm:prSet/>
      <dgm:spPr/>
      <dgm:t>
        <a:bodyPr/>
        <a:lstStyle/>
        <a:p>
          <a:endParaRPr lang="en-US"/>
        </a:p>
      </dgm:t>
    </dgm:pt>
    <dgm:pt modelId="{A58BB690-318F-4BDE-A0DB-4BDE646EDDAE}" type="pres">
      <dgm:prSet presAssocID="{A7E9B8AF-C37E-4369-A1F9-C3415D5E9997}" presName="Name0" presStyleCnt="0">
        <dgm:presLayoutVars>
          <dgm:dir/>
          <dgm:resizeHandles val="exact"/>
        </dgm:presLayoutVars>
      </dgm:prSet>
      <dgm:spPr/>
    </dgm:pt>
    <dgm:pt modelId="{040F2CBA-2E4E-41AC-8B3A-5A831389E8A4}" type="pres">
      <dgm:prSet presAssocID="{A3265531-0C51-46F4-B053-15417FE6D056}" presName="parTxOnly" presStyleLbl="node1" presStyleIdx="0" presStyleCnt="5" custScaleX="78741" custLinFactNeighborX="-4638" custLinFactNeighborY="2033">
        <dgm:presLayoutVars>
          <dgm:bulletEnabled val="1"/>
        </dgm:presLayoutVars>
      </dgm:prSet>
      <dgm:spPr/>
    </dgm:pt>
    <dgm:pt modelId="{DC9DFC03-353C-4057-A5A6-D3A2483B7E09}" type="pres">
      <dgm:prSet presAssocID="{BD073FEF-99F7-4029-A6CB-0D612E3F53BF}" presName="parSpace" presStyleCnt="0"/>
      <dgm:spPr/>
    </dgm:pt>
    <dgm:pt modelId="{14A58CAC-B4B2-40BB-B061-A9754DEE884E}" type="pres">
      <dgm:prSet presAssocID="{6F38014F-9D8F-4024-8673-8B462D943EC2}" presName="parTxOnly" presStyleLbl="node1" presStyleIdx="1" presStyleCnt="5" custLinFactNeighborX="-4638" custLinFactNeighborY="2033">
        <dgm:presLayoutVars>
          <dgm:bulletEnabled val="1"/>
        </dgm:presLayoutVars>
      </dgm:prSet>
      <dgm:spPr/>
    </dgm:pt>
    <dgm:pt modelId="{04049898-53E9-46BF-B557-8719E96F24B2}" type="pres">
      <dgm:prSet presAssocID="{F516AC33-D8BD-431F-A4B4-8D0E25942840}" presName="parSpace" presStyleCnt="0"/>
      <dgm:spPr/>
    </dgm:pt>
    <dgm:pt modelId="{7CEB03D3-97BF-4E3C-A320-22B52FAF973E}" type="pres">
      <dgm:prSet presAssocID="{CB772583-5743-437D-86D6-25C10EF0704D}" presName="parTxOnly" presStyleLbl="node1" presStyleIdx="2" presStyleCnt="5" custScaleX="104971" custLinFactNeighborX="-4638" custLinFactNeighborY="2033">
        <dgm:presLayoutVars>
          <dgm:bulletEnabled val="1"/>
        </dgm:presLayoutVars>
      </dgm:prSet>
      <dgm:spPr/>
    </dgm:pt>
    <dgm:pt modelId="{5CD332EB-1898-46E3-8EE8-FBB72AAE319B}" type="pres">
      <dgm:prSet presAssocID="{45374B84-A9E2-4B7D-81A5-448FFC9495A2}" presName="parSpace" presStyleCnt="0"/>
      <dgm:spPr/>
    </dgm:pt>
    <dgm:pt modelId="{99B5FFBF-E849-4682-A9D1-12A0DEA8EE39}" type="pres">
      <dgm:prSet presAssocID="{E5117F34-7DD2-4803-820C-EBA3E81D5FDD}" presName="parTxOnly" presStyleLbl="node1" presStyleIdx="3" presStyleCnt="5" custLinFactNeighborX="11091" custLinFactNeighborY="37099">
        <dgm:presLayoutVars>
          <dgm:bulletEnabled val="1"/>
        </dgm:presLayoutVars>
      </dgm:prSet>
      <dgm:spPr/>
    </dgm:pt>
    <dgm:pt modelId="{E18E0D5E-946E-4AD8-ABE4-E33FB24865DE}" type="pres">
      <dgm:prSet presAssocID="{CCCE2A9E-347B-48C9-903A-038E12AB1EAB}" presName="parSpace" presStyleCnt="0"/>
      <dgm:spPr/>
    </dgm:pt>
    <dgm:pt modelId="{AB7052E6-E925-41D5-BB76-CA53E5C30A96}" type="pres">
      <dgm:prSet presAssocID="{30549667-9BC4-42E3-881C-8FB852A17233}" presName="parTxOnly" presStyleLbl="node1" presStyleIdx="4" presStyleCnt="5">
        <dgm:presLayoutVars>
          <dgm:bulletEnabled val="1"/>
        </dgm:presLayoutVars>
      </dgm:prSet>
      <dgm:spPr/>
    </dgm:pt>
  </dgm:ptLst>
  <dgm:cxnLst>
    <dgm:cxn modelId="{E4C86004-AC27-48AA-A716-31B787F46C72}" type="presOf" srcId="{30549667-9BC4-42E3-881C-8FB852A17233}" destId="{AB7052E6-E925-41D5-BB76-CA53E5C30A96}" srcOrd="0" destOrd="0" presId="urn:microsoft.com/office/officeart/2005/8/layout/hChevron3"/>
    <dgm:cxn modelId="{CBEB0912-A386-405A-817F-0E62F8D4F72E}" type="presOf" srcId="{A7E9B8AF-C37E-4369-A1F9-C3415D5E9997}" destId="{A58BB690-318F-4BDE-A0DB-4BDE646EDDAE}" srcOrd="0" destOrd="0" presId="urn:microsoft.com/office/officeart/2005/8/layout/hChevron3"/>
    <dgm:cxn modelId="{56911D49-D4BE-452C-91B2-68F561EA7813}" srcId="{A7E9B8AF-C37E-4369-A1F9-C3415D5E9997}" destId="{A3265531-0C51-46F4-B053-15417FE6D056}" srcOrd="0" destOrd="0" parTransId="{D1E3C12C-53A1-42BA-823F-D54BF0461E36}" sibTransId="{BD073FEF-99F7-4029-A6CB-0D612E3F53BF}"/>
    <dgm:cxn modelId="{EA9ACC4D-DD57-44B0-BB9A-2219F7F0631A}" type="presOf" srcId="{CB772583-5743-437D-86D6-25C10EF0704D}" destId="{7CEB03D3-97BF-4E3C-A320-22B52FAF973E}" srcOrd="0" destOrd="0" presId="urn:microsoft.com/office/officeart/2005/8/layout/hChevron3"/>
    <dgm:cxn modelId="{B28F6D74-D953-4D6D-9628-0B9E45DE4731}" type="presOf" srcId="{A3265531-0C51-46F4-B053-15417FE6D056}" destId="{040F2CBA-2E4E-41AC-8B3A-5A831389E8A4}" srcOrd="0" destOrd="0" presId="urn:microsoft.com/office/officeart/2005/8/layout/hChevron3"/>
    <dgm:cxn modelId="{0999A059-1A91-437B-9324-F7499A169393}" srcId="{A7E9B8AF-C37E-4369-A1F9-C3415D5E9997}" destId="{6F38014F-9D8F-4024-8673-8B462D943EC2}" srcOrd="1" destOrd="0" parTransId="{E0D25551-AB22-4222-AA49-1DCDB0D444EA}" sibTransId="{F516AC33-D8BD-431F-A4B4-8D0E25942840}"/>
    <dgm:cxn modelId="{1475CA8B-07B8-405A-92F2-E7BB957A33B3}" type="presOf" srcId="{6F38014F-9D8F-4024-8673-8B462D943EC2}" destId="{14A58CAC-B4B2-40BB-B061-A9754DEE884E}" srcOrd="0" destOrd="0" presId="urn:microsoft.com/office/officeart/2005/8/layout/hChevron3"/>
    <dgm:cxn modelId="{F5767F8E-9152-4F1C-AF79-96AC0F1659BB}" type="presOf" srcId="{E5117F34-7DD2-4803-820C-EBA3E81D5FDD}" destId="{99B5FFBF-E849-4682-A9D1-12A0DEA8EE39}" srcOrd="0" destOrd="0" presId="urn:microsoft.com/office/officeart/2005/8/layout/hChevron3"/>
    <dgm:cxn modelId="{6018EE97-725C-441E-962C-71161B1859EC}" srcId="{A7E9B8AF-C37E-4369-A1F9-C3415D5E9997}" destId="{30549667-9BC4-42E3-881C-8FB852A17233}" srcOrd="4" destOrd="0" parTransId="{947D1C30-A58F-441D-A4AF-9D7821086EB5}" sibTransId="{279DACED-8A51-4AB7-A36B-F6D42996AF0D}"/>
    <dgm:cxn modelId="{EE71FEB7-1521-48C2-B260-1E3119C79357}" srcId="{A7E9B8AF-C37E-4369-A1F9-C3415D5E9997}" destId="{E5117F34-7DD2-4803-820C-EBA3E81D5FDD}" srcOrd="3" destOrd="0" parTransId="{EFC801A8-44CD-4374-AF8F-174F89177D55}" sibTransId="{CCCE2A9E-347B-48C9-903A-038E12AB1EAB}"/>
    <dgm:cxn modelId="{35FB28F4-8830-4B36-A387-DA1592B9B99F}" srcId="{A7E9B8AF-C37E-4369-A1F9-C3415D5E9997}" destId="{CB772583-5743-437D-86D6-25C10EF0704D}" srcOrd="2" destOrd="0" parTransId="{F0726440-E228-47EA-BE43-5F63B1F33C44}" sibTransId="{45374B84-A9E2-4B7D-81A5-448FFC9495A2}"/>
    <dgm:cxn modelId="{63E89199-6BEC-4075-84FA-6038C3CF58F2}" type="presParOf" srcId="{A58BB690-318F-4BDE-A0DB-4BDE646EDDAE}" destId="{040F2CBA-2E4E-41AC-8B3A-5A831389E8A4}" srcOrd="0" destOrd="0" presId="urn:microsoft.com/office/officeart/2005/8/layout/hChevron3"/>
    <dgm:cxn modelId="{F122FC8E-ABCC-454A-8D51-5997E030927B}" type="presParOf" srcId="{A58BB690-318F-4BDE-A0DB-4BDE646EDDAE}" destId="{DC9DFC03-353C-4057-A5A6-D3A2483B7E09}" srcOrd="1" destOrd="0" presId="urn:microsoft.com/office/officeart/2005/8/layout/hChevron3"/>
    <dgm:cxn modelId="{84DA27BA-D468-42F2-BFF9-B67F2ADA85ED}" type="presParOf" srcId="{A58BB690-318F-4BDE-A0DB-4BDE646EDDAE}" destId="{14A58CAC-B4B2-40BB-B061-A9754DEE884E}" srcOrd="2" destOrd="0" presId="urn:microsoft.com/office/officeart/2005/8/layout/hChevron3"/>
    <dgm:cxn modelId="{9695319E-D86E-4932-BF3F-358A325299E7}" type="presParOf" srcId="{A58BB690-318F-4BDE-A0DB-4BDE646EDDAE}" destId="{04049898-53E9-46BF-B557-8719E96F24B2}" srcOrd="3" destOrd="0" presId="urn:microsoft.com/office/officeart/2005/8/layout/hChevron3"/>
    <dgm:cxn modelId="{72B64BA7-248D-433C-B4A0-A5644C80DC8C}" type="presParOf" srcId="{A58BB690-318F-4BDE-A0DB-4BDE646EDDAE}" destId="{7CEB03D3-97BF-4E3C-A320-22B52FAF973E}" srcOrd="4" destOrd="0" presId="urn:microsoft.com/office/officeart/2005/8/layout/hChevron3"/>
    <dgm:cxn modelId="{8F0915A8-B236-4371-918E-F056B16F7636}" type="presParOf" srcId="{A58BB690-318F-4BDE-A0DB-4BDE646EDDAE}" destId="{5CD332EB-1898-46E3-8EE8-FBB72AAE319B}" srcOrd="5" destOrd="0" presId="urn:microsoft.com/office/officeart/2005/8/layout/hChevron3"/>
    <dgm:cxn modelId="{C5270B7C-50A5-4054-92D0-D623BAE251CC}" type="presParOf" srcId="{A58BB690-318F-4BDE-A0DB-4BDE646EDDAE}" destId="{99B5FFBF-E849-4682-A9D1-12A0DEA8EE39}" srcOrd="6" destOrd="0" presId="urn:microsoft.com/office/officeart/2005/8/layout/hChevron3"/>
    <dgm:cxn modelId="{C5D334E0-6685-4FE3-8ABA-0C4EE364B4F9}" type="presParOf" srcId="{A58BB690-318F-4BDE-A0DB-4BDE646EDDAE}" destId="{E18E0D5E-946E-4AD8-ABE4-E33FB24865DE}" srcOrd="7" destOrd="0" presId="urn:microsoft.com/office/officeart/2005/8/layout/hChevron3"/>
    <dgm:cxn modelId="{03F0DCB1-C11C-43E7-A367-00758CDB8CE7}" type="presParOf" srcId="{A58BB690-318F-4BDE-A0DB-4BDE646EDDAE}" destId="{AB7052E6-E925-41D5-BB76-CA53E5C30A96}"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BB4753-ABA0-496C-9568-FB3840CF9E55}" type="doc">
      <dgm:prSet loTypeId="urn:microsoft.com/office/officeart/2005/8/layout/vList2" loCatId="list" qsTypeId="urn:microsoft.com/office/officeart/2005/8/quickstyle/3d2#2" qsCatId="3D" csTypeId="urn:microsoft.com/office/officeart/2005/8/colors/accent6_2" csCatId="accent6" phldr="1"/>
      <dgm:spPr/>
      <dgm:t>
        <a:bodyPr/>
        <a:lstStyle/>
        <a:p>
          <a:endParaRPr lang="en-US"/>
        </a:p>
      </dgm:t>
    </dgm:pt>
    <dgm:pt modelId="{A4D9DBED-7E02-4A1A-8BA9-F2DADD9420B5}">
      <dgm:prSet/>
      <dgm:spPr/>
      <dgm:t>
        <a:bodyPr/>
        <a:lstStyle/>
        <a:p>
          <a:pPr algn="ctr" rtl="0"/>
          <a:r>
            <a:rPr lang="en-US" dirty="0"/>
            <a:t>        PROCESS FLOW CHART FOR CONNECTION OF NEW LY COMPLETED POWER PROJECTS AND ELECTRICAL INSTALLATIONS TO NATIONAL GRID/PUBLIC SUPPLY SYSTEM </a:t>
          </a:r>
        </a:p>
      </dgm:t>
    </dgm:pt>
    <dgm:pt modelId="{5CFF4838-BC87-4924-83CE-C45F2C49B759}" type="parTrans" cxnId="{6538721B-AB3A-430E-B018-022C34B011F7}">
      <dgm:prSet/>
      <dgm:spPr/>
      <dgm:t>
        <a:bodyPr/>
        <a:lstStyle/>
        <a:p>
          <a:endParaRPr lang="en-US"/>
        </a:p>
      </dgm:t>
    </dgm:pt>
    <dgm:pt modelId="{69568BED-580D-4BAD-8539-4F87BE2F0D00}" type="sibTrans" cxnId="{6538721B-AB3A-430E-B018-022C34B011F7}">
      <dgm:prSet/>
      <dgm:spPr/>
      <dgm:t>
        <a:bodyPr/>
        <a:lstStyle/>
        <a:p>
          <a:endParaRPr lang="en-US"/>
        </a:p>
      </dgm:t>
    </dgm:pt>
    <dgm:pt modelId="{B50D933C-4DB2-4353-8BA5-8D6C926DFE5A}" type="pres">
      <dgm:prSet presAssocID="{5FBB4753-ABA0-496C-9568-FB3840CF9E55}" presName="linear" presStyleCnt="0">
        <dgm:presLayoutVars>
          <dgm:animLvl val="lvl"/>
          <dgm:resizeHandles val="exact"/>
        </dgm:presLayoutVars>
      </dgm:prSet>
      <dgm:spPr/>
    </dgm:pt>
    <dgm:pt modelId="{9DAEEBCB-EE37-43C3-AE80-B406322BFED9}" type="pres">
      <dgm:prSet presAssocID="{A4D9DBED-7E02-4A1A-8BA9-F2DADD9420B5}" presName="parentText" presStyleLbl="node1" presStyleIdx="0" presStyleCnt="1" custLinFactNeighborX="-1407" custLinFactNeighborY="-430">
        <dgm:presLayoutVars>
          <dgm:chMax val="0"/>
          <dgm:bulletEnabled val="1"/>
        </dgm:presLayoutVars>
      </dgm:prSet>
      <dgm:spPr/>
    </dgm:pt>
  </dgm:ptLst>
  <dgm:cxnLst>
    <dgm:cxn modelId="{A0D3F009-64C9-4E7F-AEC2-3BA5D094A57E}" type="presOf" srcId="{A4D9DBED-7E02-4A1A-8BA9-F2DADD9420B5}" destId="{9DAEEBCB-EE37-43C3-AE80-B406322BFED9}" srcOrd="0" destOrd="0" presId="urn:microsoft.com/office/officeart/2005/8/layout/vList2"/>
    <dgm:cxn modelId="{6538721B-AB3A-430E-B018-022C34B011F7}" srcId="{5FBB4753-ABA0-496C-9568-FB3840CF9E55}" destId="{A4D9DBED-7E02-4A1A-8BA9-F2DADD9420B5}" srcOrd="0" destOrd="0" parTransId="{5CFF4838-BC87-4924-83CE-C45F2C49B759}" sibTransId="{69568BED-580D-4BAD-8539-4F87BE2F0D00}"/>
    <dgm:cxn modelId="{F2940479-7A81-468C-A0DC-4A0F25891D68}" type="presOf" srcId="{5FBB4753-ABA0-496C-9568-FB3840CF9E55}" destId="{B50D933C-4DB2-4353-8BA5-8D6C926DFE5A}" srcOrd="0" destOrd="0" presId="urn:microsoft.com/office/officeart/2005/8/layout/vList2"/>
    <dgm:cxn modelId="{7218E12A-3C82-4144-940E-97C5903FAF59}" type="presParOf" srcId="{B50D933C-4DB2-4353-8BA5-8D6C926DFE5A}" destId="{9DAEEBCB-EE37-43C3-AE80-B406322BFED9}"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E9B8AF-C37E-4369-A1F9-C3415D5E9997}" type="doc">
      <dgm:prSet loTypeId="urn:microsoft.com/office/officeart/2005/8/layout/hChevron3" loCatId="process" qsTypeId="urn:microsoft.com/office/officeart/2005/8/quickstyle/simple1" qsCatId="simple" csTypeId="urn:microsoft.com/office/officeart/2005/8/colors/accent1_2" csCatId="accent1" phldr="1"/>
      <dgm:spPr/>
    </dgm:pt>
    <dgm:pt modelId="{A3265531-0C51-46F4-B053-15417FE6D056}">
      <dgm:prSet phldrT="[Text]"/>
      <dgm:spPr/>
      <dgm:t>
        <a:bodyPr/>
        <a:lstStyle/>
        <a:p>
          <a:r>
            <a:rPr lang="en-US" dirty="0"/>
            <a:t>0</a:t>
          </a:r>
        </a:p>
      </dgm:t>
    </dgm:pt>
    <dgm:pt modelId="{D1E3C12C-53A1-42BA-823F-D54BF0461E36}" type="parTrans" cxnId="{56911D49-D4BE-452C-91B2-68F561EA7813}">
      <dgm:prSet/>
      <dgm:spPr/>
      <dgm:t>
        <a:bodyPr/>
        <a:lstStyle/>
        <a:p>
          <a:endParaRPr lang="en-US"/>
        </a:p>
      </dgm:t>
    </dgm:pt>
    <dgm:pt modelId="{BD073FEF-99F7-4029-A6CB-0D612E3F53BF}" type="sibTrans" cxnId="{56911D49-D4BE-452C-91B2-68F561EA7813}">
      <dgm:prSet/>
      <dgm:spPr/>
      <dgm:t>
        <a:bodyPr/>
        <a:lstStyle/>
        <a:p>
          <a:endParaRPr lang="en-US"/>
        </a:p>
      </dgm:t>
    </dgm:pt>
    <dgm:pt modelId="{E5117F34-7DD2-4803-820C-EBA3E81D5FDD}">
      <dgm:prSet phldrT="[Text]"/>
      <dgm:spPr/>
      <dgm:t>
        <a:bodyPr/>
        <a:lstStyle/>
        <a:p>
          <a:r>
            <a:rPr lang="en-US" dirty="0"/>
            <a:t>168hrs</a:t>
          </a:r>
        </a:p>
      </dgm:t>
    </dgm:pt>
    <dgm:pt modelId="{EFC801A8-44CD-4374-AF8F-174F89177D55}" type="parTrans" cxnId="{EE71FEB7-1521-48C2-B260-1E3119C79357}">
      <dgm:prSet/>
      <dgm:spPr/>
      <dgm:t>
        <a:bodyPr/>
        <a:lstStyle/>
        <a:p>
          <a:endParaRPr lang="en-US"/>
        </a:p>
      </dgm:t>
    </dgm:pt>
    <dgm:pt modelId="{CCCE2A9E-347B-48C9-903A-038E12AB1EAB}" type="sibTrans" cxnId="{EE71FEB7-1521-48C2-B260-1E3119C79357}">
      <dgm:prSet/>
      <dgm:spPr/>
      <dgm:t>
        <a:bodyPr/>
        <a:lstStyle/>
        <a:p>
          <a:endParaRPr lang="en-US"/>
        </a:p>
      </dgm:t>
    </dgm:pt>
    <dgm:pt modelId="{30549667-9BC4-42E3-881C-8FB852A17233}">
      <dgm:prSet phldrT="[Text]"/>
      <dgm:spPr/>
      <dgm:t>
        <a:bodyPr/>
        <a:lstStyle/>
        <a:p>
          <a:r>
            <a:rPr lang="en-US" dirty="0"/>
            <a:t>336hrs</a:t>
          </a:r>
        </a:p>
      </dgm:t>
    </dgm:pt>
    <dgm:pt modelId="{947D1C30-A58F-441D-A4AF-9D7821086EB5}" type="parTrans" cxnId="{6018EE97-725C-441E-962C-71161B1859EC}">
      <dgm:prSet/>
      <dgm:spPr/>
      <dgm:t>
        <a:bodyPr/>
        <a:lstStyle/>
        <a:p>
          <a:endParaRPr lang="en-US"/>
        </a:p>
      </dgm:t>
    </dgm:pt>
    <dgm:pt modelId="{279DACED-8A51-4AB7-A36B-F6D42996AF0D}" type="sibTrans" cxnId="{6018EE97-725C-441E-962C-71161B1859EC}">
      <dgm:prSet/>
      <dgm:spPr/>
      <dgm:t>
        <a:bodyPr/>
        <a:lstStyle/>
        <a:p>
          <a:endParaRPr lang="en-US"/>
        </a:p>
      </dgm:t>
    </dgm:pt>
    <dgm:pt modelId="{6F38014F-9D8F-4024-8673-8B462D943EC2}">
      <dgm:prSet phldrT="[Text]"/>
      <dgm:spPr/>
      <dgm:t>
        <a:bodyPr/>
        <a:lstStyle/>
        <a:p>
          <a:r>
            <a:rPr lang="en-US" dirty="0"/>
            <a:t>24hrs</a:t>
          </a:r>
        </a:p>
      </dgm:t>
    </dgm:pt>
    <dgm:pt modelId="{E0D25551-AB22-4222-AA49-1DCDB0D444EA}" type="parTrans" cxnId="{0999A059-1A91-437B-9324-F7499A169393}">
      <dgm:prSet/>
      <dgm:spPr/>
      <dgm:t>
        <a:bodyPr/>
        <a:lstStyle/>
        <a:p>
          <a:endParaRPr lang="en-US"/>
        </a:p>
      </dgm:t>
    </dgm:pt>
    <dgm:pt modelId="{F516AC33-D8BD-431F-A4B4-8D0E25942840}" type="sibTrans" cxnId="{0999A059-1A91-437B-9324-F7499A169393}">
      <dgm:prSet/>
      <dgm:spPr/>
      <dgm:t>
        <a:bodyPr/>
        <a:lstStyle/>
        <a:p>
          <a:endParaRPr lang="en-US"/>
        </a:p>
      </dgm:t>
    </dgm:pt>
    <dgm:pt modelId="{CB772583-5743-437D-86D6-25C10EF0704D}">
      <dgm:prSet phldrT="[Text]"/>
      <dgm:spPr/>
      <dgm:t>
        <a:bodyPr/>
        <a:lstStyle/>
        <a:p>
          <a:endParaRPr lang="en-US" dirty="0"/>
        </a:p>
      </dgm:t>
    </dgm:pt>
    <dgm:pt modelId="{45374B84-A9E2-4B7D-81A5-448FFC9495A2}" type="sibTrans" cxnId="{35FB28F4-8830-4B36-A387-DA1592B9B99F}">
      <dgm:prSet/>
      <dgm:spPr/>
      <dgm:t>
        <a:bodyPr/>
        <a:lstStyle/>
        <a:p>
          <a:endParaRPr lang="en-US"/>
        </a:p>
      </dgm:t>
    </dgm:pt>
    <dgm:pt modelId="{F0726440-E228-47EA-BE43-5F63B1F33C44}" type="parTrans" cxnId="{35FB28F4-8830-4B36-A387-DA1592B9B99F}">
      <dgm:prSet/>
      <dgm:spPr/>
      <dgm:t>
        <a:bodyPr/>
        <a:lstStyle/>
        <a:p>
          <a:endParaRPr lang="en-US"/>
        </a:p>
      </dgm:t>
    </dgm:pt>
    <dgm:pt modelId="{A58BB690-318F-4BDE-A0DB-4BDE646EDDAE}" type="pres">
      <dgm:prSet presAssocID="{A7E9B8AF-C37E-4369-A1F9-C3415D5E9997}" presName="Name0" presStyleCnt="0">
        <dgm:presLayoutVars>
          <dgm:dir/>
          <dgm:resizeHandles val="exact"/>
        </dgm:presLayoutVars>
      </dgm:prSet>
      <dgm:spPr/>
    </dgm:pt>
    <dgm:pt modelId="{040F2CBA-2E4E-41AC-8B3A-5A831389E8A4}" type="pres">
      <dgm:prSet presAssocID="{A3265531-0C51-46F4-B053-15417FE6D056}" presName="parTxOnly" presStyleLbl="node1" presStyleIdx="0" presStyleCnt="5" custScaleX="78741" custLinFactNeighborX="-4638" custLinFactNeighborY="2033">
        <dgm:presLayoutVars>
          <dgm:bulletEnabled val="1"/>
        </dgm:presLayoutVars>
      </dgm:prSet>
      <dgm:spPr/>
    </dgm:pt>
    <dgm:pt modelId="{DC9DFC03-353C-4057-A5A6-D3A2483B7E09}" type="pres">
      <dgm:prSet presAssocID="{BD073FEF-99F7-4029-A6CB-0D612E3F53BF}" presName="parSpace" presStyleCnt="0"/>
      <dgm:spPr/>
    </dgm:pt>
    <dgm:pt modelId="{14A58CAC-B4B2-40BB-B061-A9754DEE884E}" type="pres">
      <dgm:prSet presAssocID="{6F38014F-9D8F-4024-8673-8B462D943EC2}" presName="parTxOnly" presStyleLbl="node1" presStyleIdx="1" presStyleCnt="5" custLinFactNeighborX="-4638" custLinFactNeighborY="2033">
        <dgm:presLayoutVars>
          <dgm:bulletEnabled val="1"/>
        </dgm:presLayoutVars>
      </dgm:prSet>
      <dgm:spPr/>
    </dgm:pt>
    <dgm:pt modelId="{04049898-53E9-46BF-B557-8719E96F24B2}" type="pres">
      <dgm:prSet presAssocID="{F516AC33-D8BD-431F-A4B4-8D0E25942840}" presName="parSpace" presStyleCnt="0"/>
      <dgm:spPr/>
    </dgm:pt>
    <dgm:pt modelId="{7CEB03D3-97BF-4E3C-A320-22B52FAF973E}" type="pres">
      <dgm:prSet presAssocID="{CB772583-5743-437D-86D6-25C10EF0704D}" presName="parTxOnly" presStyleLbl="node1" presStyleIdx="2" presStyleCnt="5" custScaleX="22867" custScaleY="63240" custLinFactNeighborX="-4638" custLinFactNeighborY="2033">
        <dgm:presLayoutVars>
          <dgm:bulletEnabled val="1"/>
        </dgm:presLayoutVars>
      </dgm:prSet>
      <dgm:spPr/>
    </dgm:pt>
    <dgm:pt modelId="{5CD332EB-1898-46E3-8EE8-FBB72AAE319B}" type="pres">
      <dgm:prSet presAssocID="{45374B84-A9E2-4B7D-81A5-448FFC9495A2}" presName="parSpace" presStyleCnt="0"/>
      <dgm:spPr/>
    </dgm:pt>
    <dgm:pt modelId="{99B5FFBF-E849-4682-A9D1-12A0DEA8EE39}" type="pres">
      <dgm:prSet presAssocID="{E5117F34-7DD2-4803-820C-EBA3E81D5FDD}" presName="parTxOnly" presStyleLbl="node1" presStyleIdx="3" presStyleCnt="5" custLinFactNeighborX="11091" custLinFactNeighborY="37099">
        <dgm:presLayoutVars>
          <dgm:bulletEnabled val="1"/>
        </dgm:presLayoutVars>
      </dgm:prSet>
      <dgm:spPr/>
    </dgm:pt>
    <dgm:pt modelId="{E18E0D5E-946E-4AD8-ABE4-E33FB24865DE}" type="pres">
      <dgm:prSet presAssocID="{CCCE2A9E-347B-48C9-903A-038E12AB1EAB}" presName="parSpace" presStyleCnt="0"/>
      <dgm:spPr/>
    </dgm:pt>
    <dgm:pt modelId="{AB7052E6-E925-41D5-BB76-CA53E5C30A96}" type="pres">
      <dgm:prSet presAssocID="{30549667-9BC4-42E3-881C-8FB852A17233}" presName="parTxOnly" presStyleLbl="node1" presStyleIdx="4" presStyleCnt="5" custLinFactNeighborX="19684" custLinFactNeighborY="5318">
        <dgm:presLayoutVars>
          <dgm:bulletEnabled val="1"/>
        </dgm:presLayoutVars>
      </dgm:prSet>
      <dgm:spPr/>
    </dgm:pt>
  </dgm:ptLst>
  <dgm:cxnLst>
    <dgm:cxn modelId="{5C333603-B75B-4328-B018-8DE86F473DDC}" type="presOf" srcId="{E5117F34-7DD2-4803-820C-EBA3E81D5FDD}" destId="{99B5FFBF-E849-4682-A9D1-12A0DEA8EE39}" srcOrd="0" destOrd="0" presId="urn:microsoft.com/office/officeart/2005/8/layout/hChevron3"/>
    <dgm:cxn modelId="{56911D49-D4BE-452C-91B2-68F561EA7813}" srcId="{A7E9B8AF-C37E-4369-A1F9-C3415D5E9997}" destId="{A3265531-0C51-46F4-B053-15417FE6D056}" srcOrd="0" destOrd="0" parTransId="{D1E3C12C-53A1-42BA-823F-D54BF0461E36}" sibTransId="{BD073FEF-99F7-4029-A6CB-0D612E3F53BF}"/>
    <dgm:cxn modelId="{600FB06B-88D9-431D-B9E0-C125F035191D}" type="presOf" srcId="{6F38014F-9D8F-4024-8673-8B462D943EC2}" destId="{14A58CAC-B4B2-40BB-B061-A9754DEE884E}" srcOrd="0" destOrd="0" presId="urn:microsoft.com/office/officeart/2005/8/layout/hChevron3"/>
    <dgm:cxn modelId="{BF5ED16D-8982-46BA-B71E-D1F0180F1913}" type="presOf" srcId="{30549667-9BC4-42E3-881C-8FB852A17233}" destId="{AB7052E6-E925-41D5-BB76-CA53E5C30A96}" srcOrd="0" destOrd="0" presId="urn:microsoft.com/office/officeart/2005/8/layout/hChevron3"/>
    <dgm:cxn modelId="{0999A059-1A91-437B-9324-F7499A169393}" srcId="{A7E9B8AF-C37E-4369-A1F9-C3415D5E9997}" destId="{6F38014F-9D8F-4024-8673-8B462D943EC2}" srcOrd="1" destOrd="0" parTransId="{E0D25551-AB22-4222-AA49-1DCDB0D444EA}" sibTransId="{F516AC33-D8BD-431F-A4B4-8D0E25942840}"/>
    <dgm:cxn modelId="{4E886690-D1BB-4379-BC08-886E4C4577A6}" type="presOf" srcId="{A7E9B8AF-C37E-4369-A1F9-C3415D5E9997}" destId="{A58BB690-318F-4BDE-A0DB-4BDE646EDDAE}" srcOrd="0" destOrd="0" presId="urn:microsoft.com/office/officeart/2005/8/layout/hChevron3"/>
    <dgm:cxn modelId="{6018EE97-725C-441E-962C-71161B1859EC}" srcId="{A7E9B8AF-C37E-4369-A1F9-C3415D5E9997}" destId="{30549667-9BC4-42E3-881C-8FB852A17233}" srcOrd="4" destOrd="0" parTransId="{947D1C30-A58F-441D-A4AF-9D7821086EB5}" sibTransId="{279DACED-8A51-4AB7-A36B-F6D42996AF0D}"/>
    <dgm:cxn modelId="{42757199-3313-4BF2-A6B7-523810642A04}" type="presOf" srcId="{A3265531-0C51-46F4-B053-15417FE6D056}" destId="{040F2CBA-2E4E-41AC-8B3A-5A831389E8A4}" srcOrd="0" destOrd="0" presId="urn:microsoft.com/office/officeart/2005/8/layout/hChevron3"/>
    <dgm:cxn modelId="{EE71FEB7-1521-48C2-B260-1E3119C79357}" srcId="{A7E9B8AF-C37E-4369-A1F9-C3415D5E9997}" destId="{E5117F34-7DD2-4803-820C-EBA3E81D5FDD}" srcOrd="3" destOrd="0" parTransId="{EFC801A8-44CD-4374-AF8F-174F89177D55}" sibTransId="{CCCE2A9E-347B-48C9-903A-038E12AB1EAB}"/>
    <dgm:cxn modelId="{07A34DBF-D6FC-4E15-AB40-56794B995F65}" type="presOf" srcId="{CB772583-5743-437D-86D6-25C10EF0704D}" destId="{7CEB03D3-97BF-4E3C-A320-22B52FAF973E}" srcOrd="0" destOrd="0" presId="urn:microsoft.com/office/officeart/2005/8/layout/hChevron3"/>
    <dgm:cxn modelId="{35FB28F4-8830-4B36-A387-DA1592B9B99F}" srcId="{A7E9B8AF-C37E-4369-A1F9-C3415D5E9997}" destId="{CB772583-5743-437D-86D6-25C10EF0704D}" srcOrd="2" destOrd="0" parTransId="{F0726440-E228-47EA-BE43-5F63B1F33C44}" sibTransId="{45374B84-A9E2-4B7D-81A5-448FFC9495A2}"/>
    <dgm:cxn modelId="{B30F03EF-CC95-47E8-89A6-AC0BF78AC9E8}" type="presParOf" srcId="{A58BB690-318F-4BDE-A0DB-4BDE646EDDAE}" destId="{040F2CBA-2E4E-41AC-8B3A-5A831389E8A4}" srcOrd="0" destOrd="0" presId="urn:microsoft.com/office/officeart/2005/8/layout/hChevron3"/>
    <dgm:cxn modelId="{6AA69F41-EFF6-4F83-8001-BEF793125893}" type="presParOf" srcId="{A58BB690-318F-4BDE-A0DB-4BDE646EDDAE}" destId="{DC9DFC03-353C-4057-A5A6-D3A2483B7E09}" srcOrd="1" destOrd="0" presId="urn:microsoft.com/office/officeart/2005/8/layout/hChevron3"/>
    <dgm:cxn modelId="{B923CBA9-3AD9-4CE2-9050-AE610CA1B828}" type="presParOf" srcId="{A58BB690-318F-4BDE-A0DB-4BDE646EDDAE}" destId="{14A58CAC-B4B2-40BB-B061-A9754DEE884E}" srcOrd="2" destOrd="0" presId="urn:microsoft.com/office/officeart/2005/8/layout/hChevron3"/>
    <dgm:cxn modelId="{C8EA1851-DDE7-4422-89D1-53531429D178}" type="presParOf" srcId="{A58BB690-318F-4BDE-A0DB-4BDE646EDDAE}" destId="{04049898-53E9-46BF-B557-8719E96F24B2}" srcOrd="3" destOrd="0" presId="urn:microsoft.com/office/officeart/2005/8/layout/hChevron3"/>
    <dgm:cxn modelId="{5ED84C4E-88A8-4243-B229-5BEC424E9571}" type="presParOf" srcId="{A58BB690-318F-4BDE-A0DB-4BDE646EDDAE}" destId="{7CEB03D3-97BF-4E3C-A320-22B52FAF973E}" srcOrd="4" destOrd="0" presId="urn:microsoft.com/office/officeart/2005/8/layout/hChevron3"/>
    <dgm:cxn modelId="{4D2C3715-5B6A-4B58-B1EA-C647560AFE0B}" type="presParOf" srcId="{A58BB690-318F-4BDE-A0DB-4BDE646EDDAE}" destId="{5CD332EB-1898-46E3-8EE8-FBB72AAE319B}" srcOrd="5" destOrd="0" presId="urn:microsoft.com/office/officeart/2005/8/layout/hChevron3"/>
    <dgm:cxn modelId="{17582333-ACFC-4839-874B-CE17549B9DE4}" type="presParOf" srcId="{A58BB690-318F-4BDE-A0DB-4BDE646EDDAE}" destId="{99B5FFBF-E849-4682-A9D1-12A0DEA8EE39}" srcOrd="6" destOrd="0" presId="urn:microsoft.com/office/officeart/2005/8/layout/hChevron3"/>
    <dgm:cxn modelId="{ECC15069-2C85-462B-9231-D527AF335E74}" type="presParOf" srcId="{A58BB690-318F-4BDE-A0DB-4BDE646EDDAE}" destId="{E18E0D5E-946E-4AD8-ABE4-E33FB24865DE}" srcOrd="7" destOrd="0" presId="urn:microsoft.com/office/officeart/2005/8/layout/hChevron3"/>
    <dgm:cxn modelId="{0D16FB91-6124-4097-B2B3-50E6252A3B02}" type="presParOf" srcId="{A58BB690-318F-4BDE-A0DB-4BDE646EDDAE}" destId="{AB7052E6-E925-41D5-BB76-CA53E5C30A96}" srcOrd="8" destOrd="0" presId="urn:microsoft.com/office/officeart/2005/8/layout/hChevron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0F2CBA-2E4E-41AC-8B3A-5A831389E8A4}">
      <dsp:nvSpPr>
        <dsp:cNvPr id="0" name=""/>
        <dsp:cNvSpPr/>
      </dsp:nvSpPr>
      <dsp:spPr>
        <a:xfrm>
          <a:off x="0" y="0"/>
          <a:ext cx="1053406" cy="305761"/>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40005" rIns="20003" bIns="40005" numCol="1" spcCol="1270" anchor="ctr" anchorCtr="0">
          <a:noAutofit/>
        </a:bodyPr>
        <a:lstStyle/>
        <a:p>
          <a:pPr marL="0" lvl="0" indent="0" algn="ctr" defTabSz="666750">
            <a:lnSpc>
              <a:spcPct val="90000"/>
            </a:lnSpc>
            <a:spcBef>
              <a:spcPct val="0"/>
            </a:spcBef>
            <a:spcAft>
              <a:spcPct val="35000"/>
            </a:spcAft>
            <a:buNone/>
          </a:pPr>
          <a:r>
            <a:rPr lang="en-US" sz="1500" kern="1200" dirty="0"/>
            <a:t>0</a:t>
          </a:r>
        </a:p>
      </dsp:txBody>
      <dsp:txXfrm>
        <a:off x="0" y="0"/>
        <a:ext cx="976966" cy="305761"/>
      </dsp:txXfrm>
    </dsp:sp>
    <dsp:sp modelId="{14A58CAC-B4B2-40BB-B061-A9754DEE884E}">
      <dsp:nvSpPr>
        <dsp:cNvPr id="0" name=""/>
        <dsp:cNvSpPr/>
      </dsp:nvSpPr>
      <dsp:spPr>
        <a:xfrm>
          <a:off x="774991" y="0"/>
          <a:ext cx="1337811" cy="305761"/>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en-US" sz="1500" kern="1200" dirty="0"/>
            <a:t>24hrs</a:t>
          </a:r>
        </a:p>
      </dsp:txBody>
      <dsp:txXfrm>
        <a:off x="927872" y="0"/>
        <a:ext cx="1032050" cy="305761"/>
      </dsp:txXfrm>
    </dsp:sp>
    <dsp:sp modelId="{7CEB03D3-97BF-4E3C-A320-22B52FAF973E}">
      <dsp:nvSpPr>
        <dsp:cNvPr id="0" name=""/>
        <dsp:cNvSpPr/>
      </dsp:nvSpPr>
      <dsp:spPr>
        <a:xfrm>
          <a:off x="1845240" y="0"/>
          <a:ext cx="1404313" cy="305761"/>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en-US" sz="1500" kern="1200" dirty="0"/>
            <a:t>48hrs</a:t>
          </a:r>
        </a:p>
      </dsp:txBody>
      <dsp:txXfrm>
        <a:off x="1998121" y="0"/>
        <a:ext cx="1098552" cy="305761"/>
      </dsp:txXfrm>
    </dsp:sp>
    <dsp:sp modelId="{99B5FFBF-E849-4682-A9D1-12A0DEA8EE39}">
      <dsp:nvSpPr>
        <dsp:cNvPr id="0" name=""/>
        <dsp:cNvSpPr/>
      </dsp:nvSpPr>
      <dsp:spPr>
        <a:xfrm>
          <a:off x="3024076" y="0"/>
          <a:ext cx="1337811" cy="305761"/>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en-US" sz="1500" kern="1200" dirty="0"/>
            <a:t>96hrs</a:t>
          </a:r>
        </a:p>
      </dsp:txBody>
      <dsp:txXfrm>
        <a:off x="3176957" y="0"/>
        <a:ext cx="1032050" cy="305761"/>
      </dsp:txXfrm>
    </dsp:sp>
    <dsp:sp modelId="{AB7052E6-E925-41D5-BB76-CA53E5C30A96}">
      <dsp:nvSpPr>
        <dsp:cNvPr id="0" name=""/>
        <dsp:cNvSpPr/>
      </dsp:nvSpPr>
      <dsp:spPr>
        <a:xfrm>
          <a:off x="4064650" y="0"/>
          <a:ext cx="1337811" cy="305761"/>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en-US" sz="1500" kern="1200" dirty="0"/>
            <a:t>168hrs</a:t>
          </a:r>
        </a:p>
      </dsp:txBody>
      <dsp:txXfrm>
        <a:off x="4217531" y="0"/>
        <a:ext cx="1032050" cy="3057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EEBCB-EE37-43C3-AE80-B406322BFED9}">
      <dsp:nvSpPr>
        <dsp:cNvPr id="0" name=""/>
        <dsp:cNvSpPr/>
      </dsp:nvSpPr>
      <dsp:spPr>
        <a:xfrm>
          <a:off x="0" y="7223"/>
          <a:ext cx="6329677" cy="477359"/>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dirty="0"/>
            <a:t>        PROCESS FLOW CHART FOR CONNECTION OF NEW LY COMPLETED POWER PROJECTS AND ELECTRICAL INSTALLATIONS TO NATIONAL GRID/PUBLIC SUPPLY SYSTEM </a:t>
          </a:r>
        </a:p>
      </dsp:txBody>
      <dsp:txXfrm>
        <a:off x="23303" y="30526"/>
        <a:ext cx="6283071" cy="4307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0F2CBA-2E4E-41AC-8B3A-5A831389E8A4}">
      <dsp:nvSpPr>
        <dsp:cNvPr id="0" name=""/>
        <dsp:cNvSpPr/>
      </dsp:nvSpPr>
      <dsp:spPr>
        <a:xfrm>
          <a:off x="0" y="0"/>
          <a:ext cx="1321432" cy="30576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20003" bIns="40005" numCol="1" spcCol="1270" anchor="ctr" anchorCtr="0">
          <a:noAutofit/>
        </a:bodyPr>
        <a:lstStyle/>
        <a:p>
          <a:pPr marL="0" lvl="0" indent="0" algn="ctr" defTabSz="666750">
            <a:lnSpc>
              <a:spcPct val="90000"/>
            </a:lnSpc>
            <a:spcBef>
              <a:spcPct val="0"/>
            </a:spcBef>
            <a:spcAft>
              <a:spcPct val="35000"/>
            </a:spcAft>
            <a:buNone/>
          </a:pPr>
          <a:r>
            <a:rPr lang="en-US" sz="1500" kern="1200" dirty="0"/>
            <a:t>0</a:t>
          </a:r>
        </a:p>
      </dsp:txBody>
      <dsp:txXfrm>
        <a:off x="0" y="0"/>
        <a:ext cx="1244992" cy="305761"/>
      </dsp:txXfrm>
    </dsp:sp>
    <dsp:sp modelId="{14A58CAC-B4B2-40BB-B061-A9754DEE884E}">
      <dsp:nvSpPr>
        <dsp:cNvPr id="0" name=""/>
        <dsp:cNvSpPr/>
      </dsp:nvSpPr>
      <dsp:spPr>
        <a:xfrm>
          <a:off x="973620" y="0"/>
          <a:ext cx="1678201" cy="30576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en-US" sz="1500" kern="1200" dirty="0"/>
            <a:t>24hrs</a:t>
          </a:r>
        </a:p>
      </dsp:txBody>
      <dsp:txXfrm>
        <a:off x="1126501" y="0"/>
        <a:ext cx="1372440" cy="305761"/>
      </dsp:txXfrm>
    </dsp:sp>
    <dsp:sp modelId="{7CEB03D3-97BF-4E3C-A320-22B52FAF973E}">
      <dsp:nvSpPr>
        <dsp:cNvPr id="0" name=""/>
        <dsp:cNvSpPr/>
      </dsp:nvSpPr>
      <dsp:spPr>
        <a:xfrm>
          <a:off x="2316180" y="0"/>
          <a:ext cx="383754" cy="30576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2469061" y="0"/>
        <a:ext cx="77993" cy="305761"/>
      </dsp:txXfrm>
    </dsp:sp>
    <dsp:sp modelId="{99B5FFBF-E849-4682-A9D1-12A0DEA8EE39}">
      <dsp:nvSpPr>
        <dsp:cNvPr id="0" name=""/>
        <dsp:cNvSpPr/>
      </dsp:nvSpPr>
      <dsp:spPr>
        <a:xfrm>
          <a:off x="2417087" y="0"/>
          <a:ext cx="1678201" cy="30576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en-US" sz="1500" kern="1200" dirty="0"/>
            <a:t>168hrs</a:t>
          </a:r>
        </a:p>
      </dsp:txBody>
      <dsp:txXfrm>
        <a:off x="2569968" y="0"/>
        <a:ext cx="1372440" cy="305761"/>
      </dsp:txXfrm>
    </dsp:sp>
    <dsp:sp modelId="{AB7052E6-E925-41D5-BB76-CA53E5C30A96}">
      <dsp:nvSpPr>
        <dsp:cNvPr id="0" name=""/>
        <dsp:cNvSpPr/>
      </dsp:nvSpPr>
      <dsp:spPr>
        <a:xfrm>
          <a:off x="3725817" y="0"/>
          <a:ext cx="1678201" cy="30576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en-US" sz="1500" kern="1200" dirty="0"/>
            <a:t>336hrs</a:t>
          </a:r>
        </a:p>
      </dsp:txBody>
      <dsp:txXfrm>
        <a:off x="3878698" y="0"/>
        <a:ext cx="1372440" cy="305761"/>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5659" cy="496411"/>
          </a:xfrm>
          <a:prstGeom prst="rect">
            <a:avLst/>
          </a:prstGeom>
        </p:spPr>
        <p:txBody>
          <a:bodyPr vert="horz" lIns="91001" tIns="45501" rIns="91001" bIns="45501" rtlCol="0"/>
          <a:lstStyle>
            <a:lvl1pPr algn="l">
              <a:defRPr sz="1200"/>
            </a:lvl1pPr>
          </a:lstStyle>
          <a:p>
            <a:endParaRPr lang="en-US"/>
          </a:p>
        </p:txBody>
      </p:sp>
      <p:sp>
        <p:nvSpPr>
          <p:cNvPr id="3" name="Date Placeholder 2"/>
          <p:cNvSpPr>
            <a:spLocks noGrp="1"/>
          </p:cNvSpPr>
          <p:nvPr>
            <p:ph type="dt" idx="1"/>
          </p:nvPr>
        </p:nvSpPr>
        <p:spPr>
          <a:xfrm>
            <a:off x="3850443" y="2"/>
            <a:ext cx="2945659" cy="496411"/>
          </a:xfrm>
          <a:prstGeom prst="rect">
            <a:avLst/>
          </a:prstGeom>
        </p:spPr>
        <p:txBody>
          <a:bodyPr vert="horz" lIns="91001" tIns="45501" rIns="91001" bIns="45501" rtlCol="0"/>
          <a:lstStyle>
            <a:lvl1pPr algn="r">
              <a:defRPr sz="1200"/>
            </a:lvl1pPr>
          </a:lstStyle>
          <a:p>
            <a:fld id="{B9091A7F-86C4-48FC-A1A4-60FA570BC5E1}" type="datetimeFigureOut">
              <a:rPr lang="en-US" smtClean="0"/>
              <a:pPr/>
              <a:t>5/19/2020</a:t>
            </a:fld>
            <a:endParaRPr lang="en-US"/>
          </a:p>
        </p:txBody>
      </p:sp>
      <p:sp>
        <p:nvSpPr>
          <p:cNvPr id="4" name="Slide Image Placeholder 3"/>
          <p:cNvSpPr>
            <a:spLocks noGrp="1" noRot="1" noChangeAspect="1"/>
          </p:cNvSpPr>
          <p:nvPr>
            <p:ph type="sldImg" idx="2"/>
          </p:nvPr>
        </p:nvSpPr>
        <p:spPr>
          <a:xfrm>
            <a:off x="915988" y="744538"/>
            <a:ext cx="4965700" cy="3725862"/>
          </a:xfrm>
          <a:prstGeom prst="rect">
            <a:avLst/>
          </a:prstGeom>
          <a:noFill/>
          <a:ln w="12700">
            <a:solidFill>
              <a:prstClr val="black"/>
            </a:solidFill>
          </a:ln>
        </p:spPr>
        <p:txBody>
          <a:bodyPr vert="horz" lIns="91001" tIns="45501" rIns="91001" bIns="45501" rtlCol="0" anchor="ctr"/>
          <a:lstStyle/>
          <a:p>
            <a:endParaRPr lang="en-US"/>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001" tIns="45501" rIns="91001" bIns="4550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2"/>
            <a:ext cx="2945659" cy="496411"/>
          </a:xfrm>
          <a:prstGeom prst="rect">
            <a:avLst/>
          </a:prstGeom>
        </p:spPr>
        <p:txBody>
          <a:bodyPr vert="horz" lIns="91001" tIns="45501" rIns="91001" bIns="45501"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2"/>
            <a:ext cx="2945659" cy="496411"/>
          </a:xfrm>
          <a:prstGeom prst="rect">
            <a:avLst/>
          </a:prstGeom>
        </p:spPr>
        <p:txBody>
          <a:bodyPr vert="horz" lIns="91001" tIns="45501" rIns="91001" bIns="45501" rtlCol="0" anchor="b"/>
          <a:lstStyle>
            <a:lvl1pPr algn="r">
              <a:defRPr sz="1200"/>
            </a:lvl1pPr>
          </a:lstStyle>
          <a:p>
            <a:fld id="{55F4ABEF-AEDC-4205-969A-FEEFADD32DBB}" type="slidenum">
              <a:rPr lang="en-US" smtClean="0"/>
              <a:pPr/>
              <a:t>‹#›</a:t>
            </a:fld>
            <a:endParaRPr lang="en-US"/>
          </a:p>
        </p:txBody>
      </p:sp>
    </p:spTree>
    <p:extLst>
      <p:ext uri="{BB962C8B-B14F-4D97-AF65-F5344CB8AC3E}">
        <p14:creationId xmlns:p14="http://schemas.microsoft.com/office/powerpoint/2010/main" val="1273768875"/>
      </p:ext>
    </p:extLst>
  </p:cSld>
  <p:clrMap bg1="lt1" tx1="dk1" bg2="lt2" tx2="dk2" accent1="accent1" accent2="accent2" accent3="accent3" accent4="accent4" accent5="accent5" accent6="accent6" hlink="hlink" folHlink="folHlink"/>
  <p:notesStyle>
    <a:lvl1pPr marL="0" algn="l" defTabSz="914186" rtl="0" eaLnBrk="1" latinLnBrk="0" hangingPunct="1">
      <a:defRPr sz="1200" kern="1200">
        <a:solidFill>
          <a:schemeClr val="tx1"/>
        </a:solidFill>
        <a:latin typeface="+mn-lt"/>
        <a:ea typeface="+mn-ea"/>
        <a:cs typeface="+mn-cs"/>
      </a:defRPr>
    </a:lvl1pPr>
    <a:lvl2pPr marL="457092" algn="l" defTabSz="914186" rtl="0" eaLnBrk="1" latinLnBrk="0" hangingPunct="1">
      <a:defRPr sz="1200" kern="1200">
        <a:solidFill>
          <a:schemeClr val="tx1"/>
        </a:solidFill>
        <a:latin typeface="+mn-lt"/>
        <a:ea typeface="+mn-ea"/>
        <a:cs typeface="+mn-cs"/>
      </a:defRPr>
    </a:lvl2pPr>
    <a:lvl3pPr marL="914186" algn="l" defTabSz="914186" rtl="0" eaLnBrk="1" latinLnBrk="0" hangingPunct="1">
      <a:defRPr sz="1200" kern="1200">
        <a:solidFill>
          <a:schemeClr val="tx1"/>
        </a:solidFill>
        <a:latin typeface="+mn-lt"/>
        <a:ea typeface="+mn-ea"/>
        <a:cs typeface="+mn-cs"/>
      </a:defRPr>
    </a:lvl3pPr>
    <a:lvl4pPr marL="1371279" algn="l" defTabSz="914186" rtl="0" eaLnBrk="1" latinLnBrk="0" hangingPunct="1">
      <a:defRPr sz="1200" kern="1200">
        <a:solidFill>
          <a:schemeClr val="tx1"/>
        </a:solidFill>
        <a:latin typeface="+mn-lt"/>
        <a:ea typeface="+mn-ea"/>
        <a:cs typeface="+mn-cs"/>
      </a:defRPr>
    </a:lvl4pPr>
    <a:lvl5pPr marL="1828373" algn="l" defTabSz="914186" rtl="0" eaLnBrk="1" latinLnBrk="0" hangingPunct="1">
      <a:defRPr sz="1200" kern="1200">
        <a:solidFill>
          <a:schemeClr val="tx1"/>
        </a:solidFill>
        <a:latin typeface="+mn-lt"/>
        <a:ea typeface="+mn-ea"/>
        <a:cs typeface="+mn-cs"/>
      </a:defRPr>
    </a:lvl5pPr>
    <a:lvl6pPr marL="2285466" algn="l" defTabSz="914186" rtl="0" eaLnBrk="1" latinLnBrk="0" hangingPunct="1">
      <a:defRPr sz="1200" kern="1200">
        <a:solidFill>
          <a:schemeClr val="tx1"/>
        </a:solidFill>
        <a:latin typeface="+mn-lt"/>
        <a:ea typeface="+mn-ea"/>
        <a:cs typeface="+mn-cs"/>
      </a:defRPr>
    </a:lvl6pPr>
    <a:lvl7pPr marL="2742558" algn="l" defTabSz="914186" rtl="0" eaLnBrk="1" latinLnBrk="0" hangingPunct="1">
      <a:defRPr sz="1200" kern="1200">
        <a:solidFill>
          <a:schemeClr val="tx1"/>
        </a:solidFill>
        <a:latin typeface="+mn-lt"/>
        <a:ea typeface="+mn-ea"/>
        <a:cs typeface="+mn-cs"/>
      </a:defRPr>
    </a:lvl7pPr>
    <a:lvl8pPr marL="3199652" algn="l" defTabSz="914186" rtl="0" eaLnBrk="1" latinLnBrk="0" hangingPunct="1">
      <a:defRPr sz="1200" kern="1200">
        <a:solidFill>
          <a:schemeClr val="tx1"/>
        </a:solidFill>
        <a:latin typeface="+mn-lt"/>
        <a:ea typeface="+mn-ea"/>
        <a:cs typeface="+mn-cs"/>
      </a:defRPr>
    </a:lvl8pPr>
    <a:lvl9pPr marL="3656744" algn="l" defTabSz="91418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1</a:t>
            </a:fld>
            <a:endParaRPr lang="en-GB"/>
          </a:p>
        </p:txBody>
      </p:sp>
    </p:spTree>
    <p:extLst>
      <p:ext uri="{BB962C8B-B14F-4D97-AF65-F5344CB8AC3E}">
        <p14:creationId xmlns:p14="http://schemas.microsoft.com/office/powerpoint/2010/main" val="64599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24</a:t>
            </a:fld>
            <a:endParaRPr lang="en-GB"/>
          </a:p>
        </p:txBody>
      </p:sp>
    </p:spTree>
    <p:extLst>
      <p:ext uri="{BB962C8B-B14F-4D97-AF65-F5344CB8AC3E}">
        <p14:creationId xmlns:p14="http://schemas.microsoft.com/office/powerpoint/2010/main" val="1084920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25</a:t>
            </a:fld>
            <a:endParaRPr lang="en-GB"/>
          </a:p>
        </p:txBody>
      </p:sp>
    </p:spTree>
    <p:extLst>
      <p:ext uri="{BB962C8B-B14F-4D97-AF65-F5344CB8AC3E}">
        <p14:creationId xmlns:p14="http://schemas.microsoft.com/office/powerpoint/2010/main" val="3501796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26</a:t>
            </a:fld>
            <a:endParaRPr lang="en-GB"/>
          </a:p>
        </p:txBody>
      </p:sp>
    </p:spTree>
    <p:extLst>
      <p:ext uri="{BB962C8B-B14F-4D97-AF65-F5344CB8AC3E}">
        <p14:creationId xmlns:p14="http://schemas.microsoft.com/office/powerpoint/2010/main" val="3308938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27</a:t>
            </a:fld>
            <a:endParaRPr lang="en-GB"/>
          </a:p>
        </p:txBody>
      </p:sp>
    </p:spTree>
    <p:extLst>
      <p:ext uri="{BB962C8B-B14F-4D97-AF65-F5344CB8AC3E}">
        <p14:creationId xmlns:p14="http://schemas.microsoft.com/office/powerpoint/2010/main" val="2646151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28</a:t>
            </a:fld>
            <a:endParaRPr lang="en-GB"/>
          </a:p>
        </p:txBody>
      </p:sp>
    </p:spTree>
    <p:extLst>
      <p:ext uri="{BB962C8B-B14F-4D97-AF65-F5344CB8AC3E}">
        <p14:creationId xmlns:p14="http://schemas.microsoft.com/office/powerpoint/2010/main" val="2296607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29</a:t>
            </a:fld>
            <a:endParaRPr lang="en-GB"/>
          </a:p>
        </p:txBody>
      </p:sp>
    </p:spTree>
    <p:extLst>
      <p:ext uri="{BB962C8B-B14F-4D97-AF65-F5344CB8AC3E}">
        <p14:creationId xmlns:p14="http://schemas.microsoft.com/office/powerpoint/2010/main" val="1094683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30</a:t>
            </a:fld>
            <a:endParaRPr lang="en-GB"/>
          </a:p>
        </p:txBody>
      </p:sp>
    </p:spTree>
    <p:extLst>
      <p:ext uri="{BB962C8B-B14F-4D97-AF65-F5344CB8AC3E}">
        <p14:creationId xmlns:p14="http://schemas.microsoft.com/office/powerpoint/2010/main" val="2265378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31</a:t>
            </a:fld>
            <a:endParaRPr lang="en-GB"/>
          </a:p>
        </p:txBody>
      </p:sp>
    </p:spTree>
    <p:extLst>
      <p:ext uri="{BB962C8B-B14F-4D97-AF65-F5344CB8AC3E}">
        <p14:creationId xmlns:p14="http://schemas.microsoft.com/office/powerpoint/2010/main" val="4270417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32</a:t>
            </a:fld>
            <a:endParaRPr lang="en-GB"/>
          </a:p>
        </p:txBody>
      </p:sp>
    </p:spTree>
    <p:extLst>
      <p:ext uri="{BB962C8B-B14F-4D97-AF65-F5344CB8AC3E}">
        <p14:creationId xmlns:p14="http://schemas.microsoft.com/office/powerpoint/2010/main" val="31551999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33</a:t>
            </a:fld>
            <a:endParaRPr lang="en-GB"/>
          </a:p>
        </p:txBody>
      </p:sp>
    </p:spTree>
    <p:extLst>
      <p:ext uri="{BB962C8B-B14F-4D97-AF65-F5344CB8AC3E}">
        <p14:creationId xmlns:p14="http://schemas.microsoft.com/office/powerpoint/2010/main" val="2647140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2</a:t>
            </a:fld>
            <a:endParaRPr lang="en-GB"/>
          </a:p>
        </p:txBody>
      </p:sp>
    </p:spTree>
    <p:extLst>
      <p:ext uri="{BB962C8B-B14F-4D97-AF65-F5344CB8AC3E}">
        <p14:creationId xmlns:p14="http://schemas.microsoft.com/office/powerpoint/2010/main" val="1855178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34</a:t>
            </a:fld>
            <a:endParaRPr lang="en-GB"/>
          </a:p>
        </p:txBody>
      </p:sp>
    </p:spTree>
    <p:extLst>
      <p:ext uri="{BB962C8B-B14F-4D97-AF65-F5344CB8AC3E}">
        <p14:creationId xmlns:p14="http://schemas.microsoft.com/office/powerpoint/2010/main" val="24503329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35</a:t>
            </a:fld>
            <a:endParaRPr lang="en-GB"/>
          </a:p>
        </p:txBody>
      </p:sp>
    </p:spTree>
    <p:extLst>
      <p:ext uri="{BB962C8B-B14F-4D97-AF65-F5344CB8AC3E}">
        <p14:creationId xmlns:p14="http://schemas.microsoft.com/office/powerpoint/2010/main" val="2425514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3</a:t>
            </a:fld>
            <a:endParaRPr lang="en-GB"/>
          </a:p>
        </p:txBody>
      </p:sp>
    </p:spTree>
    <p:extLst>
      <p:ext uri="{BB962C8B-B14F-4D97-AF65-F5344CB8AC3E}">
        <p14:creationId xmlns:p14="http://schemas.microsoft.com/office/powerpoint/2010/main" val="4294034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4</a:t>
            </a:fld>
            <a:endParaRPr lang="en-GB"/>
          </a:p>
        </p:txBody>
      </p:sp>
    </p:spTree>
    <p:extLst>
      <p:ext uri="{BB962C8B-B14F-4D97-AF65-F5344CB8AC3E}">
        <p14:creationId xmlns:p14="http://schemas.microsoft.com/office/powerpoint/2010/main" val="1639837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5</a:t>
            </a:fld>
            <a:endParaRPr lang="en-GB"/>
          </a:p>
        </p:txBody>
      </p:sp>
    </p:spTree>
    <p:extLst>
      <p:ext uri="{BB962C8B-B14F-4D97-AF65-F5344CB8AC3E}">
        <p14:creationId xmlns:p14="http://schemas.microsoft.com/office/powerpoint/2010/main" val="2980392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626130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F4ABEF-AEDC-4205-969A-FEEFADD32DBB}" type="slidenum">
              <a:rPr lang="en-US" smtClean="0"/>
              <a:pPr/>
              <a:t>7</a:t>
            </a:fld>
            <a:endParaRPr lang="en-US"/>
          </a:p>
        </p:txBody>
      </p:sp>
    </p:spTree>
    <p:extLst>
      <p:ext uri="{BB962C8B-B14F-4D97-AF65-F5344CB8AC3E}">
        <p14:creationId xmlns:p14="http://schemas.microsoft.com/office/powerpoint/2010/main" val="500975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8</a:t>
            </a:fld>
            <a:endParaRPr lang="en-GB"/>
          </a:p>
        </p:txBody>
      </p:sp>
    </p:spTree>
    <p:extLst>
      <p:ext uri="{BB962C8B-B14F-4D97-AF65-F5344CB8AC3E}">
        <p14:creationId xmlns:p14="http://schemas.microsoft.com/office/powerpoint/2010/main" val="2856530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58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A6E812-36B6-4F27-AE52-318258DE4699}" type="slidenum">
              <a:rPr lang="en-GB" smtClean="0"/>
              <a:pPr/>
              <a:t>23</a:t>
            </a:fld>
            <a:endParaRPr lang="en-GB"/>
          </a:p>
        </p:txBody>
      </p:sp>
    </p:spTree>
    <p:extLst>
      <p:ext uri="{BB962C8B-B14F-4D97-AF65-F5344CB8AC3E}">
        <p14:creationId xmlns:p14="http://schemas.microsoft.com/office/powerpoint/2010/main" val="2450332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92" indent="0" algn="ctr">
              <a:buNone/>
              <a:defRPr>
                <a:solidFill>
                  <a:schemeClr val="tx1">
                    <a:tint val="75000"/>
                  </a:schemeClr>
                </a:solidFill>
              </a:defRPr>
            </a:lvl2pPr>
            <a:lvl3pPr marL="914186" indent="0" algn="ctr">
              <a:buNone/>
              <a:defRPr>
                <a:solidFill>
                  <a:schemeClr val="tx1">
                    <a:tint val="75000"/>
                  </a:schemeClr>
                </a:solidFill>
              </a:defRPr>
            </a:lvl3pPr>
            <a:lvl4pPr marL="1371279" indent="0" algn="ctr">
              <a:buNone/>
              <a:defRPr>
                <a:solidFill>
                  <a:schemeClr val="tx1">
                    <a:tint val="75000"/>
                  </a:schemeClr>
                </a:solidFill>
              </a:defRPr>
            </a:lvl4pPr>
            <a:lvl5pPr marL="1828373" indent="0" algn="ctr">
              <a:buNone/>
              <a:defRPr>
                <a:solidFill>
                  <a:schemeClr val="tx1">
                    <a:tint val="75000"/>
                  </a:schemeClr>
                </a:solidFill>
              </a:defRPr>
            </a:lvl5pPr>
            <a:lvl6pPr marL="2285466" indent="0" algn="ctr">
              <a:buNone/>
              <a:defRPr>
                <a:solidFill>
                  <a:schemeClr val="tx1">
                    <a:tint val="75000"/>
                  </a:schemeClr>
                </a:solidFill>
              </a:defRPr>
            </a:lvl6pPr>
            <a:lvl7pPr marL="2742558" indent="0" algn="ctr">
              <a:buNone/>
              <a:defRPr>
                <a:solidFill>
                  <a:schemeClr val="tx1">
                    <a:tint val="75000"/>
                  </a:schemeClr>
                </a:solidFill>
              </a:defRPr>
            </a:lvl7pPr>
            <a:lvl8pPr marL="3199652" indent="0" algn="ctr">
              <a:buNone/>
              <a:defRPr>
                <a:solidFill>
                  <a:schemeClr val="tx1">
                    <a:tint val="75000"/>
                  </a:schemeClr>
                </a:solidFill>
              </a:defRPr>
            </a:lvl8pPr>
            <a:lvl9pPr marL="36567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93A19E3-48EE-4BE7-999F-E099039F58D1}"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3A19E3-48EE-4BE7-999F-E099039F58D1}"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3A19E3-48EE-4BE7-999F-E099039F58D1}"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820" indent="0" algn="ctr">
              <a:buNone/>
              <a:defRPr>
                <a:solidFill>
                  <a:schemeClr val="tx1">
                    <a:tint val="75000"/>
                  </a:schemeClr>
                </a:solidFill>
              </a:defRPr>
            </a:lvl2pPr>
            <a:lvl3pPr marL="685639" indent="0" algn="ctr">
              <a:buNone/>
              <a:defRPr>
                <a:solidFill>
                  <a:schemeClr val="tx1">
                    <a:tint val="75000"/>
                  </a:schemeClr>
                </a:solidFill>
              </a:defRPr>
            </a:lvl3pPr>
            <a:lvl4pPr marL="1028460" indent="0" algn="ctr">
              <a:buNone/>
              <a:defRPr>
                <a:solidFill>
                  <a:schemeClr val="tx1">
                    <a:tint val="75000"/>
                  </a:schemeClr>
                </a:solidFill>
              </a:defRPr>
            </a:lvl4pPr>
            <a:lvl5pPr marL="1371279" indent="0" algn="ctr">
              <a:buNone/>
              <a:defRPr>
                <a:solidFill>
                  <a:schemeClr val="tx1">
                    <a:tint val="75000"/>
                  </a:schemeClr>
                </a:solidFill>
              </a:defRPr>
            </a:lvl5pPr>
            <a:lvl6pPr marL="1714100" indent="0" algn="ctr">
              <a:buNone/>
              <a:defRPr>
                <a:solidFill>
                  <a:schemeClr val="tx1">
                    <a:tint val="75000"/>
                  </a:schemeClr>
                </a:solidFill>
              </a:defRPr>
            </a:lvl6pPr>
            <a:lvl7pPr marL="2056919" indent="0" algn="ctr">
              <a:buNone/>
              <a:defRPr>
                <a:solidFill>
                  <a:schemeClr val="tx1">
                    <a:tint val="75000"/>
                  </a:schemeClr>
                </a:solidFill>
              </a:defRPr>
            </a:lvl7pPr>
            <a:lvl8pPr marL="2399738" indent="0" algn="ctr">
              <a:buNone/>
              <a:defRPr>
                <a:solidFill>
                  <a:schemeClr val="tx1">
                    <a:tint val="75000"/>
                  </a:schemeClr>
                </a:solidFill>
              </a:defRPr>
            </a:lvl8pPr>
            <a:lvl9pPr marL="274255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6362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8350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820" indent="0">
              <a:buNone/>
              <a:defRPr sz="1300">
                <a:solidFill>
                  <a:schemeClr val="tx1">
                    <a:tint val="75000"/>
                  </a:schemeClr>
                </a:solidFill>
              </a:defRPr>
            </a:lvl2pPr>
            <a:lvl3pPr marL="685639" indent="0">
              <a:buNone/>
              <a:defRPr sz="1200">
                <a:solidFill>
                  <a:schemeClr val="tx1">
                    <a:tint val="75000"/>
                  </a:schemeClr>
                </a:solidFill>
              </a:defRPr>
            </a:lvl3pPr>
            <a:lvl4pPr marL="1028460" indent="0">
              <a:buNone/>
              <a:defRPr sz="1100">
                <a:solidFill>
                  <a:schemeClr val="tx1">
                    <a:tint val="75000"/>
                  </a:schemeClr>
                </a:solidFill>
              </a:defRPr>
            </a:lvl4pPr>
            <a:lvl5pPr marL="1371279" indent="0">
              <a:buNone/>
              <a:defRPr sz="1100">
                <a:solidFill>
                  <a:schemeClr val="tx1">
                    <a:tint val="75000"/>
                  </a:schemeClr>
                </a:solidFill>
              </a:defRPr>
            </a:lvl5pPr>
            <a:lvl6pPr marL="1714100" indent="0">
              <a:buNone/>
              <a:defRPr sz="1100">
                <a:solidFill>
                  <a:schemeClr val="tx1">
                    <a:tint val="75000"/>
                  </a:schemeClr>
                </a:solidFill>
              </a:defRPr>
            </a:lvl6pPr>
            <a:lvl7pPr marL="2056919" indent="0">
              <a:buNone/>
              <a:defRPr sz="1100">
                <a:solidFill>
                  <a:schemeClr val="tx1">
                    <a:tint val="75000"/>
                  </a:schemeClr>
                </a:solidFill>
              </a:defRPr>
            </a:lvl7pPr>
            <a:lvl8pPr marL="2399738" indent="0">
              <a:buNone/>
              <a:defRPr sz="1100">
                <a:solidFill>
                  <a:schemeClr val="tx1">
                    <a:tint val="75000"/>
                  </a:schemeClr>
                </a:solidFill>
              </a:defRPr>
            </a:lvl8pPr>
            <a:lvl9pPr marL="2742558"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020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100"/>
            </a:lvl1pPr>
            <a:lvl2pPr>
              <a:defRPr sz="18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100"/>
            </a:lvl1pPr>
            <a:lvl2pPr>
              <a:defRPr sz="18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521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1800" b="1"/>
            </a:lvl1pPr>
            <a:lvl2pPr marL="342820" indent="0">
              <a:buNone/>
              <a:defRPr sz="1500" b="1"/>
            </a:lvl2pPr>
            <a:lvl3pPr marL="685639" indent="0">
              <a:buNone/>
              <a:defRPr sz="1300" b="1"/>
            </a:lvl3pPr>
            <a:lvl4pPr marL="1028460" indent="0">
              <a:buNone/>
              <a:defRPr sz="1200" b="1"/>
            </a:lvl4pPr>
            <a:lvl5pPr marL="1371279" indent="0">
              <a:buNone/>
              <a:defRPr sz="1200" b="1"/>
            </a:lvl5pPr>
            <a:lvl6pPr marL="1714100" indent="0">
              <a:buNone/>
              <a:defRPr sz="1200" b="1"/>
            </a:lvl6pPr>
            <a:lvl7pPr marL="2056919" indent="0">
              <a:buNone/>
              <a:defRPr sz="1200" b="1"/>
            </a:lvl7pPr>
            <a:lvl8pPr marL="2399738" indent="0">
              <a:buNone/>
              <a:defRPr sz="1200" b="1"/>
            </a:lvl8pPr>
            <a:lvl9pPr marL="2742558"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1800"/>
            </a:lvl1pPr>
            <a:lvl2pPr>
              <a:defRPr sz="15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1800" b="1"/>
            </a:lvl1pPr>
            <a:lvl2pPr marL="342820" indent="0">
              <a:buNone/>
              <a:defRPr sz="1500" b="1"/>
            </a:lvl2pPr>
            <a:lvl3pPr marL="685639" indent="0">
              <a:buNone/>
              <a:defRPr sz="1300" b="1"/>
            </a:lvl3pPr>
            <a:lvl4pPr marL="1028460" indent="0">
              <a:buNone/>
              <a:defRPr sz="1200" b="1"/>
            </a:lvl4pPr>
            <a:lvl5pPr marL="1371279" indent="0">
              <a:buNone/>
              <a:defRPr sz="1200" b="1"/>
            </a:lvl5pPr>
            <a:lvl6pPr marL="1714100" indent="0">
              <a:buNone/>
              <a:defRPr sz="1200" b="1"/>
            </a:lvl6pPr>
            <a:lvl7pPr marL="2056919" indent="0">
              <a:buNone/>
              <a:defRPr sz="1200" b="1"/>
            </a:lvl7pPr>
            <a:lvl8pPr marL="2399738" indent="0">
              <a:buNone/>
              <a:defRPr sz="1200" b="1"/>
            </a:lvl8pPr>
            <a:lvl9pPr marL="2742558"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800"/>
            </a:lvl1pPr>
            <a:lvl2pPr>
              <a:defRPr sz="15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2438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7734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9786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4"/>
            <a:ext cx="3008313" cy="4691063"/>
          </a:xfrm>
        </p:spPr>
        <p:txBody>
          <a:bodyPr/>
          <a:lstStyle>
            <a:lvl1pPr marL="0" indent="0">
              <a:buNone/>
              <a:defRPr sz="1100"/>
            </a:lvl1pPr>
            <a:lvl2pPr marL="342820" indent="0">
              <a:buNone/>
              <a:defRPr sz="900"/>
            </a:lvl2pPr>
            <a:lvl3pPr marL="685639" indent="0">
              <a:buNone/>
              <a:defRPr sz="700"/>
            </a:lvl3pPr>
            <a:lvl4pPr marL="1028460" indent="0">
              <a:buNone/>
              <a:defRPr sz="700"/>
            </a:lvl4pPr>
            <a:lvl5pPr marL="1371279" indent="0">
              <a:buNone/>
              <a:defRPr sz="700"/>
            </a:lvl5pPr>
            <a:lvl6pPr marL="1714100" indent="0">
              <a:buNone/>
              <a:defRPr sz="700"/>
            </a:lvl6pPr>
            <a:lvl7pPr marL="2056919" indent="0">
              <a:buNone/>
              <a:defRPr sz="700"/>
            </a:lvl7pPr>
            <a:lvl8pPr marL="2399738" indent="0">
              <a:buNone/>
              <a:defRPr sz="700"/>
            </a:lvl8pPr>
            <a:lvl9pPr marL="2742558"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4548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3A19E3-48EE-4BE7-999F-E099039F58D1}"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820" indent="0">
              <a:buNone/>
              <a:defRPr sz="2100"/>
            </a:lvl2pPr>
            <a:lvl3pPr marL="685639" indent="0">
              <a:buNone/>
              <a:defRPr sz="1800"/>
            </a:lvl3pPr>
            <a:lvl4pPr marL="1028460" indent="0">
              <a:buNone/>
              <a:defRPr sz="1500"/>
            </a:lvl4pPr>
            <a:lvl5pPr marL="1371279" indent="0">
              <a:buNone/>
              <a:defRPr sz="1500"/>
            </a:lvl5pPr>
            <a:lvl6pPr marL="1714100" indent="0">
              <a:buNone/>
              <a:defRPr sz="1500"/>
            </a:lvl6pPr>
            <a:lvl7pPr marL="2056919" indent="0">
              <a:buNone/>
              <a:defRPr sz="1500"/>
            </a:lvl7pPr>
            <a:lvl8pPr marL="2399738" indent="0">
              <a:buNone/>
              <a:defRPr sz="1500"/>
            </a:lvl8pPr>
            <a:lvl9pPr marL="2742558"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100"/>
            </a:lvl1pPr>
            <a:lvl2pPr marL="342820" indent="0">
              <a:buNone/>
              <a:defRPr sz="900"/>
            </a:lvl2pPr>
            <a:lvl3pPr marL="685639" indent="0">
              <a:buNone/>
              <a:defRPr sz="700"/>
            </a:lvl3pPr>
            <a:lvl4pPr marL="1028460" indent="0">
              <a:buNone/>
              <a:defRPr sz="700"/>
            </a:lvl4pPr>
            <a:lvl5pPr marL="1371279" indent="0">
              <a:buNone/>
              <a:defRPr sz="700"/>
            </a:lvl5pPr>
            <a:lvl6pPr marL="1714100" indent="0">
              <a:buNone/>
              <a:defRPr sz="700"/>
            </a:lvl6pPr>
            <a:lvl7pPr marL="2056919" indent="0">
              <a:buNone/>
              <a:defRPr sz="700"/>
            </a:lvl7pPr>
            <a:lvl8pPr marL="2399738" indent="0">
              <a:buNone/>
              <a:defRPr sz="700"/>
            </a:lvl8pPr>
            <a:lvl9pPr marL="2742558"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964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6229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906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092" indent="0">
              <a:buNone/>
              <a:defRPr sz="1800">
                <a:solidFill>
                  <a:schemeClr val="tx1">
                    <a:tint val="75000"/>
                  </a:schemeClr>
                </a:solidFill>
              </a:defRPr>
            </a:lvl2pPr>
            <a:lvl3pPr marL="914186" indent="0">
              <a:buNone/>
              <a:defRPr sz="1600">
                <a:solidFill>
                  <a:schemeClr val="tx1">
                    <a:tint val="75000"/>
                  </a:schemeClr>
                </a:solidFill>
              </a:defRPr>
            </a:lvl3pPr>
            <a:lvl4pPr marL="1371279" indent="0">
              <a:buNone/>
              <a:defRPr sz="1400">
                <a:solidFill>
                  <a:schemeClr val="tx1">
                    <a:tint val="75000"/>
                  </a:schemeClr>
                </a:solidFill>
              </a:defRPr>
            </a:lvl4pPr>
            <a:lvl5pPr marL="1828373" indent="0">
              <a:buNone/>
              <a:defRPr sz="1400">
                <a:solidFill>
                  <a:schemeClr val="tx1">
                    <a:tint val="75000"/>
                  </a:schemeClr>
                </a:solidFill>
              </a:defRPr>
            </a:lvl5pPr>
            <a:lvl6pPr marL="2285466" indent="0">
              <a:buNone/>
              <a:defRPr sz="1400">
                <a:solidFill>
                  <a:schemeClr val="tx1">
                    <a:tint val="75000"/>
                  </a:schemeClr>
                </a:solidFill>
              </a:defRPr>
            </a:lvl6pPr>
            <a:lvl7pPr marL="2742558" indent="0">
              <a:buNone/>
              <a:defRPr sz="1400">
                <a:solidFill>
                  <a:schemeClr val="tx1">
                    <a:tint val="75000"/>
                  </a:schemeClr>
                </a:solidFill>
              </a:defRPr>
            </a:lvl7pPr>
            <a:lvl8pPr marL="3199652" indent="0">
              <a:buNone/>
              <a:defRPr sz="1400">
                <a:solidFill>
                  <a:schemeClr val="tx1">
                    <a:tint val="75000"/>
                  </a:schemeClr>
                </a:solidFill>
              </a:defRPr>
            </a:lvl8pPr>
            <a:lvl9pPr marL="3656744"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3A19E3-48EE-4BE7-999F-E099039F58D1}" type="datetimeFigureOut">
              <a:rPr lang="en-US" smtClean="0"/>
              <a:pPr/>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3A19E3-48EE-4BE7-999F-E099039F58D1}" type="datetimeFigureOut">
              <a:rPr lang="en-US" smtClean="0"/>
              <a:pPr/>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092" indent="0">
              <a:buNone/>
              <a:defRPr sz="2000" b="1"/>
            </a:lvl2pPr>
            <a:lvl3pPr marL="914186" indent="0">
              <a:buNone/>
              <a:defRPr sz="1800" b="1"/>
            </a:lvl3pPr>
            <a:lvl4pPr marL="1371279" indent="0">
              <a:buNone/>
              <a:defRPr sz="1600" b="1"/>
            </a:lvl4pPr>
            <a:lvl5pPr marL="1828373" indent="0">
              <a:buNone/>
              <a:defRPr sz="1600" b="1"/>
            </a:lvl5pPr>
            <a:lvl6pPr marL="2285466" indent="0">
              <a:buNone/>
              <a:defRPr sz="1600" b="1"/>
            </a:lvl6pPr>
            <a:lvl7pPr marL="2742558" indent="0">
              <a:buNone/>
              <a:defRPr sz="1600" b="1"/>
            </a:lvl7pPr>
            <a:lvl8pPr marL="3199652" indent="0">
              <a:buNone/>
              <a:defRPr sz="1600" b="1"/>
            </a:lvl8pPr>
            <a:lvl9pPr marL="365674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092" indent="0">
              <a:buNone/>
              <a:defRPr sz="2000" b="1"/>
            </a:lvl2pPr>
            <a:lvl3pPr marL="914186" indent="0">
              <a:buNone/>
              <a:defRPr sz="1800" b="1"/>
            </a:lvl3pPr>
            <a:lvl4pPr marL="1371279" indent="0">
              <a:buNone/>
              <a:defRPr sz="1600" b="1"/>
            </a:lvl4pPr>
            <a:lvl5pPr marL="1828373" indent="0">
              <a:buNone/>
              <a:defRPr sz="1600" b="1"/>
            </a:lvl5pPr>
            <a:lvl6pPr marL="2285466" indent="0">
              <a:buNone/>
              <a:defRPr sz="1600" b="1"/>
            </a:lvl6pPr>
            <a:lvl7pPr marL="2742558" indent="0">
              <a:buNone/>
              <a:defRPr sz="1600" b="1"/>
            </a:lvl7pPr>
            <a:lvl8pPr marL="3199652" indent="0">
              <a:buNone/>
              <a:defRPr sz="1600" b="1"/>
            </a:lvl8pPr>
            <a:lvl9pPr marL="365674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3A19E3-48EE-4BE7-999F-E099039F58D1}" type="datetimeFigureOut">
              <a:rPr lang="en-US" smtClean="0"/>
              <a:pPr/>
              <a:t>5/19/2020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3A19E3-48EE-4BE7-999F-E099039F58D1}" type="datetimeFigureOut">
              <a:rPr lang="en-US" smtClean="0"/>
              <a:pPr/>
              <a:t>5/19/2020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3A19E3-48EE-4BE7-999F-E099039F58D1}" type="datetimeFigureOut">
              <a:rPr lang="en-US" smtClean="0"/>
              <a:pPr/>
              <a:t>5/19/2020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0"/>
            <a:ext cx="3008313" cy="4691063"/>
          </a:xfrm>
        </p:spPr>
        <p:txBody>
          <a:bodyPr/>
          <a:lstStyle>
            <a:lvl1pPr marL="0" indent="0">
              <a:buNone/>
              <a:defRPr sz="1400"/>
            </a:lvl1pPr>
            <a:lvl2pPr marL="457092" indent="0">
              <a:buNone/>
              <a:defRPr sz="1200"/>
            </a:lvl2pPr>
            <a:lvl3pPr marL="914186" indent="0">
              <a:buNone/>
              <a:defRPr sz="1000"/>
            </a:lvl3pPr>
            <a:lvl4pPr marL="1371279" indent="0">
              <a:buNone/>
              <a:defRPr sz="900"/>
            </a:lvl4pPr>
            <a:lvl5pPr marL="1828373" indent="0">
              <a:buNone/>
              <a:defRPr sz="900"/>
            </a:lvl5pPr>
            <a:lvl6pPr marL="2285466" indent="0">
              <a:buNone/>
              <a:defRPr sz="900"/>
            </a:lvl6pPr>
            <a:lvl7pPr marL="2742558" indent="0">
              <a:buNone/>
              <a:defRPr sz="900"/>
            </a:lvl7pPr>
            <a:lvl8pPr marL="3199652" indent="0">
              <a:buNone/>
              <a:defRPr sz="900"/>
            </a:lvl8pPr>
            <a:lvl9pPr marL="365674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3A19E3-48EE-4BE7-999F-E099039F58D1}" type="datetimeFigureOut">
              <a:rPr lang="en-US" smtClean="0"/>
              <a:pPr/>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92" indent="0">
              <a:buNone/>
              <a:defRPr sz="2800"/>
            </a:lvl2pPr>
            <a:lvl3pPr marL="914186" indent="0">
              <a:buNone/>
              <a:defRPr sz="2400"/>
            </a:lvl3pPr>
            <a:lvl4pPr marL="1371279" indent="0">
              <a:buNone/>
              <a:defRPr sz="2000"/>
            </a:lvl4pPr>
            <a:lvl5pPr marL="1828373" indent="0">
              <a:buNone/>
              <a:defRPr sz="2000"/>
            </a:lvl5pPr>
            <a:lvl6pPr marL="2285466" indent="0">
              <a:buNone/>
              <a:defRPr sz="2000"/>
            </a:lvl6pPr>
            <a:lvl7pPr marL="2742558" indent="0">
              <a:buNone/>
              <a:defRPr sz="2000"/>
            </a:lvl7pPr>
            <a:lvl8pPr marL="3199652" indent="0">
              <a:buNone/>
              <a:defRPr sz="2000"/>
            </a:lvl8pPr>
            <a:lvl9pPr marL="3656744"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92" indent="0">
              <a:buNone/>
              <a:defRPr sz="1200"/>
            </a:lvl2pPr>
            <a:lvl3pPr marL="914186" indent="0">
              <a:buNone/>
              <a:defRPr sz="1000"/>
            </a:lvl3pPr>
            <a:lvl4pPr marL="1371279" indent="0">
              <a:buNone/>
              <a:defRPr sz="900"/>
            </a:lvl4pPr>
            <a:lvl5pPr marL="1828373" indent="0">
              <a:buNone/>
              <a:defRPr sz="900"/>
            </a:lvl5pPr>
            <a:lvl6pPr marL="2285466" indent="0">
              <a:buNone/>
              <a:defRPr sz="900"/>
            </a:lvl6pPr>
            <a:lvl7pPr marL="2742558" indent="0">
              <a:buNone/>
              <a:defRPr sz="900"/>
            </a:lvl7pPr>
            <a:lvl8pPr marL="3199652" indent="0">
              <a:buNone/>
              <a:defRPr sz="900"/>
            </a:lvl8pPr>
            <a:lvl9pPr marL="365674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3A19E3-48EE-4BE7-999F-E099039F58D1}" type="datetimeFigureOut">
              <a:rPr lang="en-US" smtClean="0"/>
              <a:pPr/>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F3976-AACA-49D4-89B9-1427C64E2D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8" tIns="45709" rIns="91418" bIns="45709"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18" tIns="45709" rIns="91418" bIns="4570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18" tIns="45709" rIns="91418" bIns="45709" rtlCol="0" anchor="ctr"/>
          <a:lstStyle>
            <a:lvl1pPr algn="l">
              <a:defRPr sz="1200">
                <a:solidFill>
                  <a:schemeClr val="tx1">
                    <a:tint val="75000"/>
                  </a:schemeClr>
                </a:solidFill>
              </a:defRPr>
            </a:lvl1pPr>
          </a:lstStyle>
          <a:p>
            <a:fld id="{793A19E3-48EE-4BE7-999F-E099039F58D1}" type="datetimeFigureOut">
              <a:rPr lang="en-US" smtClean="0"/>
              <a:pPr/>
              <a:t>5/19/2020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18" tIns="45709" rIns="91418" bIns="4570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18" tIns="45709" rIns="91418" bIns="45709" rtlCol="0" anchor="ctr"/>
          <a:lstStyle>
            <a:lvl1pPr algn="r">
              <a:defRPr sz="1200">
                <a:solidFill>
                  <a:schemeClr val="tx1">
                    <a:tint val="75000"/>
                  </a:schemeClr>
                </a:solidFill>
              </a:defRPr>
            </a:lvl1pPr>
          </a:lstStyle>
          <a:p>
            <a:fld id="{A7CF3976-AACA-49D4-89B9-1427C64E2DD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186" rtl="0" eaLnBrk="1" latinLnBrk="0" hangingPunct="1">
        <a:spcBef>
          <a:spcPct val="0"/>
        </a:spcBef>
        <a:buNone/>
        <a:defRPr sz="4400" kern="1200">
          <a:solidFill>
            <a:schemeClr val="tx1"/>
          </a:solidFill>
          <a:latin typeface="+mj-lt"/>
          <a:ea typeface="+mj-ea"/>
          <a:cs typeface="+mj-cs"/>
        </a:defRPr>
      </a:lvl1pPr>
    </p:titleStyle>
    <p:bodyStyle>
      <a:lvl1pPr marL="342820" indent="-342820" algn="l" defTabSz="91418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76" indent="-285684" algn="l" defTabSz="91418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733" indent="-228546" algn="l" defTabSz="91418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825"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919"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012"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06"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98"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92"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86" rtl="0" eaLnBrk="1" latinLnBrk="0" hangingPunct="1">
        <a:defRPr sz="1800" kern="1200">
          <a:solidFill>
            <a:schemeClr val="tx1"/>
          </a:solidFill>
          <a:latin typeface="+mn-lt"/>
          <a:ea typeface="+mn-ea"/>
          <a:cs typeface="+mn-cs"/>
        </a:defRPr>
      </a:lvl1pPr>
      <a:lvl2pPr marL="457092" algn="l" defTabSz="914186" rtl="0" eaLnBrk="1" latinLnBrk="0" hangingPunct="1">
        <a:defRPr sz="1800" kern="1200">
          <a:solidFill>
            <a:schemeClr val="tx1"/>
          </a:solidFill>
          <a:latin typeface="+mn-lt"/>
          <a:ea typeface="+mn-ea"/>
          <a:cs typeface="+mn-cs"/>
        </a:defRPr>
      </a:lvl2pPr>
      <a:lvl3pPr marL="914186" algn="l" defTabSz="914186" rtl="0" eaLnBrk="1" latinLnBrk="0" hangingPunct="1">
        <a:defRPr sz="1800" kern="1200">
          <a:solidFill>
            <a:schemeClr val="tx1"/>
          </a:solidFill>
          <a:latin typeface="+mn-lt"/>
          <a:ea typeface="+mn-ea"/>
          <a:cs typeface="+mn-cs"/>
        </a:defRPr>
      </a:lvl3pPr>
      <a:lvl4pPr marL="1371279" algn="l" defTabSz="914186" rtl="0" eaLnBrk="1" latinLnBrk="0" hangingPunct="1">
        <a:defRPr sz="1800" kern="1200">
          <a:solidFill>
            <a:schemeClr val="tx1"/>
          </a:solidFill>
          <a:latin typeface="+mn-lt"/>
          <a:ea typeface="+mn-ea"/>
          <a:cs typeface="+mn-cs"/>
        </a:defRPr>
      </a:lvl4pPr>
      <a:lvl5pPr marL="1828373" algn="l" defTabSz="914186" rtl="0" eaLnBrk="1" latinLnBrk="0" hangingPunct="1">
        <a:defRPr sz="1800" kern="1200">
          <a:solidFill>
            <a:schemeClr val="tx1"/>
          </a:solidFill>
          <a:latin typeface="+mn-lt"/>
          <a:ea typeface="+mn-ea"/>
          <a:cs typeface="+mn-cs"/>
        </a:defRPr>
      </a:lvl5pPr>
      <a:lvl6pPr marL="2285466" algn="l" defTabSz="914186" rtl="0" eaLnBrk="1" latinLnBrk="0" hangingPunct="1">
        <a:defRPr sz="1800" kern="1200">
          <a:solidFill>
            <a:schemeClr val="tx1"/>
          </a:solidFill>
          <a:latin typeface="+mn-lt"/>
          <a:ea typeface="+mn-ea"/>
          <a:cs typeface="+mn-cs"/>
        </a:defRPr>
      </a:lvl6pPr>
      <a:lvl7pPr marL="2742558" algn="l" defTabSz="914186" rtl="0" eaLnBrk="1" latinLnBrk="0" hangingPunct="1">
        <a:defRPr sz="1800" kern="1200">
          <a:solidFill>
            <a:schemeClr val="tx1"/>
          </a:solidFill>
          <a:latin typeface="+mn-lt"/>
          <a:ea typeface="+mn-ea"/>
          <a:cs typeface="+mn-cs"/>
        </a:defRPr>
      </a:lvl7pPr>
      <a:lvl8pPr marL="3199652" algn="l" defTabSz="914186" rtl="0" eaLnBrk="1" latinLnBrk="0" hangingPunct="1">
        <a:defRPr sz="1800" kern="1200">
          <a:solidFill>
            <a:schemeClr val="tx1"/>
          </a:solidFill>
          <a:latin typeface="+mn-lt"/>
          <a:ea typeface="+mn-ea"/>
          <a:cs typeface="+mn-cs"/>
        </a:defRPr>
      </a:lvl8pPr>
      <a:lvl9pPr marL="3656744" algn="l" defTabSz="91418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8" tIns="45709" rIns="91418" bIns="45709" rtlCol="0" anchor="ctr">
            <a:normAutofit/>
          </a:bodyPr>
          <a:lstStyle/>
          <a:p>
            <a:r>
              <a:rPr lang="en-US"/>
              <a:t>Click to edit Master title style</a:t>
            </a:r>
          </a:p>
        </p:txBody>
      </p:sp>
      <p:sp>
        <p:nvSpPr>
          <p:cNvPr id="3" name="Text Placeholder 2"/>
          <p:cNvSpPr>
            <a:spLocks noGrp="1"/>
          </p:cNvSpPr>
          <p:nvPr>
            <p:ph type="body" idx="1"/>
          </p:nvPr>
        </p:nvSpPr>
        <p:spPr>
          <a:xfrm>
            <a:off x="457200" y="1600204"/>
            <a:ext cx="8229600" cy="4525963"/>
          </a:xfrm>
          <a:prstGeom prst="rect">
            <a:avLst/>
          </a:prstGeom>
        </p:spPr>
        <p:txBody>
          <a:bodyPr vert="horz" lIns="91418" tIns="45709" rIns="91418" bIns="4570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18" tIns="45709" rIns="91418" bIns="45709" rtlCol="0" anchor="ctr"/>
          <a:lstStyle>
            <a:lvl1pPr algn="l">
              <a:defRPr sz="900">
                <a:solidFill>
                  <a:schemeClr val="tx1">
                    <a:tint val="75000"/>
                  </a:schemeClr>
                </a:solidFill>
              </a:defRPr>
            </a:lvl1pPr>
          </a:lstStyle>
          <a:p>
            <a:fld id="{793A19E3-48EE-4BE7-999F-E099039F58D1}" type="datetimeFigureOut">
              <a:rPr lang="en-US" smtClean="0">
                <a:solidFill>
                  <a:prstClr val="black">
                    <a:tint val="75000"/>
                  </a:prstClr>
                </a:solidFill>
              </a:rPr>
              <a:pPr/>
              <a:t>5/19/2020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18" tIns="45709" rIns="91418" bIns="45709"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18" tIns="45709" rIns="91418" bIns="45709" rtlCol="0" anchor="ctr"/>
          <a:lstStyle>
            <a:lvl1pPr algn="r">
              <a:defRPr sz="900">
                <a:solidFill>
                  <a:schemeClr val="tx1">
                    <a:tint val="75000"/>
                  </a:schemeClr>
                </a:solidFill>
              </a:defRPr>
            </a:lvl1pPr>
          </a:lstStyle>
          <a:p>
            <a:fld id="{A7CF3976-AACA-49D4-89B9-1427C64E2D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5513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639" rtl="0" eaLnBrk="1" latinLnBrk="0" hangingPunct="1">
        <a:spcBef>
          <a:spcPct val="0"/>
        </a:spcBef>
        <a:buNone/>
        <a:defRPr sz="3300" kern="1200">
          <a:solidFill>
            <a:schemeClr val="tx1"/>
          </a:solidFill>
          <a:latin typeface="+mj-lt"/>
          <a:ea typeface="+mj-ea"/>
          <a:cs typeface="+mj-cs"/>
        </a:defRPr>
      </a:lvl1pPr>
    </p:titleStyle>
    <p:bodyStyle>
      <a:lvl1pPr marL="257115" indent="-257115" algn="l" defTabSz="685639"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083" indent="-214263" algn="l" defTabSz="685639"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050" indent="-171410" algn="l" defTabSz="685639"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199870" indent="-171410" algn="l" defTabSz="685639"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689" indent="-171410" algn="l" defTabSz="685639"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508" indent="-171410" algn="l" defTabSz="685639"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329" indent="-171410" algn="l" defTabSz="685639"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148" indent="-171410" algn="l" defTabSz="685639"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3968" indent="-171410" algn="l" defTabSz="685639"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639" rtl="0" eaLnBrk="1" latinLnBrk="0" hangingPunct="1">
        <a:defRPr sz="1300" kern="1200">
          <a:solidFill>
            <a:schemeClr val="tx1"/>
          </a:solidFill>
          <a:latin typeface="+mn-lt"/>
          <a:ea typeface="+mn-ea"/>
          <a:cs typeface="+mn-cs"/>
        </a:defRPr>
      </a:lvl1pPr>
      <a:lvl2pPr marL="342820" algn="l" defTabSz="685639" rtl="0" eaLnBrk="1" latinLnBrk="0" hangingPunct="1">
        <a:defRPr sz="1300" kern="1200">
          <a:solidFill>
            <a:schemeClr val="tx1"/>
          </a:solidFill>
          <a:latin typeface="+mn-lt"/>
          <a:ea typeface="+mn-ea"/>
          <a:cs typeface="+mn-cs"/>
        </a:defRPr>
      </a:lvl2pPr>
      <a:lvl3pPr marL="685639" algn="l" defTabSz="685639" rtl="0" eaLnBrk="1" latinLnBrk="0" hangingPunct="1">
        <a:defRPr sz="1300" kern="1200">
          <a:solidFill>
            <a:schemeClr val="tx1"/>
          </a:solidFill>
          <a:latin typeface="+mn-lt"/>
          <a:ea typeface="+mn-ea"/>
          <a:cs typeface="+mn-cs"/>
        </a:defRPr>
      </a:lvl3pPr>
      <a:lvl4pPr marL="1028460" algn="l" defTabSz="685639" rtl="0" eaLnBrk="1" latinLnBrk="0" hangingPunct="1">
        <a:defRPr sz="1300" kern="1200">
          <a:solidFill>
            <a:schemeClr val="tx1"/>
          </a:solidFill>
          <a:latin typeface="+mn-lt"/>
          <a:ea typeface="+mn-ea"/>
          <a:cs typeface="+mn-cs"/>
        </a:defRPr>
      </a:lvl4pPr>
      <a:lvl5pPr marL="1371279" algn="l" defTabSz="685639" rtl="0" eaLnBrk="1" latinLnBrk="0" hangingPunct="1">
        <a:defRPr sz="1300" kern="1200">
          <a:solidFill>
            <a:schemeClr val="tx1"/>
          </a:solidFill>
          <a:latin typeface="+mn-lt"/>
          <a:ea typeface="+mn-ea"/>
          <a:cs typeface="+mn-cs"/>
        </a:defRPr>
      </a:lvl5pPr>
      <a:lvl6pPr marL="1714100" algn="l" defTabSz="685639" rtl="0" eaLnBrk="1" latinLnBrk="0" hangingPunct="1">
        <a:defRPr sz="1300" kern="1200">
          <a:solidFill>
            <a:schemeClr val="tx1"/>
          </a:solidFill>
          <a:latin typeface="+mn-lt"/>
          <a:ea typeface="+mn-ea"/>
          <a:cs typeface="+mn-cs"/>
        </a:defRPr>
      </a:lvl6pPr>
      <a:lvl7pPr marL="2056919" algn="l" defTabSz="685639" rtl="0" eaLnBrk="1" latinLnBrk="0" hangingPunct="1">
        <a:defRPr sz="1300" kern="1200">
          <a:solidFill>
            <a:schemeClr val="tx1"/>
          </a:solidFill>
          <a:latin typeface="+mn-lt"/>
          <a:ea typeface="+mn-ea"/>
          <a:cs typeface="+mn-cs"/>
        </a:defRPr>
      </a:lvl7pPr>
      <a:lvl8pPr marL="2399738" algn="l" defTabSz="685639" rtl="0" eaLnBrk="1" latinLnBrk="0" hangingPunct="1">
        <a:defRPr sz="1300" kern="1200">
          <a:solidFill>
            <a:schemeClr val="tx1"/>
          </a:solidFill>
          <a:latin typeface="+mn-lt"/>
          <a:ea typeface="+mn-ea"/>
          <a:cs typeface="+mn-cs"/>
        </a:defRPr>
      </a:lvl8pPr>
      <a:lvl9pPr marL="2742558" algn="l" defTabSz="685639"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www.nemsa.gov.ng/"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7.xml"/><Relationship Id="rId16" Type="http://schemas.openxmlformats.org/officeDocument/2006/relationships/diagramColors" Target="../diagrams/colors3.xml"/><Relationship Id="rId20" Type="http://schemas.openxmlformats.org/officeDocument/2006/relationships/image" Target="../media/image4.jpeg"/><Relationship Id="rId1" Type="http://schemas.openxmlformats.org/officeDocument/2006/relationships/slideLayout" Target="../slideLayouts/slideLayout18.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19" Type="http://schemas.openxmlformats.org/officeDocument/2006/relationships/image" Target="../media/image2.png"/><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hyperlink" Target="http://www.nemsa.gov.ng/"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87595"/>
            <a:ext cx="1295326" cy="1217726"/>
          </a:xfrm>
          <a:prstGeom prst="rect">
            <a:avLst/>
          </a:prstGeom>
          <a:noFill/>
          <a:ln>
            <a:noFill/>
          </a:ln>
        </p:spPr>
      </p:pic>
      <p:sp>
        <p:nvSpPr>
          <p:cNvPr id="2" name="TextBox 1"/>
          <p:cNvSpPr txBox="1"/>
          <p:nvPr/>
        </p:nvSpPr>
        <p:spPr>
          <a:xfrm>
            <a:off x="29817" y="1357298"/>
            <a:ext cx="9144000" cy="5173189"/>
          </a:xfrm>
          <a:prstGeom prst="rect">
            <a:avLst/>
          </a:prstGeom>
          <a:noFill/>
        </p:spPr>
        <p:txBody>
          <a:bodyPr wrap="square" lIns="91418" tIns="45709" rIns="91418" bIns="45709" rtlCol="0">
            <a:spAutoFit/>
          </a:bodyPr>
          <a:lstStyle/>
          <a:p>
            <a:pPr algn="ctr"/>
            <a:r>
              <a:rPr lang="en-US" sz="2300" b="1" dirty="0">
                <a:solidFill>
                  <a:srgbClr val="FF0000"/>
                </a:solidFill>
                <a:latin typeface="Baskerville Old Face" panose="02020602080505020303" pitchFamily="18" charset="0"/>
              </a:rPr>
              <a:t>REQUIREMENTS FOR OBTAINING NEMSA SERVICES IN LINE WITH THE EXECUTIVE ORDER</a:t>
            </a:r>
          </a:p>
          <a:p>
            <a:pPr algn="ctr"/>
            <a:endParaRPr lang="en-US" sz="2300" b="1" dirty="0">
              <a:latin typeface="Baskerville Old Face" panose="02020602080505020303" pitchFamily="18" charset="0"/>
            </a:endParaRPr>
          </a:p>
          <a:p>
            <a:pPr algn="ctr"/>
            <a:r>
              <a:rPr lang="en-US" sz="2300" b="1" dirty="0">
                <a:latin typeface="Baskerville Old Face" panose="02020602080505020303" pitchFamily="18" charset="0"/>
              </a:rPr>
              <a:t>ON</a:t>
            </a:r>
          </a:p>
          <a:p>
            <a:pPr algn="ctr"/>
            <a:endParaRPr lang="en-US" sz="2300" b="1" dirty="0">
              <a:latin typeface="Imprint MT Shadow" panose="04020605060303030202" pitchFamily="82" charset="0"/>
              <a:cs typeface="Arial" pitchFamily="34" charset="0"/>
            </a:endParaRPr>
          </a:p>
          <a:p>
            <a:pPr marL="319014" indent="-319014" algn="ctr">
              <a:spcBef>
                <a:spcPts val="700"/>
              </a:spcBef>
              <a:buClr>
                <a:srgbClr val="DD8047"/>
              </a:buClr>
              <a:buSzPct val="60000"/>
              <a:defRPr/>
            </a:pPr>
            <a:r>
              <a:rPr lang="en-US" sz="2800" b="1" dirty="0">
                <a:latin typeface="Bernard MT Condensed" panose="02050806060905020404" pitchFamily="18" charset="0"/>
                <a:cs typeface="Arial" pitchFamily="34" charset="0"/>
              </a:rPr>
              <a:t>THE PROMOTION OF TRANSPARENCY AND EFFICIENCY IN THE BUSINESS ENVIRONMENT</a:t>
            </a:r>
          </a:p>
          <a:p>
            <a:pPr marL="319014" indent="-319014" algn="ctr">
              <a:spcBef>
                <a:spcPts val="700"/>
              </a:spcBef>
              <a:buClr>
                <a:srgbClr val="DD8047"/>
              </a:buClr>
              <a:buSzPct val="60000"/>
              <a:defRPr/>
            </a:pPr>
            <a:endParaRPr lang="en-US" sz="3200" b="1" dirty="0">
              <a:latin typeface="Imprint MT Shadow" panose="04020605060303030202" pitchFamily="82" charset="0"/>
              <a:cs typeface="Arial" pitchFamily="34" charset="0"/>
            </a:endParaRPr>
          </a:p>
          <a:p>
            <a:pPr marL="319014" indent="-319014" algn="ctr">
              <a:spcBef>
                <a:spcPts val="700"/>
              </a:spcBef>
              <a:buClr>
                <a:srgbClr val="DD8047"/>
              </a:buClr>
              <a:buSzPct val="60000"/>
              <a:defRPr/>
            </a:pPr>
            <a:r>
              <a:rPr lang="en-US" sz="2000" b="1" dirty="0">
                <a:cs typeface="Arial" pitchFamily="34" charset="0"/>
              </a:rPr>
              <a:t>PRESENTED TO</a:t>
            </a:r>
          </a:p>
          <a:p>
            <a:pPr marL="319014" indent="-319014" algn="ctr">
              <a:spcBef>
                <a:spcPts val="700"/>
              </a:spcBef>
              <a:buClr>
                <a:srgbClr val="DD8047"/>
              </a:buClr>
              <a:buSzPct val="60000"/>
              <a:defRPr/>
            </a:pPr>
            <a:endParaRPr lang="en-US" b="1" dirty="0">
              <a:latin typeface="Imprint MT Shadow" panose="04020605060303030202" pitchFamily="82" charset="0"/>
              <a:cs typeface="Arial" pitchFamily="34" charset="0"/>
            </a:endParaRPr>
          </a:p>
          <a:p>
            <a:pPr marL="319014" indent="-319014" algn="ctr">
              <a:spcBef>
                <a:spcPts val="700"/>
              </a:spcBef>
              <a:buClr>
                <a:srgbClr val="DD8047"/>
              </a:buClr>
              <a:buSzPct val="60000"/>
              <a:defRPr/>
            </a:pPr>
            <a:r>
              <a:rPr lang="en-US" sz="3000" b="1" dirty="0">
                <a:latin typeface="Imprint MT Shadow" panose="04020605060303030202" pitchFamily="82" charset="0"/>
                <a:cs typeface="Arial" pitchFamily="34" charset="0"/>
              </a:rPr>
              <a:t>ENABLING BUSINESS ENVIROMENT SECRETARIAT (EBES)</a:t>
            </a:r>
          </a:p>
        </p:txBody>
      </p:sp>
      <p:sp>
        <p:nvSpPr>
          <p:cNvPr id="13" name="Rectangle 3"/>
          <p:cNvSpPr txBox="1">
            <a:spLocks noChangeArrowheads="1"/>
          </p:cNvSpPr>
          <p:nvPr/>
        </p:nvSpPr>
        <p:spPr bwMode="auto">
          <a:xfrm>
            <a:off x="285988" y="3886200"/>
            <a:ext cx="8366985" cy="542932"/>
          </a:xfrm>
          <a:prstGeom prst="rect">
            <a:avLst/>
          </a:prstGeom>
          <a:noFill/>
          <a:ln w="9525">
            <a:noFill/>
            <a:miter lim="800000"/>
            <a:headEnd/>
            <a:tailEnd/>
          </a:ln>
        </p:spPr>
        <p:txBody>
          <a:bodyPr lIns="91418" tIns="45709" rIns="91418" bIns="45709"/>
          <a:lstStyle/>
          <a:p>
            <a:pPr marL="319014" indent="-319014" algn="ctr">
              <a:spcBef>
                <a:spcPts val="700"/>
              </a:spcBef>
              <a:buClr>
                <a:srgbClr val="DD8047"/>
              </a:buClr>
              <a:buSzPct val="60000"/>
              <a:defRPr/>
            </a:pPr>
            <a:endParaRPr lang="en-US" sz="2800" b="1" dirty="0">
              <a:latin typeface="Imprint MT Shadow" panose="04020605060303030202" pitchFamily="82" charset="0"/>
              <a:cs typeface="Arial" pitchFamily="34" charset="0"/>
            </a:endParaRPr>
          </a:p>
        </p:txBody>
      </p:sp>
      <p:pic>
        <p:nvPicPr>
          <p:cNvPr id="10" name="Picture 2"/>
          <p:cNvPicPr>
            <a:picLocks noChangeAspect="1" noChangeArrowheads="1"/>
          </p:cNvPicPr>
          <p:nvPr/>
        </p:nvPicPr>
        <p:blipFill>
          <a:blip r:embed="rId4" cstate="print"/>
          <a:srcRect/>
          <a:stretch>
            <a:fillRect/>
          </a:stretch>
        </p:blipFill>
        <p:spPr bwMode="auto">
          <a:xfrm>
            <a:off x="7596337" y="-4756"/>
            <a:ext cx="1487532" cy="1362054"/>
          </a:xfrm>
          <a:prstGeom prst="rect">
            <a:avLst/>
          </a:prstGeom>
          <a:noFill/>
          <a:ln w="9525">
            <a:noFill/>
            <a:miter lim="800000"/>
            <a:headEnd/>
            <a:tailEnd/>
          </a:ln>
        </p:spPr>
      </p:pic>
    </p:spTree>
    <p:extLst>
      <p:ext uri="{BB962C8B-B14F-4D97-AF65-F5344CB8AC3E}">
        <p14:creationId xmlns:p14="http://schemas.microsoft.com/office/powerpoint/2010/main" val="4179374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72948417"/>
              </p:ext>
            </p:extLst>
          </p:nvPr>
        </p:nvGraphicFramePr>
        <p:xfrm>
          <a:off x="250437" y="206230"/>
          <a:ext cx="8643968" cy="6374771"/>
        </p:xfrm>
        <a:graphic>
          <a:graphicData uri="http://schemas.openxmlformats.org/drawingml/2006/table">
            <a:tbl>
              <a:tblPr/>
              <a:tblGrid>
                <a:gridCol w="337299">
                  <a:extLst>
                    <a:ext uri="{9D8B030D-6E8A-4147-A177-3AD203B41FA5}">
                      <a16:colId xmlns:a16="http://schemas.microsoft.com/office/drawing/2014/main" val="20000"/>
                    </a:ext>
                  </a:extLst>
                </a:gridCol>
                <a:gridCol w="1609311">
                  <a:extLst>
                    <a:ext uri="{9D8B030D-6E8A-4147-A177-3AD203B41FA5}">
                      <a16:colId xmlns:a16="http://schemas.microsoft.com/office/drawing/2014/main" val="20001"/>
                    </a:ext>
                  </a:extLst>
                </a:gridCol>
                <a:gridCol w="1114964">
                  <a:extLst>
                    <a:ext uri="{9D8B030D-6E8A-4147-A177-3AD203B41FA5}">
                      <a16:colId xmlns:a16="http://schemas.microsoft.com/office/drawing/2014/main" val="20002"/>
                    </a:ext>
                  </a:extLst>
                </a:gridCol>
                <a:gridCol w="1512168">
                  <a:extLst>
                    <a:ext uri="{9D8B030D-6E8A-4147-A177-3AD203B41FA5}">
                      <a16:colId xmlns:a16="http://schemas.microsoft.com/office/drawing/2014/main" val="20003"/>
                    </a:ext>
                  </a:extLst>
                </a:gridCol>
                <a:gridCol w="4070226">
                  <a:extLst>
                    <a:ext uri="{9D8B030D-6E8A-4147-A177-3AD203B41FA5}">
                      <a16:colId xmlns:a16="http://schemas.microsoft.com/office/drawing/2014/main" val="20004"/>
                    </a:ext>
                  </a:extLst>
                </a:gridCol>
              </a:tblGrid>
              <a:tr h="4178355">
                <a:tc>
                  <a:txBody>
                    <a:bodyPr/>
                    <a:lstStyle/>
                    <a:p>
                      <a:pPr>
                        <a:lnSpc>
                          <a:spcPct val="115000"/>
                        </a:lnSpc>
                        <a:spcAft>
                          <a:spcPts val="1000"/>
                        </a:spcAft>
                      </a:pPr>
                      <a:r>
                        <a:rPr lang="en-GB" sz="1200" dirty="0">
                          <a:latin typeface="Calibri"/>
                          <a:ea typeface="Calibri"/>
                          <a:cs typeface="Times New Roman"/>
                        </a:rPr>
                        <a:t>2</a:t>
                      </a:r>
                    </a:p>
                  </a:txBody>
                  <a:tcPr marL="17405" marR="17405"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lvl="0" indent="0">
                        <a:lnSpc>
                          <a:spcPct val="115000"/>
                        </a:lnSpc>
                        <a:spcAft>
                          <a:spcPts val="1000"/>
                        </a:spcAft>
                        <a:buFont typeface="+mj-lt"/>
                        <a:buNone/>
                      </a:pPr>
                      <a:r>
                        <a:rPr lang="en-GB" sz="1200" dirty="0">
                          <a:latin typeface="Times New Roman"/>
                          <a:ea typeface="Calibri"/>
                          <a:cs typeface="Times New Roman"/>
                        </a:rPr>
                        <a:t>Inspection of factories producing HT/LT</a:t>
                      </a:r>
                      <a:r>
                        <a:rPr lang="en-GB" sz="1200" baseline="0" dirty="0">
                          <a:latin typeface="Times New Roman"/>
                          <a:ea typeface="Calibri"/>
                          <a:cs typeface="Times New Roman"/>
                        </a:rPr>
                        <a:t> electric concrete  poles and </a:t>
                      </a:r>
                      <a:r>
                        <a:rPr lang="en-GB" sz="1200" dirty="0">
                          <a:latin typeface="Times New Roman"/>
                          <a:ea typeface="Calibri"/>
                          <a:cs typeface="Times New Roman"/>
                        </a:rPr>
                        <a:t>special electric concrete poles (12m) and above</a:t>
                      </a:r>
                      <a:endParaRPr lang="en-GB" sz="1200" dirty="0">
                        <a:latin typeface="Calibri"/>
                        <a:ea typeface="Calibri"/>
                        <a:cs typeface="Times New Roman"/>
                      </a:endParaRPr>
                    </a:p>
                  </a:txBody>
                  <a:tcPr marL="17405" marR="17405"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200" dirty="0">
                          <a:latin typeface="Times New Roman"/>
                          <a:ea typeface="Calibri"/>
                          <a:cs typeface="Times New Roman"/>
                        </a:rPr>
                        <a:t>The scale for the calculation of the fees are contained in the fee schedule</a:t>
                      </a:r>
                      <a:endParaRPr lang="en-GB" sz="1200" dirty="0">
                        <a:latin typeface="Calibri"/>
                        <a:ea typeface="Calibri"/>
                        <a:cs typeface="Times New Roman"/>
                      </a:endParaRPr>
                    </a:p>
                  </a:txBody>
                  <a:tcPr marL="17405" marR="17405"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200" dirty="0">
                          <a:latin typeface="Times New Roman"/>
                          <a:ea typeface="Calibri"/>
                          <a:cs typeface="Times New Roman"/>
                        </a:rPr>
                        <a:t>Within 48 hours from the date the contractor/client/project supervisor meets the condition for obtaining the services.</a:t>
                      </a:r>
                      <a:endParaRPr lang="en-GB" sz="1200" dirty="0">
                        <a:latin typeface="Calibri"/>
                        <a:ea typeface="Calibri"/>
                        <a:cs typeface="Times New Roman"/>
                      </a:endParaRPr>
                    </a:p>
                  </a:txBody>
                  <a:tcPr marL="17405" marR="17405"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A sizeable parcel of easily accessible land measuring not less than        2000m</a:t>
                      </a:r>
                      <a:r>
                        <a:rPr lang="en-GB" sz="1050" baseline="30000" dirty="0">
                          <a:latin typeface="Times New Roman"/>
                          <a:ea typeface="Calibri"/>
                          <a:cs typeface="Times New Roman"/>
                        </a:rPr>
                        <a:t>2</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Sufficient number at least (15nos) of adequate gauge steel moulds in line with the classes of poles respectively</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The design specifications for the reinforced or pre-stressed electric concrete poles with relevant design drawings</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Well prepared concrete casting/moulding bay   (concrete floor area)</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At least two (2) numbers each of industrial concrete mixing and vibrating machines</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Qualified supervising engineers(Civil/Structural Engineers) and experienced welders/iron benders</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Adequate water supply facility</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A well prepared testing rig with associated pull winch and a good dial gauge of at least 2500KN/kg range.</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Curing ponds of appropriate size (capable of handling10 to 15 Nos. poles at a time).must be provided at factory site.</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Means of lifting poles to and from curing pond</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All manufactured poles shall have Date of manufacture, Logo of manufacturing company and planting depth clearly engraved on the poles and visible above the planting depth.</a:t>
                      </a:r>
                      <a:endParaRPr lang="en-GB" sz="1050" dirty="0">
                        <a:latin typeface="Calibri"/>
                        <a:ea typeface="Calibri"/>
                        <a:cs typeface="Times New Roman"/>
                      </a:endParaRPr>
                    </a:p>
                    <a:p>
                      <a:pPr marL="72000" lvl="0" indent="-252000" algn="just">
                        <a:lnSpc>
                          <a:spcPct val="100000"/>
                        </a:lnSpc>
                        <a:spcAft>
                          <a:spcPts val="600"/>
                        </a:spcAft>
                        <a:buFont typeface="+mj-lt"/>
                        <a:buAutoNum type="romanLcPeriod"/>
                      </a:pPr>
                      <a:r>
                        <a:rPr lang="en-GB" sz="1050" dirty="0">
                          <a:latin typeface="Times New Roman"/>
                          <a:ea typeface="Calibri"/>
                          <a:cs typeface="Times New Roman"/>
                        </a:rPr>
                        <a:t>All materials used for the manufacturing of concrete poles must conform to Nigerian Industrial Standards (NIS)</a:t>
                      </a:r>
                      <a:endParaRPr lang="en-GB" sz="1050" dirty="0">
                        <a:latin typeface="Calibri"/>
                        <a:ea typeface="Calibri"/>
                        <a:cs typeface="Times New Roman"/>
                      </a:endParaRPr>
                    </a:p>
                  </a:txBody>
                  <a:tcPr marL="17405" marR="17405"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016131">
                <a:tc>
                  <a:txBody>
                    <a:bodyPr/>
                    <a:lstStyle/>
                    <a:p>
                      <a:pPr>
                        <a:lnSpc>
                          <a:spcPct val="115000"/>
                        </a:lnSpc>
                        <a:spcAft>
                          <a:spcPts val="1000"/>
                        </a:spcAft>
                      </a:pPr>
                      <a:r>
                        <a:rPr lang="en-GB" sz="1200" dirty="0">
                          <a:latin typeface="Calibri"/>
                          <a:ea typeface="Calibri"/>
                          <a:cs typeface="Times New Roman"/>
                        </a:rPr>
                        <a:t>3</a:t>
                      </a:r>
                    </a:p>
                  </a:txBody>
                  <a:tcPr marL="17405" marR="17405"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50" dirty="0">
                          <a:latin typeface="Times New Roman"/>
                          <a:ea typeface="Calibri"/>
                          <a:cs typeface="Times New Roman"/>
                        </a:rPr>
                        <a:t>Inspection of Factories producing  electrical materials</a:t>
                      </a:r>
                      <a:r>
                        <a:rPr lang="en-GB" sz="1050" baseline="0" dirty="0">
                          <a:latin typeface="Times New Roman"/>
                          <a:ea typeface="Calibri"/>
                          <a:cs typeface="Times New Roman"/>
                        </a:rPr>
                        <a:t> such as </a:t>
                      </a:r>
                      <a:r>
                        <a:rPr lang="en-GB" sz="1050" dirty="0">
                          <a:latin typeface="Times New Roman"/>
                          <a:ea typeface="Calibri"/>
                          <a:cs typeface="Times New Roman"/>
                        </a:rPr>
                        <a:t> 330KV , 132KV, 33KV, 11KV  Insulators (Discs, Composite, </a:t>
                      </a:r>
                      <a:r>
                        <a:rPr lang="en-GB" sz="1050" baseline="0" dirty="0">
                          <a:latin typeface="Times New Roman"/>
                          <a:ea typeface="Calibri"/>
                          <a:cs typeface="Times New Roman"/>
                        </a:rPr>
                        <a:t> pot </a:t>
                      </a:r>
                      <a:r>
                        <a:rPr lang="en-GB" sz="1050" dirty="0">
                          <a:latin typeface="Times New Roman"/>
                          <a:ea typeface="Calibri"/>
                          <a:cs typeface="Times New Roman"/>
                        </a:rPr>
                        <a:t> insulators) and  cross – arms etc.</a:t>
                      </a:r>
                      <a:endParaRPr lang="en-GB" sz="1050" dirty="0">
                        <a:latin typeface="Calibri"/>
                        <a:ea typeface="Calibri"/>
                        <a:cs typeface="Times New Roman"/>
                      </a:endParaRPr>
                    </a:p>
                  </a:txBody>
                  <a:tcPr marL="34172" marR="3417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50" dirty="0">
                          <a:latin typeface="Times New Roman"/>
                          <a:ea typeface="Calibri"/>
                          <a:cs typeface="Times New Roman"/>
                        </a:rPr>
                        <a:t>The scale for the calculation of the fees are contained in the fee schedule</a:t>
                      </a:r>
                      <a:endParaRPr lang="en-GB" sz="1050" dirty="0">
                        <a:latin typeface="Calibri"/>
                        <a:ea typeface="Calibri"/>
                        <a:cs typeface="Times New Roman"/>
                      </a:endParaRPr>
                    </a:p>
                  </a:txBody>
                  <a:tcPr marL="34172" marR="3417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50" dirty="0">
                          <a:latin typeface="Times New Roman"/>
                          <a:ea typeface="Calibri"/>
                          <a:cs typeface="Times New Roman"/>
                        </a:rPr>
                        <a:t>Within 48 hours from the date the contractor/client/project supervisor meets the condition for obtaining the services.</a:t>
                      </a:r>
                      <a:endParaRPr lang="en-GB" sz="1050" dirty="0">
                        <a:latin typeface="Calibri"/>
                        <a:ea typeface="Calibri"/>
                        <a:cs typeface="Times New Roman"/>
                      </a:endParaRPr>
                    </a:p>
                  </a:txBody>
                  <a:tcPr marL="34172" marR="3417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342900" lvl="0" indent="-342900">
                        <a:lnSpc>
                          <a:spcPct val="115000"/>
                        </a:lnSpc>
                        <a:spcAft>
                          <a:spcPts val="1000"/>
                        </a:spcAft>
                        <a:buFont typeface="+mj-lt"/>
                        <a:buAutoNum type="romanLcPeriod"/>
                      </a:pPr>
                      <a:r>
                        <a:rPr lang="en-GB" sz="1050" dirty="0">
                          <a:latin typeface="Times New Roman"/>
                          <a:ea typeface="Calibri"/>
                          <a:cs typeface="Times New Roman"/>
                        </a:rPr>
                        <a:t>Letter of invitation for factory inspection from the company </a:t>
                      </a:r>
                      <a:endParaRPr lang="en-GB" sz="1050" dirty="0">
                        <a:latin typeface="Calibri"/>
                        <a:ea typeface="Calibri"/>
                        <a:cs typeface="Times New Roman"/>
                      </a:endParaRPr>
                    </a:p>
                    <a:p>
                      <a:pPr marL="342900" lvl="0" indent="-342900">
                        <a:lnSpc>
                          <a:spcPct val="115000"/>
                        </a:lnSpc>
                        <a:spcAft>
                          <a:spcPts val="1000"/>
                        </a:spcAft>
                        <a:buFont typeface="+mj-lt"/>
                        <a:buAutoNum type="romanLcPeriod"/>
                      </a:pPr>
                      <a:r>
                        <a:rPr lang="en-GB" sz="1050" dirty="0">
                          <a:latin typeface="Times New Roman"/>
                          <a:ea typeface="Calibri"/>
                          <a:cs typeface="Times New Roman"/>
                        </a:rPr>
                        <a:t>Submission of operational manual of the Company’s product </a:t>
                      </a:r>
                      <a:endParaRPr lang="en-GB" sz="1050" dirty="0">
                        <a:latin typeface="Calibri"/>
                        <a:ea typeface="Calibri"/>
                        <a:cs typeface="Times New Roman"/>
                      </a:endParaRPr>
                    </a:p>
                    <a:p>
                      <a:pPr marL="342900" lvl="0" indent="-342900">
                        <a:lnSpc>
                          <a:spcPct val="115000"/>
                        </a:lnSpc>
                        <a:spcAft>
                          <a:spcPts val="1000"/>
                        </a:spcAft>
                        <a:buFont typeface="+mj-lt"/>
                        <a:buAutoNum type="romanLcPeriod"/>
                      </a:pPr>
                      <a:r>
                        <a:rPr lang="en-GB" sz="1050" dirty="0">
                          <a:latin typeface="Times New Roman"/>
                          <a:ea typeface="Calibri"/>
                          <a:cs typeface="Times New Roman"/>
                        </a:rPr>
                        <a:t>Accessibility of factory guide/manuals</a:t>
                      </a:r>
                      <a:endParaRPr lang="en-GB" sz="1050" dirty="0">
                        <a:latin typeface="Calibri"/>
                        <a:ea typeface="Calibri"/>
                        <a:cs typeface="Times New Roman"/>
                      </a:endParaRPr>
                    </a:p>
                    <a:p>
                      <a:pPr marL="342900" lvl="0" indent="-342900">
                        <a:lnSpc>
                          <a:spcPct val="115000"/>
                        </a:lnSpc>
                        <a:spcAft>
                          <a:spcPts val="1000"/>
                        </a:spcAft>
                        <a:buFont typeface="+mj-lt"/>
                        <a:buAutoNum type="romanLcPeriod"/>
                      </a:pPr>
                      <a:r>
                        <a:rPr lang="en-GB" sz="1050" dirty="0">
                          <a:latin typeface="Times New Roman"/>
                          <a:ea typeface="Calibri"/>
                          <a:cs typeface="Times New Roman"/>
                        </a:rPr>
                        <a:t>Designed drawing with  technical specification of the product shall be submitted with the letter of invitation</a:t>
                      </a:r>
                      <a:endParaRPr lang="en-GB" sz="1050" dirty="0">
                        <a:latin typeface="Calibri"/>
                        <a:ea typeface="Calibri"/>
                        <a:cs typeface="Times New Roman"/>
                      </a:endParaRPr>
                    </a:p>
                    <a:p>
                      <a:pPr marL="342900" lvl="0" indent="-342900">
                        <a:lnSpc>
                          <a:spcPct val="115000"/>
                        </a:lnSpc>
                        <a:spcAft>
                          <a:spcPts val="1000"/>
                        </a:spcAft>
                        <a:buFont typeface="+mj-lt"/>
                        <a:buAutoNum type="romanLcPeriod"/>
                      </a:pPr>
                      <a:r>
                        <a:rPr lang="en-GB" sz="1050" dirty="0">
                          <a:latin typeface="Times New Roman"/>
                          <a:ea typeface="Calibri"/>
                          <a:cs typeface="Times New Roman"/>
                        </a:rPr>
                        <a:t>Payment through </a:t>
                      </a:r>
                      <a:r>
                        <a:rPr lang="en-GB" sz="1050" dirty="0" err="1">
                          <a:latin typeface="Times New Roman"/>
                          <a:ea typeface="Calibri"/>
                          <a:cs typeface="Times New Roman"/>
                        </a:rPr>
                        <a:t>Remita</a:t>
                      </a:r>
                      <a:r>
                        <a:rPr lang="en-GB" sz="1050" dirty="0">
                          <a:latin typeface="Times New Roman"/>
                          <a:ea typeface="Calibri"/>
                          <a:cs typeface="Times New Roman"/>
                        </a:rPr>
                        <a:t> platform to NIGERIAN ELECTRICITY MANAGEMENT SERVICES AGENCY </a:t>
                      </a:r>
                      <a:endParaRPr lang="en-GB" sz="1050" dirty="0">
                        <a:latin typeface="Calibri"/>
                        <a:ea typeface="Calibri"/>
                        <a:cs typeface="Times New Roman"/>
                      </a:endParaRPr>
                    </a:p>
                  </a:txBody>
                  <a:tcPr marL="34172" marR="3417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 name="TextBox 2"/>
          <p:cNvSpPr txBox="1"/>
          <p:nvPr/>
        </p:nvSpPr>
        <p:spPr>
          <a:xfrm>
            <a:off x="8676456" y="6581001"/>
            <a:ext cx="374805" cy="246221"/>
          </a:xfrm>
          <a:prstGeom prst="rect">
            <a:avLst/>
          </a:prstGeom>
          <a:noFill/>
        </p:spPr>
        <p:txBody>
          <a:bodyPr wrap="square" rtlCol="0">
            <a:spAutoFit/>
          </a:bodyPr>
          <a:lstStyle/>
          <a:p>
            <a:r>
              <a:rPr lang="en-US" sz="1000" dirty="0"/>
              <a:t>10</a:t>
            </a:r>
            <a:endParaRPr lang="af-ZA"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77845804"/>
              </p:ext>
            </p:extLst>
          </p:nvPr>
        </p:nvGraphicFramePr>
        <p:xfrm>
          <a:off x="214281" y="214290"/>
          <a:ext cx="8715436" cy="6429420"/>
        </p:xfrm>
        <a:graphic>
          <a:graphicData uri="http://schemas.openxmlformats.org/drawingml/2006/table">
            <a:tbl>
              <a:tblPr/>
              <a:tblGrid>
                <a:gridCol w="340086">
                  <a:extLst>
                    <a:ext uri="{9D8B030D-6E8A-4147-A177-3AD203B41FA5}">
                      <a16:colId xmlns:a16="http://schemas.microsoft.com/office/drawing/2014/main" val="20000"/>
                    </a:ext>
                  </a:extLst>
                </a:gridCol>
                <a:gridCol w="1518862">
                  <a:extLst>
                    <a:ext uri="{9D8B030D-6E8A-4147-A177-3AD203B41FA5}">
                      <a16:colId xmlns:a16="http://schemas.microsoft.com/office/drawing/2014/main" val="20001"/>
                    </a:ext>
                  </a:extLst>
                </a:gridCol>
                <a:gridCol w="2109112">
                  <a:extLst>
                    <a:ext uri="{9D8B030D-6E8A-4147-A177-3AD203B41FA5}">
                      <a16:colId xmlns:a16="http://schemas.microsoft.com/office/drawing/2014/main" val="20002"/>
                    </a:ext>
                  </a:extLst>
                </a:gridCol>
                <a:gridCol w="1453725">
                  <a:extLst>
                    <a:ext uri="{9D8B030D-6E8A-4147-A177-3AD203B41FA5}">
                      <a16:colId xmlns:a16="http://schemas.microsoft.com/office/drawing/2014/main" val="20003"/>
                    </a:ext>
                  </a:extLst>
                </a:gridCol>
                <a:gridCol w="3293651">
                  <a:extLst>
                    <a:ext uri="{9D8B030D-6E8A-4147-A177-3AD203B41FA5}">
                      <a16:colId xmlns:a16="http://schemas.microsoft.com/office/drawing/2014/main" val="20004"/>
                    </a:ext>
                  </a:extLst>
                </a:gridCol>
              </a:tblGrid>
              <a:tr h="6429420">
                <a:tc>
                  <a:txBody>
                    <a:bodyPr/>
                    <a:lstStyle/>
                    <a:p>
                      <a:pPr>
                        <a:lnSpc>
                          <a:spcPct val="115000"/>
                        </a:lnSpc>
                        <a:spcAft>
                          <a:spcPts val="1000"/>
                        </a:spcAft>
                      </a:pPr>
                      <a:endParaRPr lang="en-GB" sz="1000" dirty="0">
                        <a:latin typeface="Calibri"/>
                        <a:ea typeface="Calibri"/>
                        <a:cs typeface="Times New Roman"/>
                      </a:endParaRPr>
                    </a:p>
                    <a:p>
                      <a:pPr>
                        <a:lnSpc>
                          <a:spcPct val="115000"/>
                        </a:lnSpc>
                        <a:spcAft>
                          <a:spcPts val="1000"/>
                        </a:spcAft>
                      </a:pPr>
                      <a:r>
                        <a:rPr lang="en-GB" sz="1000" b="1" dirty="0">
                          <a:latin typeface="Times New Roman"/>
                          <a:ea typeface="Calibri"/>
                          <a:cs typeface="Times New Roman"/>
                        </a:rPr>
                        <a:t>4</a:t>
                      </a:r>
                      <a:endParaRPr lang="en-GB" sz="1000" dirty="0">
                        <a:latin typeface="Calibri"/>
                        <a:ea typeface="Calibri"/>
                        <a:cs typeface="Times New Roman"/>
                      </a:endParaRPr>
                    </a:p>
                  </a:txBody>
                  <a:tcPr marL="36581" marR="36581"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latin typeface="Times New Roman"/>
                        <a:ea typeface="Calibri"/>
                        <a:cs typeface="Times New Roman"/>
                      </a:endParaRPr>
                    </a:p>
                    <a:p>
                      <a:pPr>
                        <a:lnSpc>
                          <a:spcPct val="115000"/>
                        </a:lnSpc>
                        <a:spcAft>
                          <a:spcPts val="1000"/>
                        </a:spcAft>
                      </a:pPr>
                      <a:r>
                        <a:rPr lang="en-GB" sz="1000" dirty="0">
                          <a:latin typeface="Times New Roman"/>
                          <a:ea typeface="Calibri"/>
                          <a:cs typeface="Times New Roman"/>
                        </a:rPr>
                        <a:t>Certification of electrical installation contractors/practitioners.</a:t>
                      </a:r>
                      <a:endParaRPr lang="en-GB" sz="1000" dirty="0">
                        <a:latin typeface="Calibri"/>
                        <a:ea typeface="Calibri"/>
                        <a:cs typeface="Times New Roman"/>
                      </a:endParaRPr>
                    </a:p>
                  </a:txBody>
                  <a:tcPr marL="36581" marR="36581"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latin typeface="Times New Roman"/>
                        <a:ea typeface="Calibri"/>
                        <a:cs typeface="Calibri"/>
                      </a:endParaRPr>
                    </a:p>
                    <a:p>
                      <a:pPr>
                        <a:lnSpc>
                          <a:spcPct val="115000"/>
                        </a:lnSpc>
                        <a:spcAft>
                          <a:spcPts val="1000"/>
                        </a:spcAft>
                      </a:pPr>
                      <a:r>
                        <a:rPr lang="en-GB" sz="1000" dirty="0">
                          <a:latin typeface="Times New Roman"/>
                          <a:ea typeface="Calibri"/>
                          <a:cs typeface="Calibri"/>
                        </a:rPr>
                        <a:t>The certification of individual electrical installation contractors in Nigeria is categorised according to qualification and years of practical field experience of the intending applicants, while corporate certification is based on the qualification and years of practical field experience of intending </a:t>
                      </a:r>
                      <a:r>
                        <a:rPr lang="en-GB" sz="1000" baseline="0" dirty="0">
                          <a:latin typeface="Times New Roman"/>
                          <a:ea typeface="Calibri"/>
                          <a:cs typeface="Calibri"/>
                        </a:rPr>
                        <a:t> company’s Electrical Engineer</a:t>
                      </a:r>
                      <a:r>
                        <a:rPr lang="en-GB" sz="1000" dirty="0">
                          <a:latin typeface="Times New Roman"/>
                          <a:ea typeface="Calibri"/>
                          <a:cs typeface="Calibri"/>
                        </a:rPr>
                        <a:t>/Technologist. Find below the competency certificate categories and the corresponding fees payable for the competency certificate booklet, stamp seal or rubber stamp. </a:t>
                      </a:r>
                      <a:endParaRPr lang="en-GB" sz="1000" dirty="0">
                        <a:latin typeface="Calibri"/>
                        <a:ea typeface="SimSun"/>
                        <a:cs typeface="Calibri"/>
                      </a:endParaRPr>
                    </a:p>
                    <a:p>
                      <a:pPr>
                        <a:lnSpc>
                          <a:spcPct val="115000"/>
                        </a:lnSpc>
                        <a:spcAft>
                          <a:spcPts val="1000"/>
                        </a:spcAft>
                      </a:pPr>
                      <a:r>
                        <a:rPr lang="en-GB" sz="1000" dirty="0">
                          <a:latin typeface="Times New Roman"/>
                          <a:ea typeface="Calibri"/>
                          <a:cs typeface="Calibri"/>
                        </a:rPr>
                        <a:t>COMPETENCY CERTIFICATE CATEGORIES:</a:t>
                      </a:r>
                      <a:endParaRPr lang="en-GB" sz="1000" dirty="0">
                        <a:latin typeface="Calibri"/>
                        <a:ea typeface="SimSun"/>
                        <a:cs typeface="Calibri"/>
                      </a:endParaRPr>
                    </a:p>
                    <a:p>
                      <a:pPr marL="342900" lvl="0" indent="-342900">
                        <a:lnSpc>
                          <a:spcPct val="115000"/>
                        </a:lnSpc>
                        <a:spcAft>
                          <a:spcPts val="1000"/>
                        </a:spcAft>
                        <a:buFont typeface="+mj-lt"/>
                        <a:buAutoNum type="romanLcPeriod"/>
                      </a:pPr>
                      <a:r>
                        <a:rPr lang="en-GB" sz="1000" dirty="0">
                          <a:latin typeface="Times New Roman"/>
                          <a:ea typeface="Calibri"/>
                          <a:cs typeface="Calibri"/>
                        </a:rPr>
                        <a:t>Corporate  </a:t>
                      </a:r>
                      <a:r>
                        <a:rPr lang="en-GB" sz="1000" strike="sngStrike" dirty="0">
                          <a:latin typeface="Times New Roman"/>
                          <a:ea typeface="Calibri"/>
                          <a:cs typeface="Calibri"/>
                        </a:rPr>
                        <a:t>N</a:t>
                      </a:r>
                      <a:r>
                        <a:rPr lang="en-GB" sz="1000" dirty="0">
                          <a:latin typeface="Times New Roman"/>
                          <a:ea typeface="Calibri"/>
                          <a:cs typeface="Calibri"/>
                        </a:rPr>
                        <a:t>50,000 with stamp seal.</a:t>
                      </a:r>
                      <a:endParaRPr lang="en-GB" sz="1000" dirty="0">
                        <a:latin typeface="Calibri"/>
                        <a:ea typeface="SimSun"/>
                        <a:cs typeface="Calibri"/>
                      </a:endParaRPr>
                    </a:p>
                    <a:p>
                      <a:pPr marL="342900" lvl="0" indent="-342900">
                        <a:lnSpc>
                          <a:spcPct val="115000"/>
                        </a:lnSpc>
                        <a:spcAft>
                          <a:spcPts val="1000"/>
                        </a:spcAft>
                        <a:buFont typeface="+mj-lt"/>
                        <a:buAutoNum type="romanLcPeriod"/>
                      </a:pPr>
                      <a:r>
                        <a:rPr lang="en-GB" sz="1000" dirty="0">
                          <a:latin typeface="Times New Roman"/>
                          <a:ea typeface="Calibri"/>
                          <a:cs typeface="Calibri"/>
                        </a:rPr>
                        <a:t>Category A -</a:t>
                      </a:r>
                      <a:r>
                        <a:rPr lang="en-GB" sz="1000" strike="sngStrike" dirty="0">
                          <a:latin typeface="Times New Roman"/>
                          <a:ea typeface="Calibri"/>
                          <a:cs typeface="Calibri"/>
                        </a:rPr>
                        <a:t>N</a:t>
                      </a:r>
                      <a:r>
                        <a:rPr lang="en-GB" sz="1000" dirty="0">
                          <a:latin typeface="Times New Roman"/>
                          <a:ea typeface="Calibri"/>
                          <a:cs typeface="Calibri"/>
                        </a:rPr>
                        <a:t>50,000 with stamp seal and </a:t>
                      </a:r>
                      <a:r>
                        <a:rPr lang="en-GB" sz="1000" strike="sngStrike" dirty="0">
                          <a:latin typeface="Times New Roman"/>
                          <a:ea typeface="Calibri"/>
                          <a:cs typeface="Calibri"/>
                        </a:rPr>
                        <a:t>N</a:t>
                      </a:r>
                      <a:r>
                        <a:rPr lang="en-GB" sz="1000" dirty="0">
                          <a:latin typeface="Times New Roman"/>
                          <a:ea typeface="Calibri"/>
                          <a:cs typeface="Calibri"/>
                        </a:rPr>
                        <a:t>10,000 yearly renewal fee</a:t>
                      </a:r>
                      <a:endParaRPr lang="en-GB" sz="1000" dirty="0">
                        <a:latin typeface="Calibri"/>
                        <a:ea typeface="SimSun"/>
                        <a:cs typeface="Calibri"/>
                      </a:endParaRPr>
                    </a:p>
                    <a:p>
                      <a:pPr marL="342900" lvl="0" indent="-342900">
                        <a:lnSpc>
                          <a:spcPct val="115000"/>
                        </a:lnSpc>
                        <a:spcAft>
                          <a:spcPts val="1000"/>
                        </a:spcAft>
                        <a:buFont typeface="+mj-lt"/>
                        <a:buAutoNum type="romanLcPeriod"/>
                      </a:pPr>
                      <a:r>
                        <a:rPr lang="en-GB" sz="1000" dirty="0">
                          <a:latin typeface="Times New Roman"/>
                          <a:ea typeface="Calibri"/>
                          <a:cs typeface="Calibri"/>
                        </a:rPr>
                        <a:t>Category B-</a:t>
                      </a:r>
                      <a:r>
                        <a:rPr lang="en-GB" sz="1000" strike="sngStrike" dirty="0">
                          <a:latin typeface="Times New Roman"/>
                          <a:ea typeface="Calibri"/>
                          <a:cs typeface="Calibri"/>
                        </a:rPr>
                        <a:t>N</a:t>
                      </a:r>
                      <a:r>
                        <a:rPr lang="en-GB" sz="1000" dirty="0">
                          <a:latin typeface="Times New Roman"/>
                          <a:ea typeface="Calibri"/>
                          <a:cs typeface="Calibri"/>
                        </a:rPr>
                        <a:t>35,000 with stamp seal and </a:t>
                      </a:r>
                      <a:r>
                        <a:rPr lang="en-GB" sz="1000" strike="sngStrike" dirty="0">
                          <a:latin typeface="Times New Roman"/>
                          <a:ea typeface="Calibri"/>
                          <a:cs typeface="Calibri"/>
                        </a:rPr>
                        <a:t>N</a:t>
                      </a:r>
                      <a:r>
                        <a:rPr lang="en-GB" sz="1000" dirty="0">
                          <a:latin typeface="Times New Roman"/>
                          <a:ea typeface="Calibri"/>
                          <a:cs typeface="Calibri"/>
                        </a:rPr>
                        <a:t>7,500 yearly renewal fee</a:t>
                      </a:r>
                      <a:endParaRPr lang="en-GB" sz="1000" dirty="0">
                        <a:latin typeface="Calibri"/>
                        <a:ea typeface="SimSun"/>
                        <a:cs typeface="Calibri"/>
                      </a:endParaRPr>
                    </a:p>
                    <a:p>
                      <a:pPr marL="342900" lvl="0" indent="-342900">
                        <a:lnSpc>
                          <a:spcPct val="115000"/>
                        </a:lnSpc>
                        <a:spcAft>
                          <a:spcPts val="1000"/>
                        </a:spcAft>
                        <a:buFont typeface="+mj-lt"/>
                        <a:buAutoNum type="romanLcPeriod"/>
                      </a:pPr>
                      <a:r>
                        <a:rPr lang="en-GB" sz="1000" dirty="0">
                          <a:latin typeface="Times New Roman"/>
                          <a:ea typeface="Calibri"/>
                          <a:cs typeface="Calibri"/>
                        </a:rPr>
                        <a:t>Category C - </a:t>
                      </a:r>
                      <a:r>
                        <a:rPr lang="en-GB" sz="1000" strike="sngStrike" dirty="0">
                          <a:latin typeface="Times New Roman"/>
                          <a:ea typeface="Calibri"/>
                          <a:cs typeface="Calibri"/>
                        </a:rPr>
                        <a:t>N</a:t>
                      </a:r>
                      <a:r>
                        <a:rPr lang="en-GB" sz="1000" dirty="0">
                          <a:latin typeface="Times New Roman"/>
                          <a:ea typeface="Calibri"/>
                          <a:cs typeface="Calibri"/>
                        </a:rPr>
                        <a:t>15,000 with rubber stamp and </a:t>
                      </a:r>
                      <a:r>
                        <a:rPr lang="en-GB" sz="1000" strike="sngStrike" dirty="0">
                          <a:latin typeface="Times New Roman"/>
                          <a:ea typeface="Calibri"/>
                          <a:cs typeface="Calibri"/>
                        </a:rPr>
                        <a:t>N</a:t>
                      </a:r>
                      <a:r>
                        <a:rPr lang="en-GB" sz="1000" dirty="0">
                          <a:latin typeface="Times New Roman"/>
                          <a:ea typeface="Calibri"/>
                          <a:cs typeface="Calibri"/>
                        </a:rPr>
                        <a:t>3,000 yearly renewal fee</a:t>
                      </a:r>
                      <a:endParaRPr lang="en-GB" sz="1000" dirty="0">
                        <a:latin typeface="Calibri"/>
                        <a:ea typeface="SimSun"/>
                        <a:cs typeface="Calibri"/>
                      </a:endParaRPr>
                    </a:p>
                    <a:p>
                      <a:pPr marL="342900" lvl="0" indent="-342900">
                        <a:lnSpc>
                          <a:spcPct val="115000"/>
                        </a:lnSpc>
                        <a:spcAft>
                          <a:spcPts val="1000"/>
                        </a:spcAft>
                        <a:buFont typeface="+mj-lt"/>
                        <a:buAutoNum type="romanLcPeriod"/>
                      </a:pPr>
                      <a:r>
                        <a:rPr lang="en-GB" sz="1000" dirty="0">
                          <a:latin typeface="Times New Roman"/>
                          <a:ea typeface="Calibri"/>
                          <a:cs typeface="Calibri"/>
                        </a:rPr>
                        <a:t>Category D - </a:t>
                      </a:r>
                      <a:r>
                        <a:rPr lang="en-GB" sz="1000" strike="sngStrike" dirty="0">
                          <a:latin typeface="Times New Roman"/>
                          <a:ea typeface="Calibri"/>
                          <a:cs typeface="Calibri"/>
                        </a:rPr>
                        <a:t>N</a:t>
                      </a:r>
                      <a:r>
                        <a:rPr lang="en-GB" sz="1000" dirty="0">
                          <a:latin typeface="Times New Roman"/>
                          <a:ea typeface="Calibri"/>
                          <a:cs typeface="Calibri"/>
                        </a:rPr>
                        <a:t>10,000 with rubber stamp and </a:t>
                      </a:r>
                      <a:r>
                        <a:rPr lang="en-GB" sz="1000" strike="sngStrike" dirty="0">
                          <a:latin typeface="Times New Roman"/>
                          <a:ea typeface="Calibri"/>
                          <a:cs typeface="Calibri"/>
                        </a:rPr>
                        <a:t>N</a:t>
                      </a:r>
                      <a:r>
                        <a:rPr lang="en-GB" sz="1000" dirty="0">
                          <a:latin typeface="Times New Roman"/>
                          <a:ea typeface="Calibri"/>
                          <a:cs typeface="Calibri"/>
                        </a:rPr>
                        <a:t>2,500 yearly renewal fee</a:t>
                      </a:r>
                      <a:endParaRPr lang="en-GB" sz="1000" dirty="0">
                        <a:latin typeface="Calibri"/>
                        <a:ea typeface="SimSun"/>
                        <a:cs typeface="Calibri"/>
                      </a:endParaRPr>
                    </a:p>
                  </a:txBody>
                  <a:tcPr marL="36581" marR="36581"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latin typeface="Times New Roman"/>
                        <a:ea typeface="Calibri"/>
                        <a:cs typeface="Times New Roman"/>
                      </a:endParaRPr>
                    </a:p>
                    <a:p>
                      <a:pPr>
                        <a:lnSpc>
                          <a:spcPct val="115000"/>
                        </a:lnSpc>
                        <a:spcAft>
                          <a:spcPts val="1000"/>
                        </a:spcAft>
                      </a:pPr>
                      <a:r>
                        <a:rPr lang="en-GB" sz="1000" dirty="0">
                          <a:latin typeface="Times New Roman"/>
                          <a:ea typeface="Calibri"/>
                          <a:cs typeface="Times New Roman"/>
                        </a:rPr>
                        <a:t>Applications must be completed online at least a day to examination/interview.</a:t>
                      </a:r>
                      <a:endParaRPr lang="en-GB" sz="1000" dirty="0">
                        <a:latin typeface="Calibri"/>
                        <a:ea typeface="Calibri"/>
                        <a:cs typeface="Times New Roman"/>
                      </a:endParaRPr>
                    </a:p>
                  </a:txBody>
                  <a:tcPr marL="36581" marR="36581"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latin typeface="Times New Roman"/>
                        <a:ea typeface="Calibri"/>
                        <a:cs typeface="Times New Roman"/>
                      </a:endParaRPr>
                    </a:p>
                    <a:p>
                      <a:pPr>
                        <a:lnSpc>
                          <a:spcPct val="115000"/>
                        </a:lnSpc>
                        <a:spcAft>
                          <a:spcPts val="1000"/>
                        </a:spcAft>
                      </a:pPr>
                      <a:r>
                        <a:rPr lang="en-GB" sz="1000" dirty="0">
                          <a:latin typeface="Times New Roman"/>
                          <a:ea typeface="Calibri"/>
                          <a:cs typeface="Times New Roman"/>
                        </a:rPr>
                        <a:t>Any applicant willing to obtain NEMSA Competency Certificate will need to fill the application forms A for the individual &amp; C for the corporate organisation and upload his or her credentials and other relevant documents on to NEMSA’s website </a:t>
                      </a:r>
                      <a:r>
                        <a:rPr lang="en-GB" sz="1000" b="1" u="sng" dirty="0">
                          <a:latin typeface="Times New Roman"/>
                          <a:ea typeface="Calibri"/>
                          <a:cs typeface="Times New Roman"/>
                        </a:rPr>
                        <a:t>(</a:t>
                      </a:r>
                      <a:r>
                        <a:rPr lang="en-GB" sz="1000" b="1" u="sng" dirty="0">
                          <a:solidFill>
                            <a:srgbClr val="0563C1"/>
                          </a:solidFill>
                          <a:latin typeface="Times New Roman"/>
                          <a:ea typeface="Calibri"/>
                          <a:cs typeface="Calibri"/>
                          <a:hlinkClick r:id="rId2"/>
                        </a:rPr>
                        <a:t>www.nemsa.gov.ng</a:t>
                      </a:r>
                      <a:r>
                        <a:rPr lang="en-GB" sz="1000" b="1" u="sng" dirty="0">
                          <a:latin typeface="Times New Roman"/>
                          <a:ea typeface="Calibri"/>
                          <a:cs typeface="Times New Roman"/>
                        </a:rPr>
                        <a:t>). </a:t>
                      </a:r>
                      <a:r>
                        <a:rPr lang="en-GB" sz="1000" dirty="0">
                          <a:latin typeface="Times New Roman"/>
                          <a:ea typeface="Calibri"/>
                          <a:cs typeface="Times New Roman"/>
                        </a:rPr>
                        <a:t>The shortlisted candidates shall undergo oral and written competency examination.</a:t>
                      </a:r>
                      <a:r>
                        <a:rPr lang="en-GB" sz="1000" baseline="0" dirty="0">
                          <a:latin typeface="Times New Roman"/>
                          <a:ea typeface="Calibri"/>
                          <a:cs typeface="Times New Roman"/>
                        </a:rPr>
                        <a:t> Which  come up once in every quarter  at NEMSA Seventeen Inspectorate Field Offices nationwide. </a:t>
                      </a:r>
                      <a:r>
                        <a:rPr lang="en-GB" sz="1000" dirty="0">
                          <a:latin typeface="Times New Roman"/>
                          <a:ea typeface="Calibri"/>
                          <a:cs typeface="Times New Roman"/>
                        </a:rPr>
                        <a:t>The detailed conditions/requirements for the certification of electrical installation contractors are contained in the guidelines and procedures </a:t>
                      </a:r>
                      <a:r>
                        <a:rPr lang="en-GB" sz="1000" baseline="0" dirty="0">
                          <a:latin typeface="Times New Roman"/>
                          <a:ea typeface="Calibri"/>
                          <a:cs typeface="Times New Roman"/>
                        </a:rPr>
                        <a:t> for the certification of Electrical Installation Contractors.</a:t>
                      </a:r>
                      <a:endParaRPr lang="en-GB" sz="1000" dirty="0">
                        <a:latin typeface="Calibri"/>
                        <a:ea typeface="Calibri"/>
                        <a:cs typeface="Times New Roman"/>
                      </a:endParaRPr>
                    </a:p>
                    <a:p>
                      <a:pPr>
                        <a:lnSpc>
                          <a:spcPct val="115000"/>
                        </a:lnSpc>
                        <a:spcAft>
                          <a:spcPts val="1000"/>
                        </a:spcAft>
                      </a:pPr>
                      <a:endParaRPr lang="en-GB" sz="1000" dirty="0">
                        <a:latin typeface="Calibri"/>
                        <a:ea typeface="Calibri"/>
                        <a:cs typeface="Times New Roman"/>
                      </a:endParaRPr>
                    </a:p>
                  </a:txBody>
                  <a:tcPr marL="36581" marR="36581"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TextBox 2"/>
          <p:cNvSpPr txBox="1"/>
          <p:nvPr/>
        </p:nvSpPr>
        <p:spPr>
          <a:xfrm>
            <a:off x="8676456" y="6581001"/>
            <a:ext cx="374805" cy="246221"/>
          </a:xfrm>
          <a:prstGeom prst="rect">
            <a:avLst/>
          </a:prstGeom>
          <a:noFill/>
        </p:spPr>
        <p:txBody>
          <a:bodyPr wrap="square" rtlCol="0">
            <a:spAutoFit/>
          </a:bodyPr>
          <a:lstStyle/>
          <a:p>
            <a:r>
              <a:rPr lang="en-US" sz="1000" dirty="0"/>
              <a:t>11</a:t>
            </a:r>
            <a:endParaRPr lang="af-ZA"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p:cNvSpPr txBox="1"/>
          <p:nvPr/>
        </p:nvSpPr>
        <p:spPr>
          <a:xfrm>
            <a:off x="558424" y="1196752"/>
            <a:ext cx="7902008" cy="5461118"/>
          </a:xfrm>
          <a:prstGeom prst="rect">
            <a:avLst/>
          </a:prstGeom>
        </p:spPr>
        <p:txBody>
          <a:bodyPr wrap="square" lIns="0" tIns="0" rIns="0" bIns="0" rtlCol="0">
            <a:noAutofit/>
          </a:bodyPr>
          <a:lstStyle/>
          <a:p>
            <a:pPr marL="12700" marR="19491" algn="just">
              <a:lnSpc>
                <a:spcPts val="1600"/>
              </a:lnSpc>
              <a:spcBef>
                <a:spcPts val="80"/>
              </a:spcBef>
            </a:pPr>
            <a:r>
              <a:rPr sz="1600" b="1" spc="0" dirty="0">
                <a:cs typeface="Tahoma"/>
              </a:rPr>
              <a:t>PR</a:t>
            </a:r>
            <a:r>
              <a:rPr sz="1600" b="1" spc="-9" dirty="0">
                <a:cs typeface="Tahoma"/>
              </a:rPr>
              <a:t>O</a:t>
            </a:r>
            <a:r>
              <a:rPr sz="1600" b="1" spc="-4" dirty="0">
                <a:cs typeface="Tahoma"/>
              </a:rPr>
              <a:t>C</a:t>
            </a:r>
            <a:r>
              <a:rPr sz="1600" b="1" spc="0" dirty="0">
                <a:cs typeface="Tahoma"/>
              </a:rPr>
              <a:t>ED</a:t>
            </a:r>
            <a:r>
              <a:rPr sz="1600" b="1" spc="-4" dirty="0">
                <a:cs typeface="Tahoma"/>
              </a:rPr>
              <a:t>U</a:t>
            </a:r>
            <a:r>
              <a:rPr sz="1600" b="1" spc="4" dirty="0">
                <a:cs typeface="Tahoma"/>
              </a:rPr>
              <a:t>R</a:t>
            </a:r>
            <a:r>
              <a:rPr sz="1600" b="1" spc="0" dirty="0">
                <a:cs typeface="Tahoma"/>
              </a:rPr>
              <a:t>E</a:t>
            </a:r>
            <a:r>
              <a:rPr sz="1600" b="1" spc="6" dirty="0">
                <a:cs typeface="Tahoma"/>
              </a:rPr>
              <a:t> </a:t>
            </a:r>
            <a:r>
              <a:rPr sz="1600" b="1" spc="-4" dirty="0">
                <a:cs typeface="Tahoma"/>
              </a:rPr>
              <a:t>F</a:t>
            </a:r>
            <a:r>
              <a:rPr sz="1600" b="1" spc="-9" dirty="0">
                <a:cs typeface="Tahoma"/>
              </a:rPr>
              <a:t>O</a:t>
            </a:r>
            <a:r>
              <a:rPr sz="1600" b="1" spc="0" dirty="0">
                <a:cs typeface="Tahoma"/>
              </a:rPr>
              <a:t>R</a:t>
            </a:r>
            <a:r>
              <a:rPr sz="1600" b="1" spc="-130" dirty="0">
                <a:cs typeface="Tahoma"/>
              </a:rPr>
              <a:t> </a:t>
            </a:r>
            <a:r>
              <a:rPr sz="1600" b="1" spc="0" dirty="0">
                <a:cs typeface="Tahoma"/>
              </a:rPr>
              <a:t>INDI</a:t>
            </a:r>
            <a:r>
              <a:rPr sz="1600" b="1" spc="-4" dirty="0">
                <a:cs typeface="Tahoma"/>
              </a:rPr>
              <a:t>V</a:t>
            </a:r>
            <a:r>
              <a:rPr sz="1600" b="1" spc="0" dirty="0">
                <a:cs typeface="Tahoma"/>
              </a:rPr>
              <a:t>ID</a:t>
            </a:r>
            <a:r>
              <a:rPr sz="1600" b="1" spc="-4" dirty="0">
                <a:cs typeface="Tahoma"/>
              </a:rPr>
              <a:t>U</a:t>
            </a:r>
            <a:r>
              <a:rPr sz="1600" b="1" spc="0" dirty="0">
                <a:cs typeface="Tahoma"/>
              </a:rPr>
              <a:t>AL</a:t>
            </a:r>
            <a:r>
              <a:rPr sz="1600" b="1" spc="1" dirty="0">
                <a:cs typeface="Tahoma"/>
              </a:rPr>
              <a:t> </a:t>
            </a:r>
            <a:r>
              <a:rPr sz="1600" b="1" spc="-4" dirty="0">
                <a:cs typeface="Tahoma"/>
              </a:rPr>
              <a:t>C</a:t>
            </a:r>
            <a:r>
              <a:rPr sz="1600" b="1" spc="0" dirty="0">
                <a:cs typeface="Tahoma"/>
              </a:rPr>
              <a:t>E</a:t>
            </a:r>
            <a:r>
              <a:rPr sz="1600" b="1" spc="4" dirty="0">
                <a:cs typeface="Tahoma"/>
              </a:rPr>
              <a:t>R</a:t>
            </a:r>
            <a:r>
              <a:rPr sz="1600" b="1" spc="0" dirty="0">
                <a:cs typeface="Tahoma"/>
              </a:rPr>
              <a:t>TI</a:t>
            </a:r>
            <a:r>
              <a:rPr sz="1600" b="1" spc="-4" dirty="0">
                <a:cs typeface="Tahoma"/>
              </a:rPr>
              <a:t>F</a:t>
            </a:r>
            <a:r>
              <a:rPr sz="1600" b="1" spc="0" dirty="0">
                <a:cs typeface="Tahoma"/>
              </a:rPr>
              <a:t>I</a:t>
            </a:r>
            <a:r>
              <a:rPr sz="1600" b="1" spc="-4" dirty="0">
                <a:cs typeface="Tahoma"/>
              </a:rPr>
              <a:t>C</a:t>
            </a:r>
            <a:r>
              <a:rPr sz="1600" b="1" spc="0" dirty="0">
                <a:cs typeface="Tahoma"/>
              </a:rPr>
              <a:t>A</a:t>
            </a:r>
            <a:r>
              <a:rPr sz="1600" b="1" spc="-4" dirty="0">
                <a:cs typeface="Tahoma"/>
              </a:rPr>
              <a:t>T</a:t>
            </a:r>
            <a:r>
              <a:rPr sz="1600" b="1" spc="0" dirty="0">
                <a:cs typeface="Tahoma"/>
              </a:rPr>
              <a:t>ION</a:t>
            </a:r>
            <a:endParaRPr sz="1600" dirty="0">
              <a:cs typeface="Tahoma"/>
            </a:endParaRPr>
          </a:p>
          <a:p>
            <a:pPr marL="469900" marR="4215" indent="-298450" algn="just">
              <a:lnSpc>
                <a:spcPts val="1689"/>
              </a:lnSpc>
              <a:spcBef>
                <a:spcPts val="849"/>
              </a:spcBef>
            </a:pPr>
            <a:r>
              <a:rPr sz="1400" spc="-9" dirty="0">
                <a:cs typeface="Calibri"/>
              </a:rPr>
              <a:t>I</a:t>
            </a:r>
            <a:r>
              <a:rPr sz="1400" spc="0" dirty="0">
                <a:cs typeface="Calibri"/>
              </a:rPr>
              <a:t>.      </a:t>
            </a:r>
            <a:r>
              <a:rPr sz="1400" spc="64" dirty="0">
                <a:cs typeface="Calibri"/>
              </a:rPr>
              <a:t> </a:t>
            </a:r>
            <a:r>
              <a:rPr sz="1400" spc="0" dirty="0">
                <a:cs typeface="Tahoma"/>
              </a:rPr>
              <a:t>Fill</a:t>
            </a:r>
            <a:r>
              <a:rPr sz="1400" spc="39" dirty="0">
                <a:cs typeface="Tahoma"/>
              </a:rPr>
              <a:t> </a:t>
            </a:r>
            <a:r>
              <a:rPr sz="1400" spc="-4" dirty="0">
                <a:cs typeface="Tahoma"/>
              </a:rPr>
              <a:t>a</a:t>
            </a:r>
            <a:r>
              <a:rPr sz="1400" spc="9" dirty="0">
                <a:cs typeface="Tahoma"/>
              </a:rPr>
              <a:t>n</a:t>
            </a:r>
            <a:r>
              <a:rPr sz="1400" spc="0" dirty="0">
                <a:cs typeface="Tahoma"/>
              </a:rPr>
              <a:t>d</a:t>
            </a:r>
            <a:r>
              <a:rPr sz="1400" spc="25" dirty="0">
                <a:cs typeface="Tahoma"/>
              </a:rPr>
              <a:t> </a:t>
            </a:r>
            <a:r>
              <a:rPr sz="1400" spc="-4" dirty="0">
                <a:cs typeface="Tahoma"/>
              </a:rPr>
              <a:t>s</a:t>
            </a:r>
            <a:r>
              <a:rPr sz="1400" spc="9" dirty="0">
                <a:cs typeface="Tahoma"/>
              </a:rPr>
              <a:t>u</a:t>
            </a:r>
            <a:r>
              <a:rPr sz="1400" spc="-4" dirty="0">
                <a:cs typeface="Tahoma"/>
              </a:rPr>
              <a:t>b</a:t>
            </a:r>
            <a:r>
              <a:rPr sz="1400" spc="4" dirty="0">
                <a:cs typeface="Tahoma"/>
              </a:rPr>
              <a:t>m</a:t>
            </a:r>
            <a:r>
              <a:rPr sz="1400" spc="0" dirty="0">
                <a:cs typeface="Tahoma"/>
              </a:rPr>
              <a:t>it</a:t>
            </a:r>
            <a:r>
              <a:rPr sz="1400" spc="29" dirty="0">
                <a:cs typeface="Tahoma"/>
              </a:rPr>
              <a:t> </a:t>
            </a:r>
            <a:r>
              <a:rPr sz="1400" spc="4" dirty="0">
                <a:cs typeface="Tahoma"/>
              </a:rPr>
              <a:t>a</a:t>
            </a:r>
            <a:r>
              <a:rPr sz="1400" spc="-4" dirty="0">
                <a:cs typeface="Tahoma"/>
              </a:rPr>
              <a:t>pp</a:t>
            </a:r>
            <a:r>
              <a:rPr sz="1400" spc="0" dirty="0">
                <a:cs typeface="Tahoma"/>
              </a:rPr>
              <a:t>lic</a:t>
            </a:r>
            <a:r>
              <a:rPr sz="1400" spc="-4" dirty="0">
                <a:cs typeface="Tahoma"/>
              </a:rPr>
              <a:t>a</a:t>
            </a:r>
            <a:r>
              <a:rPr sz="1400" spc="0" dirty="0">
                <a:cs typeface="Tahoma"/>
              </a:rPr>
              <a:t>tion</a:t>
            </a:r>
            <a:r>
              <a:rPr sz="1400" spc="39" dirty="0">
                <a:cs typeface="Tahoma"/>
              </a:rPr>
              <a:t> </a:t>
            </a:r>
            <a:r>
              <a:rPr sz="1400" spc="0" dirty="0">
                <a:cs typeface="Tahoma"/>
              </a:rPr>
              <a:t>FORM</a:t>
            </a:r>
            <a:r>
              <a:rPr sz="1400" spc="29" dirty="0">
                <a:cs typeface="Tahoma"/>
              </a:rPr>
              <a:t> </a:t>
            </a:r>
            <a:r>
              <a:rPr sz="1400" spc="0" dirty="0">
                <a:cs typeface="Tahoma"/>
              </a:rPr>
              <a:t>A</a:t>
            </a:r>
            <a:r>
              <a:rPr sz="1400" spc="29" dirty="0">
                <a:cs typeface="Tahoma"/>
              </a:rPr>
              <a:t> </a:t>
            </a:r>
            <a:r>
              <a:rPr sz="1400" spc="4" dirty="0">
                <a:cs typeface="Tahoma"/>
              </a:rPr>
              <a:t>(</a:t>
            </a:r>
            <a:r>
              <a:rPr sz="1400" spc="0" dirty="0">
                <a:cs typeface="Tahoma"/>
              </a:rPr>
              <a:t>Ple</a:t>
            </a:r>
            <a:r>
              <a:rPr sz="1400" spc="-4" dirty="0">
                <a:cs typeface="Tahoma"/>
              </a:rPr>
              <a:t>as</a:t>
            </a:r>
            <a:r>
              <a:rPr sz="1400" spc="0" dirty="0">
                <a:cs typeface="Tahoma"/>
              </a:rPr>
              <a:t>e</a:t>
            </a:r>
            <a:r>
              <a:rPr sz="1400" spc="44" dirty="0">
                <a:cs typeface="Tahoma"/>
              </a:rPr>
              <a:t> </a:t>
            </a:r>
            <a:r>
              <a:rPr sz="1400" spc="-9" dirty="0">
                <a:cs typeface="Tahoma"/>
              </a:rPr>
              <a:t>e</a:t>
            </a:r>
            <a:r>
              <a:rPr sz="1400" spc="0" dirty="0">
                <a:cs typeface="Tahoma"/>
              </a:rPr>
              <a:t>n</a:t>
            </a:r>
            <a:r>
              <a:rPr sz="1400" spc="-4" dirty="0">
                <a:cs typeface="Tahoma"/>
              </a:rPr>
              <a:t>d</a:t>
            </a:r>
            <a:r>
              <a:rPr sz="1400" spc="9" dirty="0">
                <a:cs typeface="Tahoma"/>
              </a:rPr>
              <a:t>e</a:t>
            </a:r>
            <a:r>
              <a:rPr sz="1400" spc="-14" dirty="0">
                <a:cs typeface="Tahoma"/>
              </a:rPr>
              <a:t>a</a:t>
            </a:r>
            <a:r>
              <a:rPr sz="1400" spc="-4" dirty="0">
                <a:cs typeface="Tahoma"/>
              </a:rPr>
              <a:t>v</a:t>
            </a:r>
            <a:r>
              <a:rPr sz="1400" spc="0" dirty="0">
                <a:cs typeface="Tahoma"/>
              </a:rPr>
              <a:t>our</a:t>
            </a:r>
            <a:r>
              <a:rPr sz="1400" spc="19" dirty="0">
                <a:cs typeface="Tahoma"/>
              </a:rPr>
              <a:t> </a:t>
            </a:r>
            <a:r>
              <a:rPr sz="1400" spc="0" dirty="0">
                <a:cs typeface="Tahoma"/>
              </a:rPr>
              <a:t>to</a:t>
            </a:r>
            <a:r>
              <a:rPr sz="1400" spc="39" dirty="0">
                <a:cs typeface="Tahoma"/>
              </a:rPr>
              <a:t> </a:t>
            </a:r>
            <a:r>
              <a:rPr sz="1400" spc="-4" dirty="0">
                <a:cs typeface="Tahoma"/>
              </a:rPr>
              <a:t>s</a:t>
            </a:r>
            <a:r>
              <a:rPr sz="1400" spc="0" dirty="0">
                <a:cs typeface="Tahoma"/>
              </a:rPr>
              <a:t>e</a:t>
            </a:r>
            <a:r>
              <a:rPr sz="1400" spc="-9" dirty="0">
                <a:cs typeface="Tahoma"/>
              </a:rPr>
              <a:t>l</a:t>
            </a:r>
            <a:r>
              <a:rPr sz="1400" spc="0" dirty="0">
                <a:cs typeface="Tahoma"/>
              </a:rPr>
              <a:t>ect</a:t>
            </a:r>
            <a:r>
              <a:rPr sz="1400" spc="34" dirty="0">
                <a:cs typeface="Tahoma"/>
              </a:rPr>
              <a:t> </a:t>
            </a:r>
            <a:r>
              <a:rPr sz="1400" spc="-14" dirty="0">
                <a:cs typeface="Tahoma"/>
              </a:rPr>
              <a:t>I</a:t>
            </a:r>
            <a:r>
              <a:rPr sz="1400" spc="9" dirty="0">
                <a:cs typeface="Tahoma"/>
              </a:rPr>
              <a:t>n</a:t>
            </a:r>
            <a:r>
              <a:rPr sz="1400" spc="-4" dirty="0">
                <a:cs typeface="Tahoma"/>
              </a:rPr>
              <a:t>sp</a:t>
            </a:r>
            <a:r>
              <a:rPr sz="1400" spc="0" dirty="0">
                <a:cs typeface="Tahoma"/>
              </a:rPr>
              <a:t>ecto</a:t>
            </a:r>
            <a:r>
              <a:rPr sz="1400" spc="-25" dirty="0">
                <a:cs typeface="Tahoma"/>
              </a:rPr>
              <a:t>r</a:t>
            </a:r>
            <a:r>
              <a:rPr sz="1400" spc="-4" dirty="0">
                <a:cs typeface="Tahoma"/>
              </a:rPr>
              <a:t>a</a:t>
            </a:r>
            <a:r>
              <a:rPr sz="1400" spc="0" dirty="0">
                <a:cs typeface="Tahoma"/>
              </a:rPr>
              <a:t>te</a:t>
            </a:r>
            <a:r>
              <a:rPr sz="1400" spc="34" dirty="0">
                <a:cs typeface="Tahoma"/>
              </a:rPr>
              <a:t> </a:t>
            </a:r>
            <a:r>
              <a:rPr sz="1400" spc="0" dirty="0">
                <a:cs typeface="Tahoma"/>
              </a:rPr>
              <a:t>Field</a:t>
            </a:r>
            <a:r>
              <a:rPr sz="1400" spc="24" dirty="0">
                <a:cs typeface="Tahoma"/>
              </a:rPr>
              <a:t> </a:t>
            </a:r>
            <a:r>
              <a:rPr sz="1400" spc="0" dirty="0">
                <a:cs typeface="Tahoma"/>
              </a:rPr>
              <a:t>O</a:t>
            </a:r>
            <a:r>
              <a:rPr sz="1400" spc="-4" dirty="0">
                <a:cs typeface="Tahoma"/>
              </a:rPr>
              <a:t>f</a:t>
            </a:r>
            <a:r>
              <a:rPr sz="1400" spc="0" dirty="0">
                <a:cs typeface="Tahoma"/>
              </a:rPr>
              <a:t>f</a:t>
            </a:r>
            <a:r>
              <a:rPr sz="1400" spc="-9" dirty="0">
                <a:cs typeface="Tahoma"/>
              </a:rPr>
              <a:t>i</a:t>
            </a:r>
            <a:r>
              <a:rPr sz="1400" spc="0" dirty="0">
                <a:cs typeface="Tahoma"/>
              </a:rPr>
              <a:t>ce</a:t>
            </a:r>
            <a:r>
              <a:rPr sz="1400" spc="34" dirty="0">
                <a:cs typeface="Tahoma"/>
              </a:rPr>
              <a:t> </a:t>
            </a:r>
            <a:r>
              <a:rPr sz="1400" spc="0" dirty="0">
                <a:cs typeface="Tahoma"/>
              </a:rPr>
              <a:t>clo</a:t>
            </a:r>
            <a:r>
              <a:rPr sz="1400" spc="-4" dirty="0">
                <a:cs typeface="Tahoma"/>
              </a:rPr>
              <a:t>s</a:t>
            </a:r>
            <a:r>
              <a:rPr sz="1400" spc="0" dirty="0">
                <a:cs typeface="Tahoma"/>
              </a:rPr>
              <a:t>e</a:t>
            </a:r>
            <a:r>
              <a:rPr sz="1400" spc="-4" dirty="0">
                <a:cs typeface="Tahoma"/>
              </a:rPr>
              <a:t>s</a:t>
            </a:r>
            <a:r>
              <a:rPr sz="1400" spc="0" dirty="0">
                <a:cs typeface="Tahoma"/>
              </a:rPr>
              <a:t>t</a:t>
            </a:r>
            <a:r>
              <a:rPr sz="1400" spc="29" dirty="0">
                <a:cs typeface="Tahoma"/>
              </a:rPr>
              <a:t> </a:t>
            </a:r>
            <a:r>
              <a:rPr sz="1400" spc="0" dirty="0">
                <a:cs typeface="Tahoma"/>
              </a:rPr>
              <a:t>to </a:t>
            </a:r>
            <a:endParaRPr sz="1400" dirty="0">
              <a:cs typeface="Tahoma"/>
            </a:endParaRPr>
          </a:p>
          <a:p>
            <a:pPr marL="469900" marR="4215" algn="just">
              <a:lnSpc>
                <a:spcPts val="1689"/>
              </a:lnSpc>
              <a:spcBef>
                <a:spcPts val="243"/>
              </a:spcBef>
            </a:pPr>
            <a:r>
              <a:rPr lang="en-US" sz="1400" spc="-4" dirty="0">
                <a:cs typeface="Tahoma"/>
              </a:rPr>
              <a:t>  </a:t>
            </a:r>
            <a:r>
              <a:rPr sz="1400" spc="-4" dirty="0">
                <a:cs typeface="Tahoma"/>
              </a:rPr>
              <a:t>y</a:t>
            </a:r>
            <a:r>
              <a:rPr sz="1400" spc="0" dirty="0">
                <a:cs typeface="Tahoma"/>
              </a:rPr>
              <a:t>our</a:t>
            </a:r>
            <a:r>
              <a:rPr sz="1400" spc="-4" dirty="0">
                <a:cs typeface="Tahoma"/>
              </a:rPr>
              <a:t> </a:t>
            </a:r>
            <a:r>
              <a:rPr sz="1400" spc="0" dirty="0">
                <a:cs typeface="Tahoma"/>
              </a:rPr>
              <a:t>loc</a:t>
            </a:r>
            <a:r>
              <a:rPr sz="1400" spc="-4" dirty="0">
                <a:cs typeface="Tahoma"/>
              </a:rPr>
              <a:t>a</a:t>
            </a:r>
            <a:r>
              <a:rPr sz="1400" spc="0" dirty="0">
                <a:cs typeface="Tahoma"/>
              </a:rPr>
              <a:t>tion)</a:t>
            </a:r>
            <a:endParaRPr sz="1400" dirty="0">
              <a:cs typeface="Tahoma"/>
            </a:endParaRPr>
          </a:p>
          <a:p>
            <a:pPr marL="135890" marR="19491" algn="just">
              <a:lnSpc>
                <a:spcPct val="100585"/>
              </a:lnSpc>
              <a:spcBef>
                <a:spcPts val="1050"/>
              </a:spcBef>
            </a:pPr>
            <a:r>
              <a:rPr sz="1400" spc="-9" dirty="0">
                <a:cs typeface="Calibri"/>
              </a:rPr>
              <a:t>I</a:t>
            </a:r>
            <a:r>
              <a:rPr sz="1400" spc="0" dirty="0">
                <a:cs typeface="Calibri"/>
              </a:rPr>
              <a:t>I.      </a:t>
            </a:r>
            <a:r>
              <a:rPr sz="1400" spc="64" dirty="0">
                <a:cs typeface="Calibri"/>
              </a:rPr>
              <a:t> </a:t>
            </a:r>
            <a:r>
              <a:rPr sz="1400" spc="-29" dirty="0">
                <a:cs typeface="Tahoma"/>
              </a:rPr>
              <a:t>P</a:t>
            </a:r>
            <a:r>
              <a:rPr sz="1400" spc="-14" dirty="0">
                <a:cs typeface="Tahoma"/>
              </a:rPr>
              <a:t>a</a:t>
            </a:r>
            <a:r>
              <a:rPr sz="1400" spc="0" dirty="0">
                <a:cs typeface="Tahoma"/>
              </a:rPr>
              <a:t>y </a:t>
            </a:r>
            <a:r>
              <a:rPr sz="1400" spc="4" dirty="0">
                <a:cs typeface="Tahoma"/>
              </a:rPr>
              <a:t>p</a:t>
            </a:r>
            <a:r>
              <a:rPr sz="1400" spc="-14" dirty="0">
                <a:cs typeface="Tahoma"/>
              </a:rPr>
              <a:t>r</a:t>
            </a:r>
            <a:r>
              <a:rPr sz="1400" spc="0" dirty="0">
                <a:cs typeface="Tahoma"/>
              </a:rPr>
              <a:t>oce</a:t>
            </a:r>
            <a:r>
              <a:rPr sz="1400" spc="-4" dirty="0">
                <a:cs typeface="Tahoma"/>
              </a:rPr>
              <a:t>ss</a:t>
            </a:r>
            <a:r>
              <a:rPr sz="1400" spc="0" dirty="0">
                <a:cs typeface="Tahoma"/>
              </a:rPr>
              <a:t>i</a:t>
            </a:r>
            <a:r>
              <a:rPr sz="1400" spc="4" dirty="0">
                <a:cs typeface="Tahoma"/>
              </a:rPr>
              <a:t>n</a:t>
            </a:r>
            <a:r>
              <a:rPr sz="1400" spc="0" dirty="0">
                <a:cs typeface="Tahoma"/>
              </a:rPr>
              <a:t>g </a:t>
            </a:r>
            <a:r>
              <a:rPr sz="1400" spc="-14" dirty="0">
                <a:cs typeface="Tahoma"/>
              </a:rPr>
              <a:t>f</a:t>
            </a:r>
            <a:r>
              <a:rPr sz="1400" spc="0" dirty="0">
                <a:cs typeface="Tahoma"/>
              </a:rPr>
              <a:t>ee</a:t>
            </a:r>
            <a:r>
              <a:rPr sz="1400" spc="-4" dirty="0">
                <a:cs typeface="Tahoma"/>
              </a:rPr>
              <a:t> </a:t>
            </a:r>
            <a:r>
              <a:rPr sz="1400" spc="0" dirty="0">
                <a:cs typeface="Tahoma"/>
              </a:rPr>
              <a:t>of </a:t>
            </a:r>
            <a:r>
              <a:rPr sz="1400" spc="-4" dirty="0">
                <a:cs typeface="Tahoma"/>
              </a:rPr>
              <a:t>N1</a:t>
            </a:r>
            <a:r>
              <a:rPr sz="1400" spc="4" dirty="0">
                <a:cs typeface="Tahoma"/>
              </a:rPr>
              <a:t>0</a:t>
            </a:r>
            <a:r>
              <a:rPr sz="1400" spc="-4" dirty="0">
                <a:cs typeface="Tahoma"/>
              </a:rPr>
              <a:t>0</a:t>
            </a:r>
            <a:r>
              <a:rPr sz="1400" spc="4" dirty="0">
                <a:cs typeface="Tahoma"/>
              </a:rPr>
              <a:t>0</a:t>
            </a:r>
            <a:r>
              <a:rPr sz="1400" spc="-4" dirty="0">
                <a:cs typeface="Tahoma"/>
              </a:rPr>
              <a:t>.0</a:t>
            </a:r>
            <a:r>
              <a:rPr sz="1400" spc="0" dirty="0">
                <a:cs typeface="Tahoma"/>
              </a:rPr>
              <a:t>0</a:t>
            </a:r>
            <a:r>
              <a:rPr sz="1400" spc="4" dirty="0">
                <a:cs typeface="Tahoma"/>
              </a:rPr>
              <a:t> </a:t>
            </a:r>
            <a:r>
              <a:rPr sz="1400" spc="-4" dirty="0">
                <a:cs typeface="Tahoma"/>
              </a:rPr>
              <a:t>(</a:t>
            </a:r>
            <a:r>
              <a:rPr sz="1400" spc="0" dirty="0">
                <a:cs typeface="Tahoma"/>
              </a:rPr>
              <a:t>via </a:t>
            </a:r>
            <a:r>
              <a:rPr sz="1400" spc="-4" dirty="0">
                <a:cs typeface="Tahoma"/>
              </a:rPr>
              <a:t>T</a:t>
            </a:r>
            <a:r>
              <a:rPr sz="1400" spc="-9" dirty="0">
                <a:cs typeface="Tahoma"/>
              </a:rPr>
              <a:t>S</a:t>
            </a:r>
            <a:r>
              <a:rPr sz="1400" spc="0" dirty="0">
                <a:cs typeface="Tahoma"/>
              </a:rPr>
              <a:t>A)</a:t>
            </a:r>
            <a:endParaRPr sz="1400" dirty="0">
              <a:cs typeface="Tahoma"/>
            </a:endParaRPr>
          </a:p>
          <a:p>
            <a:pPr marL="100330" marR="19491" algn="just">
              <a:lnSpc>
                <a:spcPct val="100585"/>
              </a:lnSpc>
              <a:spcBef>
                <a:spcPts val="1053"/>
              </a:spcBef>
            </a:pPr>
            <a:r>
              <a:rPr sz="1400" spc="0" dirty="0">
                <a:cs typeface="Calibri"/>
              </a:rPr>
              <a:t>II</a:t>
            </a:r>
            <a:r>
              <a:rPr sz="1400" spc="-9" dirty="0">
                <a:cs typeface="Calibri"/>
              </a:rPr>
              <a:t>I</a:t>
            </a:r>
            <a:r>
              <a:rPr sz="1400" spc="0" dirty="0">
                <a:cs typeface="Calibri"/>
              </a:rPr>
              <a:t>.      </a:t>
            </a:r>
            <a:r>
              <a:rPr sz="1400" spc="64" dirty="0">
                <a:cs typeface="Calibri"/>
              </a:rPr>
              <a:t> </a:t>
            </a:r>
            <a:r>
              <a:rPr sz="1400" spc="0" dirty="0">
                <a:cs typeface="Tahoma"/>
              </a:rPr>
              <a:t>U</a:t>
            </a:r>
            <a:r>
              <a:rPr sz="1400" spc="-4" dirty="0">
                <a:cs typeface="Tahoma"/>
              </a:rPr>
              <a:t>p</a:t>
            </a:r>
            <a:r>
              <a:rPr sz="1400" spc="0" dirty="0">
                <a:cs typeface="Tahoma"/>
              </a:rPr>
              <a:t>l</a:t>
            </a:r>
            <a:r>
              <a:rPr sz="1400" spc="9" dirty="0">
                <a:cs typeface="Tahoma"/>
              </a:rPr>
              <a:t>o</a:t>
            </a:r>
            <a:r>
              <a:rPr sz="1400" spc="-4" dirty="0">
                <a:cs typeface="Tahoma"/>
              </a:rPr>
              <a:t>a</a:t>
            </a:r>
            <a:r>
              <a:rPr sz="1400" spc="0" dirty="0">
                <a:cs typeface="Tahoma"/>
              </a:rPr>
              <a:t>d </a:t>
            </a:r>
            <a:r>
              <a:rPr sz="1400" spc="-4" dirty="0">
                <a:cs typeface="Tahoma"/>
              </a:rPr>
              <a:t>s</a:t>
            </a:r>
            <a:r>
              <a:rPr sz="1400" spc="0" dirty="0">
                <a:cs typeface="Tahoma"/>
              </a:rPr>
              <a:t>c</a:t>
            </a:r>
            <a:r>
              <a:rPr sz="1400" spc="-4" dirty="0">
                <a:cs typeface="Tahoma"/>
              </a:rPr>
              <a:t>a</a:t>
            </a:r>
            <a:r>
              <a:rPr sz="1400" spc="0" dirty="0">
                <a:cs typeface="Tahoma"/>
              </a:rPr>
              <a:t>nn</a:t>
            </a:r>
            <a:r>
              <a:rPr sz="1400" spc="9" dirty="0">
                <a:cs typeface="Tahoma"/>
              </a:rPr>
              <a:t>e</a:t>
            </a:r>
            <a:r>
              <a:rPr sz="1400" spc="0" dirty="0">
                <a:cs typeface="Tahoma"/>
              </a:rPr>
              <a:t>d </a:t>
            </a:r>
            <a:r>
              <a:rPr sz="1400" spc="-14" dirty="0">
                <a:cs typeface="Tahoma"/>
              </a:rPr>
              <a:t>r</a:t>
            </a:r>
            <a:r>
              <a:rPr sz="1400" spc="0" dirty="0">
                <a:cs typeface="Tahoma"/>
              </a:rPr>
              <a:t>e</a:t>
            </a:r>
            <a:r>
              <a:rPr sz="1400" spc="-4" dirty="0">
                <a:cs typeface="Tahoma"/>
              </a:rPr>
              <a:t>c</a:t>
            </a:r>
            <a:r>
              <a:rPr sz="1400" spc="0" dirty="0">
                <a:cs typeface="Tahoma"/>
              </a:rPr>
              <a:t>ei</a:t>
            </a:r>
            <a:r>
              <a:rPr sz="1400" spc="-4" dirty="0">
                <a:cs typeface="Tahoma"/>
              </a:rPr>
              <a:t>p</a:t>
            </a:r>
            <a:r>
              <a:rPr sz="1400" spc="0" dirty="0">
                <a:cs typeface="Tahoma"/>
              </a:rPr>
              <a:t>t of </a:t>
            </a:r>
            <a:r>
              <a:rPr sz="1400" spc="-4" dirty="0">
                <a:cs typeface="Tahoma"/>
              </a:rPr>
              <a:t>p</a:t>
            </a:r>
            <a:r>
              <a:rPr sz="1400" spc="-14" dirty="0">
                <a:cs typeface="Tahoma"/>
              </a:rPr>
              <a:t>r</a:t>
            </a:r>
            <a:r>
              <a:rPr sz="1400" spc="0" dirty="0">
                <a:cs typeface="Tahoma"/>
              </a:rPr>
              <a:t>oce</a:t>
            </a:r>
            <a:r>
              <a:rPr sz="1400" spc="4" dirty="0">
                <a:cs typeface="Tahoma"/>
              </a:rPr>
              <a:t>s</a:t>
            </a:r>
            <a:r>
              <a:rPr sz="1400" spc="-4" dirty="0">
                <a:cs typeface="Tahoma"/>
              </a:rPr>
              <a:t>s</a:t>
            </a:r>
            <a:r>
              <a:rPr sz="1400" spc="0" dirty="0">
                <a:cs typeface="Tahoma"/>
              </a:rPr>
              <a:t>ing </a:t>
            </a:r>
            <a:r>
              <a:rPr sz="1400" spc="-4" dirty="0">
                <a:cs typeface="Tahoma"/>
              </a:rPr>
              <a:t>f</a:t>
            </a:r>
            <a:r>
              <a:rPr sz="1400" spc="-9" dirty="0">
                <a:cs typeface="Tahoma"/>
              </a:rPr>
              <a:t>e</a:t>
            </a:r>
            <a:r>
              <a:rPr sz="1400" spc="0" dirty="0">
                <a:cs typeface="Tahoma"/>
              </a:rPr>
              <a:t>e</a:t>
            </a:r>
            <a:endParaRPr sz="1400" dirty="0">
              <a:cs typeface="Tahoma"/>
            </a:endParaRPr>
          </a:p>
          <a:p>
            <a:pPr marL="469900" indent="-364489" algn="just">
              <a:lnSpc>
                <a:spcPts val="1689"/>
              </a:lnSpc>
              <a:spcBef>
                <a:spcPts val="1043"/>
              </a:spcBef>
            </a:pPr>
            <a:r>
              <a:rPr sz="1400" spc="0" dirty="0">
                <a:cs typeface="Calibri"/>
              </a:rPr>
              <a:t>I</a:t>
            </a:r>
            <a:r>
              <a:rPr sz="1400" spc="-114" dirty="0">
                <a:cs typeface="Calibri"/>
              </a:rPr>
              <a:t>V</a:t>
            </a:r>
            <a:r>
              <a:rPr sz="1400" spc="0" dirty="0">
                <a:cs typeface="Calibri"/>
              </a:rPr>
              <a:t>.      </a:t>
            </a:r>
            <a:r>
              <a:rPr sz="1400" spc="59" dirty="0">
                <a:cs typeface="Calibri"/>
              </a:rPr>
              <a:t> </a:t>
            </a:r>
            <a:r>
              <a:rPr sz="1400" spc="0" dirty="0">
                <a:cs typeface="Tahoma"/>
              </a:rPr>
              <a:t>U</a:t>
            </a:r>
            <a:r>
              <a:rPr sz="1400" spc="-4" dirty="0">
                <a:cs typeface="Tahoma"/>
              </a:rPr>
              <a:t>p</a:t>
            </a:r>
            <a:r>
              <a:rPr sz="1400" spc="0" dirty="0">
                <a:cs typeface="Tahoma"/>
              </a:rPr>
              <a:t>l</a:t>
            </a:r>
            <a:r>
              <a:rPr sz="1400" spc="9" dirty="0">
                <a:cs typeface="Tahoma"/>
              </a:rPr>
              <a:t>o</a:t>
            </a:r>
            <a:r>
              <a:rPr sz="1400" spc="-4" dirty="0">
                <a:cs typeface="Tahoma"/>
              </a:rPr>
              <a:t>a</a:t>
            </a:r>
            <a:r>
              <a:rPr sz="1400" spc="0" dirty="0">
                <a:cs typeface="Tahoma"/>
              </a:rPr>
              <a:t>d</a:t>
            </a:r>
            <a:r>
              <a:rPr sz="1400" spc="366" dirty="0">
                <a:cs typeface="Tahoma"/>
              </a:rPr>
              <a:t> </a:t>
            </a:r>
            <a:r>
              <a:rPr sz="1400" spc="0" dirty="0">
                <a:cs typeface="Tahoma"/>
              </a:rPr>
              <a:t>a</a:t>
            </a:r>
            <a:r>
              <a:rPr sz="1400" spc="356" dirty="0">
                <a:cs typeface="Tahoma"/>
              </a:rPr>
              <a:t> </a:t>
            </a:r>
            <a:r>
              <a:rPr sz="1400" spc="0" dirty="0">
                <a:cs typeface="Tahoma"/>
              </a:rPr>
              <a:t>cle</a:t>
            </a:r>
            <a:r>
              <a:rPr sz="1400" spc="-4" dirty="0">
                <a:cs typeface="Tahoma"/>
              </a:rPr>
              <a:t>a</a:t>
            </a:r>
            <a:r>
              <a:rPr sz="1400" spc="0" dirty="0">
                <a:cs typeface="Tahoma"/>
              </a:rPr>
              <a:t>r</a:t>
            </a:r>
            <a:r>
              <a:rPr sz="1400" spc="366" dirty="0">
                <a:cs typeface="Tahoma"/>
              </a:rPr>
              <a:t> </a:t>
            </a:r>
            <a:r>
              <a:rPr sz="1400" spc="-4" dirty="0">
                <a:cs typeface="Tahoma"/>
              </a:rPr>
              <a:t>a</a:t>
            </a:r>
            <a:r>
              <a:rPr sz="1400" spc="0" dirty="0">
                <a:cs typeface="Tahoma"/>
              </a:rPr>
              <a:t>nd</a:t>
            </a:r>
            <a:r>
              <a:rPr sz="1400" spc="366" dirty="0">
                <a:cs typeface="Tahoma"/>
              </a:rPr>
              <a:t> </a:t>
            </a:r>
            <a:r>
              <a:rPr sz="1400" spc="-14" dirty="0">
                <a:cs typeface="Tahoma"/>
              </a:rPr>
              <a:t>r</a:t>
            </a:r>
            <a:r>
              <a:rPr sz="1400" spc="0" dirty="0">
                <a:cs typeface="Tahoma"/>
              </a:rPr>
              <a:t>ecent</a:t>
            </a:r>
            <a:r>
              <a:rPr sz="1400" spc="361" dirty="0">
                <a:cs typeface="Tahoma"/>
              </a:rPr>
              <a:t> </a:t>
            </a:r>
            <a:r>
              <a:rPr sz="1400" spc="-4" dirty="0">
                <a:cs typeface="Tahoma"/>
              </a:rPr>
              <a:t>35</a:t>
            </a:r>
            <a:r>
              <a:rPr sz="1400" spc="4" dirty="0">
                <a:cs typeface="Tahoma"/>
              </a:rPr>
              <a:t>m</a:t>
            </a:r>
            <a:r>
              <a:rPr sz="1400" spc="0" dirty="0">
                <a:cs typeface="Tahoma"/>
              </a:rPr>
              <a:t>m</a:t>
            </a:r>
            <a:r>
              <a:rPr sz="1400" spc="361" dirty="0">
                <a:cs typeface="Tahoma"/>
              </a:rPr>
              <a:t> </a:t>
            </a:r>
            <a:r>
              <a:rPr sz="1400" spc="0" dirty="0">
                <a:cs typeface="Tahoma"/>
              </a:rPr>
              <a:t>x</a:t>
            </a:r>
            <a:r>
              <a:rPr sz="1400" spc="366" dirty="0">
                <a:cs typeface="Tahoma"/>
              </a:rPr>
              <a:t> </a:t>
            </a:r>
            <a:r>
              <a:rPr sz="1400" spc="-4" dirty="0">
                <a:cs typeface="Tahoma"/>
              </a:rPr>
              <a:t>45</a:t>
            </a:r>
            <a:r>
              <a:rPr sz="1400" spc="4" dirty="0">
                <a:cs typeface="Tahoma"/>
              </a:rPr>
              <a:t>m</a:t>
            </a:r>
            <a:r>
              <a:rPr sz="1400" spc="0" dirty="0">
                <a:cs typeface="Tahoma"/>
              </a:rPr>
              <a:t>m</a:t>
            </a:r>
            <a:r>
              <a:rPr sz="1400" spc="361" dirty="0">
                <a:cs typeface="Tahoma"/>
              </a:rPr>
              <a:t> </a:t>
            </a:r>
            <a:r>
              <a:rPr sz="1400" spc="-4" dirty="0">
                <a:cs typeface="Tahoma"/>
              </a:rPr>
              <a:t>s</a:t>
            </a:r>
            <a:r>
              <a:rPr sz="1400" spc="9" dirty="0">
                <a:cs typeface="Tahoma"/>
              </a:rPr>
              <a:t>i</a:t>
            </a:r>
            <a:r>
              <a:rPr sz="1400" spc="-9" dirty="0">
                <a:cs typeface="Tahoma"/>
              </a:rPr>
              <a:t>z</a:t>
            </a:r>
            <a:r>
              <a:rPr sz="1400" spc="0" dirty="0">
                <a:cs typeface="Tahoma"/>
              </a:rPr>
              <a:t>e</a:t>
            </a:r>
            <a:r>
              <a:rPr sz="1400" spc="361" dirty="0">
                <a:cs typeface="Tahoma"/>
              </a:rPr>
              <a:t> </a:t>
            </a:r>
            <a:r>
              <a:rPr sz="1400" spc="-4" dirty="0">
                <a:cs typeface="Tahoma"/>
              </a:rPr>
              <a:t>p</a:t>
            </a:r>
            <a:r>
              <a:rPr sz="1400" spc="4" dirty="0">
                <a:cs typeface="Tahoma"/>
              </a:rPr>
              <a:t>a</a:t>
            </a:r>
            <a:r>
              <a:rPr sz="1400" spc="-4" dirty="0">
                <a:cs typeface="Tahoma"/>
              </a:rPr>
              <a:t>s</a:t>
            </a:r>
            <a:r>
              <a:rPr sz="1400" spc="4" dirty="0">
                <a:cs typeface="Tahoma"/>
              </a:rPr>
              <a:t>s</a:t>
            </a:r>
            <a:r>
              <a:rPr sz="1400" spc="-4" dirty="0">
                <a:cs typeface="Tahoma"/>
              </a:rPr>
              <a:t>p</a:t>
            </a:r>
            <a:r>
              <a:rPr sz="1400" spc="0" dirty="0">
                <a:cs typeface="Tahoma"/>
              </a:rPr>
              <a:t>o</a:t>
            </a:r>
            <a:r>
              <a:rPr sz="1400" spc="-4" dirty="0">
                <a:cs typeface="Tahoma"/>
              </a:rPr>
              <a:t>r</a:t>
            </a:r>
            <a:r>
              <a:rPr sz="1400" spc="0" dirty="0">
                <a:cs typeface="Tahoma"/>
              </a:rPr>
              <a:t>t</a:t>
            </a:r>
            <a:r>
              <a:rPr sz="1400" spc="371" dirty="0">
                <a:cs typeface="Tahoma"/>
              </a:rPr>
              <a:t> </a:t>
            </a:r>
            <a:r>
              <a:rPr sz="1400" spc="-4" dirty="0">
                <a:cs typeface="Tahoma"/>
              </a:rPr>
              <a:t>p</a:t>
            </a:r>
            <a:r>
              <a:rPr sz="1400" spc="0" dirty="0">
                <a:cs typeface="Tahoma"/>
              </a:rPr>
              <a:t>hoto</a:t>
            </a:r>
            <a:r>
              <a:rPr sz="1400" spc="-4" dirty="0">
                <a:cs typeface="Tahoma"/>
              </a:rPr>
              <a:t>g</a:t>
            </a:r>
            <a:r>
              <a:rPr sz="1400" spc="-14" dirty="0">
                <a:cs typeface="Tahoma"/>
              </a:rPr>
              <a:t>r</a:t>
            </a:r>
            <a:r>
              <a:rPr sz="1400" spc="-4" dirty="0">
                <a:cs typeface="Tahoma"/>
              </a:rPr>
              <a:t>ap</a:t>
            </a:r>
            <a:r>
              <a:rPr sz="1400" spc="0" dirty="0">
                <a:cs typeface="Tahoma"/>
              </a:rPr>
              <a:t>h</a:t>
            </a:r>
            <a:r>
              <a:rPr sz="1400" spc="371" dirty="0">
                <a:cs typeface="Tahoma"/>
              </a:rPr>
              <a:t> </a:t>
            </a:r>
            <a:r>
              <a:rPr sz="1400" spc="0" dirty="0">
                <a:cs typeface="Tahoma"/>
              </a:rPr>
              <a:t>wh</a:t>
            </a:r>
            <a:r>
              <a:rPr sz="1400" spc="-9" dirty="0">
                <a:cs typeface="Tahoma"/>
              </a:rPr>
              <a:t>i</a:t>
            </a:r>
            <a:r>
              <a:rPr sz="1400" spc="0" dirty="0">
                <a:cs typeface="Tahoma"/>
              </a:rPr>
              <a:t>ch</a:t>
            </a:r>
            <a:r>
              <a:rPr sz="1400" spc="371" dirty="0">
                <a:cs typeface="Tahoma"/>
              </a:rPr>
              <a:t> </a:t>
            </a:r>
            <a:r>
              <a:rPr sz="1400" spc="-4" dirty="0">
                <a:cs typeface="Tahoma"/>
              </a:rPr>
              <a:t>m</a:t>
            </a:r>
            <a:r>
              <a:rPr sz="1400" spc="0" dirty="0">
                <a:cs typeface="Tahoma"/>
              </a:rPr>
              <a:t>u</a:t>
            </a:r>
            <a:r>
              <a:rPr sz="1400" spc="-4" dirty="0">
                <a:cs typeface="Tahoma"/>
              </a:rPr>
              <a:t>s</a:t>
            </a:r>
            <a:r>
              <a:rPr sz="1400" spc="0" dirty="0">
                <a:cs typeface="Tahoma"/>
              </a:rPr>
              <a:t>t</a:t>
            </a:r>
            <a:r>
              <a:rPr sz="1400" spc="371" dirty="0">
                <a:cs typeface="Tahoma"/>
              </a:rPr>
              <a:t> </a:t>
            </a:r>
            <a:r>
              <a:rPr sz="1400" spc="-4" dirty="0">
                <a:cs typeface="Tahoma"/>
              </a:rPr>
              <a:t>b</a:t>
            </a:r>
            <a:r>
              <a:rPr sz="1400" spc="0" dirty="0">
                <a:cs typeface="Tahoma"/>
              </a:rPr>
              <a:t>e</a:t>
            </a:r>
            <a:r>
              <a:rPr sz="1400" spc="361" dirty="0">
                <a:cs typeface="Tahoma"/>
              </a:rPr>
              <a:t> </a:t>
            </a:r>
            <a:r>
              <a:rPr sz="1400" spc="0" dirty="0">
                <a:cs typeface="Tahoma"/>
              </a:rPr>
              <a:t>without </a:t>
            </a:r>
            <a:endParaRPr sz="1400" dirty="0">
              <a:cs typeface="Tahoma"/>
            </a:endParaRPr>
          </a:p>
          <a:p>
            <a:pPr marL="469900" algn="just">
              <a:lnSpc>
                <a:spcPts val="1689"/>
              </a:lnSpc>
              <a:spcBef>
                <a:spcPts val="253"/>
              </a:spcBef>
            </a:pPr>
            <a:r>
              <a:rPr lang="en-US" sz="1400" spc="0" dirty="0">
                <a:cs typeface="Tahoma"/>
              </a:rPr>
              <a:t>  </a:t>
            </a:r>
            <a:r>
              <a:rPr sz="1400" spc="0" dirty="0">
                <a:cs typeface="Tahoma"/>
              </a:rPr>
              <a:t>c</a:t>
            </a:r>
            <a:r>
              <a:rPr sz="1400" spc="-4" dirty="0">
                <a:cs typeface="Tahoma"/>
              </a:rPr>
              <a:t>ap</a:t>
            </a:r>
            <a:r>
              <a:rPr sz="1400" spc="4" dirty="0">
                <a:cs typeface="Tahoma"/>
              </a:rPr>
              <a:t>/</a:t>
            </a:r>
            <a:r>
              <a:rPr sz="1400" spc="0" dirty="0">
                <a:cs typeface="Tahoma"/>
              </a:rPr>
              <a:t>h</a:t>
            </a:r>
            <a:r>
              <a:rPr sz="1400" spc="-4" dirty="0">
                <a:cs typeface="Tahoma"/>
              </a:rPr>
              <a:t>a</a:t>
            </a:r>
            <a:r>
              <a:rPr sz="1400" spc="0" dirty="0">
                <a:cs typeface="Tahoma"/>
              </a:rPr>
              <a:t>t</a:t>
            </a:r>
            <a:endParaRPr sz="1400" dirty="0">
              <a:cs typeface="Tahoma"/>
            </a:endParaRPr>
          </a:p>
          <a:p>
            <a:pPr marL="140970" marR="19491" algn="just">
              <a:lnSpc>
                <a:spcPct val="100585"/>
              </a:lnSpc>
              <a:spcBef>
                <a:spcPts val="1050"/>
              </a:spcBef>
            </a:pPr>
            <a:r>
              <a:rPr sz="1400" spc="-114" dirty="0">
                <a:cs typeface="Calibri"/>
              </a:rPr>
              <a:t>V</a:t>
            </a:r>
            <a:r>
              <a:rPr sz="1400" spc="0" dirty="0">
                <a:cs typeface="Calibri"/>
              </a:rPr>
              <a:t>.      </a:t>
            </a:r>
            <a:r>
              <a:rPr sz="1400" spc="59" dirty="0">
                <a:cs typeface="Calibri"/>
              </a:rPr>
              <a:t> </a:t>
            </a:r>
            <a:r>
              <a:rPr sz="1400" spc="0" dirty="0">
                <a:cs typeface="Tahoma"/>
              </a:rPr>
              <a:t>U</a:t>
            </a:r>
            <a:r>
              <a:rPr sz="1400" spc="-4" dirty="0">
                <a:cs typeface="Tahoma"/>
              </a:rPr>
              <a:t>p</a:t>
            </a:r>
            <a:r>
              <a:rPr sz="1400" spc="0" dirty="0">
                <a:cs typeface="Tahoma"/>
              </a:rPr>
              <a:t>l</a:t>
            </a:r>
            <a:r>
              <a:rPr sz="1400" spc="9" dirty="0">
                <a:cs typeface="Tahoma"/>
              </a:rPr>
              <a:t>o</a:t>
            </a:r>
            <a:r>
              <a:rPr sz="1400" spc="-4" dirty="0">
                <a:cs typeface="Tahoma"/>
              </a:rPr>
              <a:t>a</a:t>
            </a:r>
            <a:r>
              <a:rPr sz="1400" spc="0" dirty="0">
                <a:cs typeface="Tahoma"/>
              </a:rPr>
              <a:t>d </a:t>
            </a:r>
            <a:r>
              <a:rPr sz="1400" spc="-4" dirty="0">
                <a:cs typeface="Tahoma"/>
              </a:rPr>
              <a:t>s</a:t>
            </a:r>
            <a:r>
              <a:rPr sz="1400" spc="0" dirty="0">
                <a:cs typeface="Tahoma"/>
              </a:rPr>
              <a:t>c</a:t>
            </a:r>
            <a:r>
              <a:rPr sz="1400" spc="-4" dirty="0">
                <a:cs typeface="Tahoma"/>
              </a:rPr>
              <a:t>a</a:t>
            </a:r>
            <a:r>
              <a:rPr sz="1400" spc="0" dirty="0">
                <a:cs typeface="Tahoma"/>
              </a:rPr>
              <a:t>nn</a:t>
            </a:r>
            <a:r>
              <a:rPr sz="1400" spc="9" dirty="0">
                <a:cs typeface="Tahoma"/>
              </a:rPr>
              <a:t>e</a:t>
            </a:r>
            <a:r>
              <a:rPr sz="1400" spc="0" dirty="0">
                <a:cs typeface="Tahoma"/>
              </a:rPr>
              <a:t>d </a:t>
            </a:r>
            <a:r>
              <a:rPr sz="1400" spc="-4" dirty="0">
                <a:cs typeface="Tahoma"/>
              </a:rPr>
              <a:t>c</a:t>
            </a:r>
            <a:r>
              <a:rPr sz="1400" spc="0" dirty="0">
                <a:cs typeface="Tahoma"/>
              </a:rPr>
              <a:t>o</a:t>
            </a:r>
            <a:r>
              <a:rPr sz="1400" spc="-4" dirty="0">
                <a:cs typeface="Tahoma"/>
              </a:rPr>
              <a:t>p</a:t>
            </a:r>
            <a:r>
              <a:rPr sz="1400" spc="0" dirty="0">
                <a:cs typeface="Tahoma"/>
              </a:rPr>
              <a:t>ies</a:t>
            </a:r>
            <a:r>
              <a:rPr sz="1400" spc="4" dirty="0">
                <a:cs typeface="Tahoma"/>
              </a:rPr>
              <a:t> </a:t>
            </a:r>
            <a:r>
              <a:rPr sz="1400" spc="-9" dirty="0">
                <a:cs typeface="Tahoma"/>
              </a:rPr>
              <a:t>o</a:t>
            </a:r>
            <a:r>
              <a:rPr sz="1400" spc="0" dirty="0">
                <a:cs typeface="Tahoma"/>
              </a:rPr>
              <a:t>f e</a:t>
            </a:r>
            <a:r>
              <a:rPr sz="1400" spc="-4" dirty="0">
                <a:cs typeface="Tahoma"/>
              </a:rPr>
              <a:t>d</a:t>
            </a:r>
            <a:r>
              <a:rPr sz="1400" spc="0" dirty="0">
                <a:cs typeface="Tahoma"/>
              </a:rPr>
              <a:t>uc</a:t>
            </a:r>
            <a:r>
              <a:rPr sz="1400" spc="-4" dirty="0">
                <a:cs typeface="Tahoma"/>
              </a:rPr>
              <a:t>a</a:t>
            </a:r>
            <a:r>
              <a:rPr sz="1400" spc="0" dirty="0">
                <a:cs typeface="Tahoma"/>
              </a:rPr>
              <a:t>tion</a:t>
            </a:r>
            <a:r>
              <a:rPr sz="1400" spc="-9" dirty="0">
                <a:cs typeface="Tahoma"/>
              </a:rPr>
              <a:t>a</a:t>
            </a:r>
            <a:r>
              <a:rPr sz="1400" spc="0" dirty="0">
                <a:cs typeface="Tahoma"/>
              </a:rPr>
              <a:t>l</a:t>
            </a:r>
            <a:r>
              <a:rPr sz="1400" spc="4" dirty="0">
                <a:cs typeface="Tahoma"/>
              </a:rPr>
              <a:t>/p</a:t>
            </a:r>
            <a:r>
              <a:rPr sz="1400" spc="-14" dirty="0">
                <a:cs typeface="Tahoma"/>
              </a:rPr>
              <a:t>r</a:t>
            </a:r>
            <a:r>
              <a:rPr sz="1400" spc="0" dirty="0">
                <a:cs typeface="Tahoma"/>
              </a:rPr>
              <a:t>o</a:t>
            </a:r>
            <a:r>
              <a:rPr sz="1400" spc="-14" dirty="0">
                <a:cs typeface="Tahoma"/>
              </a:rPr>
              <a:t>f</a:t>
            </a:r>
            <a:r>
              <a:rPr sz="1400" spc="0" dirty="0">
                <a:cs typeface="Tahoma"/>
              </a:rPr>
              <a:t>e</a:t>
            </a:r>
            <a:r>
              <a:rPr sz="1400" spc="4" dirty="0">
                <a:cs typeface="Tahoma"/>
              </a:rPr>
              <a:t>s</a:t>
            </a:r>
            <a:r>
              <a:rPr sz="1400" spc="-4" dirty="0">
                <a:cs typeface="Tahoma"/>
              </a:rPr>
              <a:t>s</a:t>
            </a:r>
            <a:r>
              <a:rPr sz="1400" spc="0" dirty="0">
                <a:cs typeface="Tahoma"/>
              </a:rPr>
              <a:t>ion</a:t>
            </a:r>
            <a:r>
              <a:rPr sz="1400" spc="-9" dirty="0">
                <a:cs typeface="Tahoma"/>
              </a:rPr>
              <a:t>a</a:t>
            </a:r>
            <a:r>
              <a:rPr sz="1400" spc="0" dirty="0">
                <a:cs typeface="Tahoma"/>
              </a:rPr>
              <a:t>l</a:t>
            </a:r>
            <a:r>
              <a:rPr sz="1400" spc="9" dirty="0">
                <a:cs typeface="Tahoma"/>
              </a:rPr>
              <a:t> </a:t>
            </a:r>
            <a:r>
              <a:rPr sz="1400" spc="-4" dirty="0">
                <a:cs typeface="Tahoma"/>
              </a:rPr>
              <a:t>q</a:t>
            </a:r>
            <a:r>
              <a:rPr sz="1400" spc="0" dirty="0">
                <a:cs typeface="Tahoma"/>
              </a:rPr>
              <a:t>u</a:t>
            </a:r>
            <a:r>
              <a:rPr sz="1400" spc="-4" dirty="0">
                <a:cs typeface="Tahoma"/>
              </a:rPr>
              <a:t>a</a:t>
            </a:r>
            <a:r>
              <a:rPr sz="1400" spc="9" dirty="0">
                <a:cs typeface="Tahoma"/>
              </a:rPr>
              <a:t>l</a:t>
            </a:r>
            <a:r>
              <a:rPr sz="1400" spc="0" dirty="0">
                <a:cs typeface="Tahoma"/>
              </a:rPr>
              <a:t>if</a:t>
            </a:r>
            <a:r>
              <a:rPr sz="1400" spc="-9" dirty="0">
                <a:cs typeface="Tahoma"/>
              </a:rPr>
              <a:t>i</a:t>
            </a:r>
            <a:r>
              <a:rPr sz="1400" spc="0" dirty="0">
                <a:cs typeface="Tahoma"/>
              </a:rPr>
              <a:t>c</a:t>
            </a:r>
            <a:r>
              <a:rPr sz="1400" spc="-4" dirty="0">
                <a:cs typeface="Tahoma"/>
              </a:rPr>
              <a:t>a</a:t>
            </a:r>
            <a:r>
              <a:rPr sz="1400" spc="0" dirty="0">
                <a:cs typeface="Tahoma"/>
              </a:rPr>
              <a:t>tio</a:t>
            </a:r>
            <a:r>
              <a:rPr sz="1400" spc="4" dirty="0">
                <a:cs typeface="Tahoma"/>
              </a:rPr>
              <a:t>n</a:t>
            </a:r>
            <a:r>
              <a:rPr sz="1400" spc="0" dirty="0">
                <a:cs typeface="Tahoma"/>
              </a:rPr>
              <a:t>s</a:t>
            </a:r>
            <a:endParaRPr sz="1400" dirty="0">
              <a:cs typeface="Tahoma"/>
            </a:endParaRPr>
          </a:p>
          <a:p>
            <a:pPr marL="469900" marR="5979" indent="-378459" algn="just">
              <a:lnSpc>
                <a:spcPts val="1689"/>
              </a:lnSpc>
              <a:spcBef>
                <a:spcPts val="1043"/>
              </a:spcBef>
            </a:pPr>
            <a:r>
              <a:rPr sz="1400" spc="-4" dirty="0">
                <a:cs typeface="Calibri"/>
              </a:rPr>
              <a:t>V</a:t>
            </a:r>
            <a:r>
              <a:rPr sz="1400" spc="0" dirty="0">
                <a:cs typeface="Calibri"/>
              </a:rPr>
              <a:t>I.      </a:t>
            </a:r>
            <a:r>
              <a:rPr sz="1400" spc="59" dirty="0">
                <a:cs typeface="Calibri"/>
              </a:rPr>
              <a:t> </a:t>
            </a:r>
            <a:r>
              <a:rPr sz="1400" spc="0" dirty="0">
                <a:cs typeface="Tahoma"/>
              </a:rPr>
              <a:t>U</a:t>
            </a:r>
            <a:r>
              <a:rPr sz="1400" spc="-4" dirty="0">
                <a:cs typeface="Tahoma"/>
              </a:rPr>
              <a:t>p</a:t>
            </a:r>
            <a:r>
              <a:rPr sz="1400" spc="0" dirty="0">
                <a:cs typeface="Tahoma"/>
              </a:rPr>
              <a:t>l</a:t>
            </a:r>
            <a:r>
              <a:rPr sz="1400" spc="9" dirty="0">
                <a:cs typeface="Tahoma"/>
              </a:rPr>
              <a:t>o</a:t>
            </a:r>
            <a:r>
              <a:rPr sz="1400" spc="-4" dirty="0">
                <a:cs typeface="Tahoma"/>
              </a:rPr>
              <a:t>a</a:t>
            </a:r>
            <a:r>
              <a:rPr sz="1400" spc="0" dirty="0">
                <a:cs typeface="Tahoma"/>
              </a:rPr>
              <a:t>d</a:t>
            </a:r>
            <a:r>
              <a:rPr sz="1400" spc="204" dirty="0">
                <a:cs typeface="Tahoma"/>
              </a:rPr>
              <a:t> </a:t>
            </a:r>
            <a:r>
              <a:rPr sz="1400" spc="-4" dirty="0">
                <a:cs typeface="Tahoma"/>
              </a:rPr>
              <a:t>s</a:t>
            </a:r>
            <a:r>
              <a:rPr sz="1400" spc="0" dirty="0">
                <a:cs typeface="Tahoma"/>
              </a:rPr>
              <a:t>c</a:t>
            </a:r>
            <a:r>
              <a:rPr sz="1400" spc="-4" dirty="0">
                <a:cs typeface="Tahoma"/>
              </a:rPr>
              <a:t>a</a:t>
            </a:r>
            <a:r>
              <a:rPr sz="1400" spc="0" dirty="0">
                <a:cs typeface="Tahoma"/>
              </a:rPr>
              <a:t>nned</a:t>
            </a:r>
            <a:r>
              <a:rPr sz="1400" spc="209" dirty="0">
                <a:cs typeface="Tahoma"/>
              </a:rPr>
              <a:t> </a:t>
            </a:r>
            <a:r>
              <a:rPr sz="1400" spc="-4" dirty="0">
                <a:cs typeface="Tahoma"/>
              </a:rPr>
              <a:t>c</a:t>
            </a:r>
            <a:r>
              <a:rPr sz="1400" spc="0" dirty="0">
                <a:cs typeface="Tahoma"/>
              </a:rPr>
              <a:t>o</a:t>
            </a:r>
            <a:r>
              <a:rPr sz="1400" spc="-4" dirty="0">
                <a:cs typeface="Tahoma"/>
              </a:rPr>
              <a:t>p</a:t>
            </a:r>
            <a:r>
              <a:rPr sz="1400" spc="0" dirty="0">
                <a:cs typeface="Tahoma"/>
              </a:rPr>
              <a:t>ies</a:t>
            </a:r>
            <a:r>
              <a:rPr sz="1400" spc="204" dirty="0">
                <a:cs typeface="Tahoma"/>
              </a:rPr>
              <a:t> </a:t>
            </a:r>
            <a:r>
              <a:rPr sz="1400" spc="0" dirty="0">
                <a:cs typeface="Tahoma"/>
              </a:rPr>
              <a:t>of</a:t>
            </a:r>
            <a:r>
              <a:rPr sz="1400" spc="204" dirty="0">
                <a:cs typeface="Tahoma"/>
              </a:rPr>
              <a:t> </a:t>
            </a:r>
            <a:r>
              <a:rPr sz="1400" spc="-4" dirty="0">
                <a:cs typeface="Tahoma"/>
              </a:rPr>
              <a:t>p</a:t>
            </a:r>
            <a:r>
              <a:rPr sz="1400" spc="4" dirty="0">
                <a:cs typeface="Tahoma"/>
              </a:rPr>
              <a:t>a</a:t>
            </a:r>
            <a:r>
              <a:rPr sz="1400" spc="-4" dirty="0">
                <a:cs typeface="Tahoma"/>
              </a:rPr>
              <a:t>s</a:t>
            </a:r>
            <a:r>
              <a:rPr sz="1400" spc="0" dirty="0">
                <a:cs typeface="Tahoma"/>
              </a:rPr>
              <a:t>t</a:t>
            </a:r>
            <a:r>
              <a:rPr sz="1400" spc="209" dirty="0">
                <a:cs typeface="Tahoma"/>
              </a:rPr>
              <a:t> </a:t>
            </a:r>
            <a:r>
              <a:rPr sz="1400" spc="-9" dirty="0">
                <a:cs typeface="Tahoma"/>
              </a:rPr>
              <a:t>e</a:t>
            </a:r>
            <a:r>
              <a:rPr sz="1400" spc="0" dirty="0">
                <a:cs typeface="Tahoma"/>
              </a:rPr>
              <a:t>l</a:t>
            </a:r>
            <a:r>
              <a:rPr sz="1400" spc="-9" dirty="0">
                <a:cs typeface="Tahoma"/>
              </a:rPr>
              <a:t>e</a:t>
            </a:r>
            <a:r>
              <a:rPr sz="1400" spc="0" dirty="0">
                <a:cs typeface="Tahoma"/>
              </a:rPr>
              <a:t>ct</a:t>
            </a:r>
            <a:r>
              <a:rPr sz="1400" spc="-4" dirty="0">
                <a:cs typeface="Tahoma"/>
              </a:rPr>
              <a:t>r</a:t>
            </a:r>
            <a:r>
              <a:rPr sz="1400" spc="0" dirty="0">
                <a:cs typeface="Tahoma"/>
              </a:rPr>
              <a:t>ic</a:t>
            </a:r>
            <a:r>
              <a:rPr sz="1400" spc="-4" dirty="0">
                <a:cs typeface="Tahoma"/>
              </a:rPr>
              <a:t>a</a:t>
            </a:r>
            <a:r>
              <a:rPr sz="1400" spc="0" dirty="0">
                <a:cs typeface="Tahoma"/>
              </a:rPr>
              <a:t>l</a:t>
            </a:r>
            <a:r>
              <a:rPr sz="1400" spc="209" dirty="0">
                <a:cs typeface="Tahoma"/>
              </a:rPr>
              <a:t> </a:t>
            </a:r>
            <a:r>
              <a:rPr sz="1400" spc="0" dirty="0">
                <a:cs typeface="Tahoma"/>
              </a:rPr>
              <a:t>in</a:t>
            </a:r>
            <a:r>
              <a:rPr sz="1400" spc="-4" dirty="0">
                <a:cs typeface="Tahoma"/>
              </a:rPr>
              <a:t>s</a:t>
            </a:r>
            <a:r>
              <a:rPr sz="1400" spc="0" dirty="0">
                <a:cs typeface="Tahoma"/>
              </a:rPr>
              <a:t>t</a:t>
            </a:r>
            <a:r>
              <a:rPr sz="1400" spc="4" dirty="0">
                <a:cs typeface="Tahoma"/>
              </a:rPr>
              <a:t>a</a:t>
            </a:r>
            <a:r>
              <a:rPr sz="1400" spc="0" dirty="0">
                <a:cs typeface="Tahoma"/>
              </a:rPr>
              <a:t>ll</a:t>
            </a:r>
            <a:r>
              <a:rPr sz="1400" spc="-4" dirty="0">
                <a:cs typeface="Tahoma"/>
              </a:rPr>
              <a:t>a</a:t>
            </a:r>
            <a:r>
              <a:rPr sz="1400" spc="0" dirty="0">
                <a:cs typeface="Tahoma"/>
              </a:rPr>
              <a:t>tion</a:t>
            </a:r>
            <a:r>
              <a:rPr sz="1400" spc="209" dirty="0">
                <a:cs typeface="Tahoma"/>
              </a:rPr>
              <a:t> </a:t>
            </a:r>
            <a:r>
              <a:rPr sz="1400" spc="0" dirty="0">
                <a:cs typeface="Tahoma"/>
              </a:rPr>
              <a:t>wo</a:t>
            </a:r>
            <a:r>
              <a:rPr sz="1400" spc="-4" dirty="0">
                <a:cs typeface="Tahoma"/>
              </a:rPr>
              <a:t>r</a:t>
            </a:r>
            <a:r>
              <a:rPr sz="1400" spc="0" dirty="0">
                <a:cs typeface="Tahoma"/>
              </a:rPr>
              <a:t>k</a:t>
            </a:r>
            <a:r>
              <a:rPr sz="1400" spc="-4" dirty="0">
                <a:cs typeface="Tahoma"/>
              </a:rPr>
              <a:t>s</a:t>
            </a:r>
            <a:r>
              <a:rPr sz="1400" spc="4" dirty="0">
                <a:cs typeface="Tahoma"/>
              </a:rPr>
              <a:t>/p</a:t>
            </a:r>
            <a:r>
              <a:rPr sz="1400" spc="-14" dirty="0">
                <a:cs typeface="Tahoma"/>
              </a:rPr>
              <a:t>r</a:t>
            </a:r>
            <a:r>
              <a:rPr sz="1400" spc="0" dirty="0">
                <a:cs typeface="Tahoma"/>
              </a:rPr>
              <a:t>o</a:t>
            </a:r>
            <a:r>
              <a:rPr sz="1400" spc="-4" dirty="0">
                <a:cs typeface="Tahoma"/>
              </a:rPr>
              <a:t>j</a:t>
            </a:r>
            <a:r>
              <a:rPr sz="1400" spc="0" dirty="0">
                <a:cs typeface="Tahoma"/>
              </a:rPr>
              <a:t>ects</a:t>
            </a:r>
            <a:r>
              <a:rPr sz="1400" spc="204" dirty="0">
                <a:cs typeface="Tahoma"/>
              </a:rPr>
              <a:t> </a:t>
            </a:r>
            <a:r>
              <a:rPr sz="1400" spc="0" dirty="0">
                <a:cs typeface="Tahoma"/>
              </a:rPr>
              <a:t>e</a:t>
            </a:r>
            <a:r>
              <a:rPr sz="1400" spc="-34" dirty="0">
                <a:cs typeface="Tahoma"/>
              </a:rPr>
              <a:t>x</a:t>
            </a:r>
            <a:r>
              <a:rPr sz="1400" spc="0" dirty="0">
                <a:cs typeface="Tahoma"/>
              </a:rPr>
              <a:t>ecuted</a:t>
            </a:r>
            <a:r>
              <a:rPr sz="1400" spc="194" dirty="0">
                <a:cs typeface="Tahoma"/>
              </a:rPr>
              <a:t> </a:t>
            </a:r>
            <a:r>
              <a:rPr sz="1400" spc="-4" dirty="0">
                <a:cs typeface="Tahoma"/>
              </a:rPr>
              <a:t>b</a:t>
            </a:r>
            <a:r>
              <a:rPr sz="1400" spc="0" dirty="0">
                <a:cs typeface="Tahoma"/>
              </a:rPr>
              <a:t>y</a:t>
            </a:r>
            <a:r>
              <a:rPr sz="1400" spc="204" dirty="0">
                <a:cs typeface="Tahoma"/>
              </a:rPr>
              <a:t> </a:t>
            </a:r>
            <a:r>
              <a:rPr sz="1400" spc="-4" dirty="0">
                <a:cs typeface="Tahoma"/>
              </a:rPr>
              <a:t>y</a:t>
            </a:r>
            <a:r>
              <a:rPr sz="1400" spc="0" dirty="0">
                <a:cs typeface="Tahoma"/>
              </a:rPr>
              <a:t>ou</a:t>
            </a:r>
            <a:r>
              <a:rPr sz="1400" spc="200" dirty="0">
                <a:cs typeface="Tahoma"/>
              </a:rPr>
              <a:t> </a:t>
            </a:r>
            <a:r>
              <a:rPr sz="1400" spc="0" dirty="0">
                <a:cs typeface="Tahoma"/>
              </a:rPr>
              <a:t>e</a:t>
            </a:r>
            <a:r>
              <a:rPr sz="1400" spc="-4" dirty="0">
                <a:cs typeface="Tahoma"/>
              </a:rPr>
              <a:t>.</a:t>
            </a:r>
            <a:r>
              <a:rPr sz="1400" spc="4" dirty="0">
                <a:cs typeface="Tahoma"/>
              </a:rPr>
              <a:t>g</a:t>
            </a:r>
            <a:r>
              <a:rPr sz="1400" spc="0" dirty="0">
                <a:cs typeface="Tahoma"/>
              </a:rPr>
              <a:t>.</a:t>
            </a:r>
            <a:r>
              <a:rPr sz="1400" spc="204" dirty="0">
                <a:cs typeface="Tahoma"/>
              </a:rPr>
              <a:t> </a:t>
            </a:r>
            <a:r>
              <a:rPr sz="1400" spc="-4" dirty="0">
                <a:cs typeface="Tahoma"/>
              </a:rPr>
              <a:t>saf</a:t>
            </a:r>
            <a:r>
              <a:rPr sz="1400" spc="-9" dirty="0">
                <a:cs typeface="Tahoma"/>
              </a:rPr>
              <a:t>et</a:t>
            </a:r>
            <a:r>
              <a:rPr sz="1400" spc="0" dirty="0">
                <a:cs typeface="Tahoma"/>
              </a:rPr>
              <a:t>y </a:t>
            </a:r>
            <a:endParaRPr sz="1400" dirty="0">
              <a:cs typeface="Tahoma"/>
            </a:endParaRPr>
          </a:p>
          <a:p>
            <a:pPr marL="469900" marR="5979" algn="just">
              <a:lnSpc>
                <a:spcPts val="1689"/>
              </a:lnSpc>
              <a:spcBef>
                <a:spcPts val="253"/>
              </a:spcBef>
            </a:pPr>
            <a:r>
              <a:rPr lang="en-US" sz="1400" spc="0" dirty="0">
                <a:cs typeface="Tahoma"/>
              </a:rPr>
              <a:t>   </a:t>
            </a:r>
            <a:r>
              <a:rPr sz="1400" spc="0" dirty="0">
                <a:cs typeface="Tahoma"/>
              </a:rPr>
              <a:t>ins</a:t>
            </a:r>
            <a:r>
              <a:rPr sz="1400" spc="-4" dirty="0">
                <a:cs typeface="Tahoma"/>
              </a:rPr>
              <a:t>p</a:t>
            </a:r>
            <a:r>
              <a:rPr sz="1400" spc="0" dirty="0">
                <a:cs typeface="Tahoma"/>
              </a:rPr>
              <a:t>e</a:t>
            </a:r>
            <a:r>
              <a:rPr sz="1400" spc="-4" dirty="0">
                <a:cs typeface="Tahoma"/>
              </a:rPr>
              <a:t>c</a:t>
            </a:r>
            <a:r>
              <a:rPr sz="1400" spc="0" dirty="0">
                <a:cs typeface="Tahoma"/>
              </a:rPr>
              <a:t>tion ce</a:t>
            </a:r>
            <a:r>
              <a:rPr sz="1400" spc="-4" dirty="0">
                <a:cs typeface="Tahoma"/>
              </a:rPr>
              <a:t>r</a:t>
            </a:r>
            <a:r>
              <a:rPr sz="1400" spc="0" dirty="0">
                <a:cs typeface="Tahoma"/>
              </a:rPr>
              <a:t>tif</a:t>
            </a:r>
            <a:r>
              <a:rPr sz="1400" spc="-9" dirty="0">
                <a:cs typeface="Tahoma"/>
              </a:rPr>
              <a:t>i</a:t>
            </a:r>
            <a:r>
              <a:rPr sz="1400" spc="0" dirty="0">
                <a:cs typeface="Tahoma"/>
              </a:rPr>
              <a:t>c</a:t>
            </a:r>
            <a:r>
              <a:rPr sz="1400" spc="-4" dirty="0">
                <a:cs typeface="Tahoma"/>
              </a:rPr>
              <a:t>a</a:t>
            </a:r>
            <a:r>
              <a:rPr sz="1400" spc="0" dirty="0">
                <a:cs typeface="Tahoma"/>
              </a:rPr>
              <a:t>tes i</a:t>
            </a:r>
            <a:r>
              <a:rPr sz="1400" spc="4" dirty="0">
                <a:cs typeface="Tahoma"/>
              </a:rPr>
              <a:t>s</a:t>
            </a:r>
            <a:r>
              <a:rPr sz="1400" spc="-4" dirty="0">
                <a:cs typeface="Tahoma"/>
              </a:rPr>
              <a:t>s</a:t>
            </a:r>
            <a:r>
              <a:rPr sz="1400" spc="0" dirty="0">
                <a:cs typeface="Tahoma"/>
              </a:rPr>
              <a:t>ued </a:t>
            </a:r>
            <a:r>
              <a:rPr sz="1400" spc="-4" dirty="0">
                <a:cs typeface="Tahoma"/>
              </a:rPr>
              <a:t>b</a:t>
            </a:r>
            <a:r>
              <a:rPr sz="1400" spc="0" dirty="0">
                <a:cs typeface="Tahoma"/>
              </a:rPr>
              <a:t>y </a:t>
            </a:r>
            <a:r>
              <a:rPr sz="1400" spc="-39" dirty="0">
                <a:cs typeface="Tahoma"/>
              </a:rPr>
              <a:t>F</a:t>
            </a:r>
            <a:r>
              <a:rPr sz="1400" spc="0" dirty="0">
                <a:cs typeface="Tahoma"/>
              </a:rPr>
              <a:t>e</a:t>
            </a:r>
            <a:r>
              <a:rPr sz="1400" spc="-4" dirty="0">
                <a:cs typeface="Tahoma"/>
              </a:rPr>
              <a:t>d</a:t>
            </a:r>
            <a:r>
              <a:rPr sz="1400" spc="0" dirty="0">
                <a:cs typeface="Tahoma"/>
              </a:rPr>
              <a:t>e</a:t>
            </a:r>
            <a:r>
              <a:rPr sz="1400" spc="-25" dirty="0">
                <a:cs typeface="Tahoma"/>
              </a:rPr>
              <a:t>r</a:t>
            </a:r>
            <a:r>
              <a:rPr sz="1400" spc="-4" dirty="0">
                <a:cs typeface="Tahoma"/>
              </a:rPr>
              <a:t>a</a:t>
            </a:r>
            <a:r>
              <a:rPr sz="1400" spc="0" dirty="0">
                <a:cs typeface="Tahoma"/>
              </a:rPr>
              <a:t>l</a:t>
            </a:r>
            <a:r>
              <a:rPr sz="1400" spc="9" dirty="0">
                <a:cs typeface="Tahoma"/>
              </a:rPr>
              <a:t> </a:t>
            </a:r>
            <a:r>
              <a:rPr sz="1400" spc="0" dirty="0">
                <a:cs typeface="Tahoma"/>
              </a:rPr>
              <a:t>Mini</a:t>
            </a:r>
            <a:r>
              <a:rPr sz="1400" spc="-9" dirty="0">
                <a:cs typeface="Tahoma"/>
              </a:rPr>
              <a:t>s</a:t>
            </a:r>
            <a:r>
              <a:rPr sz="1400" spc="0" dirty="0">
                <a:cs typeface="Tahoma"/>
              </a:rPr>
              <a:t>t</a:t>
            </a:r>
            <a:r>
              <a:rPr sz="1400" spc="-4" dirty="0">
                <a:cs typeface="Tahoma"/>
              </a:rPr>
              <a:t>r</a:t>
            </a:r>
            <a:r>
              <a:rPr sz="1400" spc="0" dirty="0">
                <a:cs typeface="Tahoma"/>
              </a:rPr>
              <a:t>y </a:t>
            </a:r>
            <a:r>
              <a:rPr sz="1400" spc="-9" dirty="0">
                <a:cs typeface="Tahoma"/>
              </a:rPr>
              <a:t>o</a:t>
            </a:r>
            <a:r>
              <a:rPr sz="1400" spc="0" dirty="0">
                <a:cs typeface="Tahoma"/>
              </a:rPr>
              <a:t>f </a:t>
            </a:r>
            <a:r>
              <a:rPr sz="1400" spc="-29" dirty="0">
                <a:cs typeface="Tahoma"/>
              </a:rPr>
              <a:t>P</a:t>
            </a:r>
            <a:r>
              <a:rPr sz="1400" spc="0" dirty="0">
                <a:cs typeface="Tahoma"/>
              </a:rPr>
              <a:t>ower or</a:t>
            </a:r>
            <a:r>
              <a:rPr sz="1400" spc="-4" dirty="0">
                <a:cs typeface="Tahoma"/>
              </a:rPr>
              <a:t> N</a:t>
            </a:r>
            <a:r>
              <a:rPr sz="1400" spc="4" dirty="0">
                <a:cs typeface="Tahoma"/>
              </a:rPr>
              <a:t>E</a:t>
            </a:r>
            <a:r>
              <a:rPr sz="1400" spc="0" dirty="0">
                <a:cs typeface="Tahoma"/>
              </a:rPr>
              <a:t>M</a:t>
            </a:r>
            <a:r>
              <a:rPr sz="1400" spc="-9" dirty="0">
                <a:cs typeface="Tahoma"/>
              </a:rPr>
              <a:t>S</a:t>
            </a:r>
            <a:r>
              <a:rPr sz="1400" spc="0" dirty="0">
                <a:cs typeface="Tahoma"/>
              </a:rPr>
              <a:t>A, </a:t>
            </a:r>
            <a:r>
              <a:rPr sz="1400" spc="-4" dirty="0">
                <a:cs typeface="Tahoma"/>
              </a:rPr>
              <a:t>J</a:t>
            </a:r>
            <a:r>
              <a:rPr sz="1400" spc="0" dirty="0">
                <a:cs typeface="Tahoma"/>
              </a:rPr>
              <a:t>ob</a:t>
            </a:r>
            <a:r>
              <a:rPr sz="1400" spc="4" dirty="0">
                <a:cs typeface="Tahoma"/>
              </a:rPr>
              <a:t> </a:t>
            </a:r>
            <a:r>
              <a:rPr sz="1400" spc="-4" dirty="0">
                <a:cs typeface="Tahoma"/>
              </a:rPr>
              <a:t>c</a:t>
            </a:r>
            <a:r>
              <a:rPr sz="1400" spc="0" dirty="0">
                <a:cs typeface="Tahoma"/>
              </a:rPr>
              <a:t>om</a:t>
            </a:r>
            <a:r>
              <a:rPr sz="1400" spc="-4" dirty="0">
                <a:cs typeface="Tahoma"/>
              </a:rPr>
              <a:t>p</a:t>
            </a:r>
            <a:r>
              <a:rPr sz="1400" spc="0" dirty="0">
                <a:cs typeface="Tahoma"/>
              </a:rPr>
              <a:t>letion</a:t>
            </a:r>
            <a:r>
              <a:rPr sz="1400" spc="-9" dirty="0">
                <a:cs typeface="Tahoma"/>
              </a:rPr>
              <a:t> </a:t>
            </a:r>
            <a:r>
              <a:rPr sz="1400" spc="0" dirty="0">
                <a:cs typeface="Tahoma"/>
              </a:rPr>
              <a:t>ce</a:t>
            </a:r>
            <a:r>
              <a:rPr sz="1400" spc="-4" dirty="0">
                <a:cs typeface="Tahoma"/>
              </a:rPr>
              <a:t>r</a:t>
            </a:r>
            <a:r>
              <a:rPr sz="1400" spc="0" dirty="0">
                <a:cs typeface="Tahoma"/>
              </a:rPr>
              <a:t>tif</a:t>
            </a:r>
            <a:r>
              <a:rPr sz="1400" spc="-9" dirty="0">
                <a:cs typeface="Tahoma"/>
              </a:rPr>
              <a:t>i</a:t>
            </a:r>
            <a:r>
              <a:rPr sz="1400" spc="0" dirty="0">
                <a:cs typeface="Tahoma"/>
              </a:rPr>
              <a:t>c</a:t>
            </a:r>
            <a:r>
              <a:rPr sz="1400" spc="-4" dirty="0">
                <a:cs typeface="Tahoma"/>
              </a:rPr>
              <a:t>a</a:t>
            </a:r>
            <a:r>
              <a:rPr sz="1400" spc="0" dirty="0">
                <a:cs typeface="Tahoma"/>
              </a:rPr>
              <a:t>tes</a:t>
            </a:r>
            <a:endParaRPr sz="1400" dirty="0">
              <a:cs typeface="Tahoma"/>
            </a:endParaRPr>
          </a:p>
          <a:p>
            <a:pPr marL="12700" marR="19491" algn="just">
              <a:lnSpc>
                <a:spcPct val="100585"/>
              </a:lnSpc>
              <a:spcBef>
                <a:spcPts val="1050"/>
              </a:spcBef>
            </a:pPr>
            <a:r>
              <a:rPr sz="1600" b="1" spc="0" dirty="0">
                <a:cs typeface="Tahoma"/>
              </a:rPr>
              <a:t>A</a:t>
            </a:r>
            <a:r>
              <a:rPr sz="1600" b="1" spc="-4" dirty="0">
                <a:cs typeface="Tahoma"/>
              </a:rPr>
              <a:t>P</a:t>
            </a:r>
            <a:r>
              <a:rPr sz="1600" b="1" spc="4" dirty="0">
                <a:cs typeface="Tahoma"/>
              </a:rPr>
              <a:t>P</a:t>
            </a:r>
            <a:r>
              <a:rPr sz="1600" b="1" spc="-9" dirty="0">
                <a:cs typeface="Tahoma"/>
              </a:rPr>
              <a:t>L</a:t>
            </a:r>
            <a:r>
              <a:rPr sz="1600" b="1" spc="4" dirty="0">
                <a:cs typeface="Tahoma"/>
              </a:rPr>
              <a:t>I</a:t>
            </a:r>
            <a:r>
              <a:rPr sz="1600" b="1" spc="0" dirty="0">
                <a:cs typeface="Tahoma"/>
              </a:rPr>
              <a:t>CAT</a:t>
            </a:r>
            <a:r>
              <a:rPr sz="1600" b="1" spc="-4" dirty="0">
                <a:cs typeface="Tahoma"/>
              </a:rPr>
              <a:t>I</a:t>
            </a:r>
            <a:r>
              <a:rPr sz="1600" b="1" spc="4" dirty="0">
                <a:cs typeface="Tahoma"/>
              </a:rPr>
              <a:t>O</a:t>
            </a:r>
            <a:r>
              <a:rPr sz="1600" b="1" spc="0" dirty="0">
                <a:cs typeface="Tahoma"/>
              </a:rPr>
              <a:t>N </a:t>
            </a:r>
            <a:r>
              <a:rPr sz="1600" b="1" spc="-9" dirty="0">
                <a:cs typeface="Tahoma"/>
              </a:rPr>
              <a:t>T</a:t>
            </a:r>
            <a:r>
              <a:rPr sz="1600" b="1" spc="4" dirty="0">
                <a:cs typeface="Tahoma"/>
              </a:rPr>
              <a:t>I</a:t>
            </a:r>
            <a:r>
              <a:rPr sz="1600" b="1" spc="0" dirty="0">
                <a:cs typeface="Tahoma"/>
              </a:rPr>
              <a:t>M</a:t>
            </a:r>
            <a:r>
              <a:rPr sz="1600" b="1" spc="-4" dirty="0">
                <a:cs typeface="Tahoma"/>
              </a:rPr>
              <a:t>E</a:t>
            </a:r>
            <a:r>
              <a:rPr sz="1600" b="1" spc="-9" dirty="0">
                <a:cs typeface="Tahoma"/>
              </a:rPr>
              <a:t>L</a:t>
            </a:r>
            <a:r>
              <a:rPr sz="1600" b="1" spc="4" dirty="0">
                <a:cs typeface="Tahoma"/>
              </a:rPr>
              <a:t>I</a:t>
            </a:r>
            <a:r>
              <a:rPr sz="1600" b="1" spc="0" dirty="0">
                <a:cs typeface="Tahoma"/>
              </a:rPr>
              <a:t>NE</a:t>
            </a:r>
            <a:endParaRPr sz="1600" dirty="0">
              <a:cs typeface="Tahoma"/>
            </a:endParaRPr>
          </a:p>
          <a:p>
            <a:pPr marL="152400" marR="19491" algn="just">
              <a:lnSpc>
                <a:spcPct val="101725"/>
              </a:lnSpc>
              <a:spcBef>
                <a:spcPts val="939"/>
              </a:spcBef>
            </a:pPr>
            <a:r>
              <a:rPr sz="1400" spc="-4" dirty="0">
                <a:cs typeface="Calibri"/>
              </a:rPr>
              <a:t>I</a:t>
            </a:r>
            <a:r>
              <a:rPr sz="1400" spc="0" dirty="0">
                <a:cs typeface="Calibri"/>
              </a:rPr>
              <a:t>.    </a:t>
            </a:r>
            <a:r>
              <a:rPr lang="en-US" sz="1400" spc="0" dirty="0">
                <a:cs typeface="Calibri"/>
              </a:rPr>
              <a:t>  </a:t>
            </a:r>
            <a:r>
              <a:rPr sz="1400" spc="216" dirty="0">
                <a:cs typeface="Calibri"/>
              </a:rPr>
              <a:t> </a:t>
            </a:r>
            <a:r>
              <a:rPr sz="1400" spc="0" dirty="0">
                <a:cs typeface="Tahoma"/>
              </a:rPr>
              <a:t>A</a:t>
            </a:r>
            <a:r>
              <a:rPr sz="1400" spc="4" dirty="0">
                <a:cs typeface="Tahoma"/>
              </a:rPr>
              <a:t>p</a:t>
            </a:r>
            <a:r>
              <a:rPr sz="1400" spc="-4" dirty="0">
                <a:cs typeface="Tahoma"/>
              </a:rPr>
              <a:t>p</a:t>
            </a:r>
            <a:r>
              <a:rPr sz="1400" spc="0" dirty="0">
                <a:cs typeface="Tahoma"/>
              </a:rPr>
              <a:t>lic</a:t>
            </a:r>
            <a:r>
              <a:rPr sz="1400" spc="-4" dirty="0">
                <a:cs typeface="Tahoma"/>
              </a:rPr>
              <a:t>a</a:t>
            </a:r>
            <a:r>
              <a:rPr sz="1400" spc="0" dirty="0">
                <a:cs typeface="Tahoma"/>
              </a:rPr>
              <a:t>tions</a:t>
            </a:r>
            <a:r>
              <a:rPr sz="1400" spc="-4" dirty="0">
                <a:cs typeface="Tahoma"/>
              </a:rPr>
              <a:t> </a:t>
            </a:r>
            <a:r>
              <a:rPr sz="1400" spc="4" dirty="0">
                <a:cs typeface="Tahoma"/>
              </a:rPr>
              <a:t>m</a:t>
            </a:r>
            <a:r>
              <a:rPr sz="1400" spc="0" dirty="0">
                <a:cs typeface="Tahoma"/>
              </a:rPr>
              <a:t>u</a:t>
            </a:r>
            <a:r>
              <a:rPr sz="1400" spc="-4" dirty="0">
                <a:cs typeface="Tahoma"/>
              </a:rPr>
              <a:t>s</a:t>
            </a:r>
            <a:r>
              <a:rPr sz="1400" spc="0" dirty="0">
                <a:cs typeface="Tahoma"/>
              </a:rPr>
              <a:t>t </a:t>
            </a:r>
            <a:r>
              <a:rPr sz="1400" spc="-4" dirty="0">
                <a:cs typeface="Tahoma"/>
              </a:rPr>
              <a:t>b</a:t>
            </a:r>
            <a:r>
              <a:rPr sz="1400" spc="0" dirty="0">
                <a:cs typeface="Tahoma"/>
              </a:rPr>
              <a:t>e c</a:t>
            </a:r>
            <a:r>
              <a:rPr sz="1400" spc="-9" dirty="0">
                <a:cs typeface="Tahoma"/>
              </a:rPr>
              <a:t>o</a:t>
            </a:r>
            <a:r>
              <a:rPr sz="1400" spc="4" dirty="0">
                <a:cs typeface="Tahoma"/>
              </a:rPr>
              <a:t>m</a:t>
            </a:r>
            <a:r>
              <a:rPr sz="1400" spc="-4" dirty="0">
                <a:cs typeface="Tahoma"/>
              </a:rPr>
              <a:t>p</a:t>
            </a:r>
            <a:r>
              <a:rPr sz="1400" spc="0" dirty="0">
                <a:cs typeface="Tahoma"/>
              </a:rPr>
              <a:t>leted online </a:t>
            </a:r>
            <a:r>
              <a:rPr sz="1400" spc="-4" dirty="0">
                <a:cs typeface="Tahoma"/>
              </a:rPr>
              <a:t>a</a:t>
            </a:r>
            <a:r>
              <a:rPr sz="1400" spc="0" dirty="0">
                <a:cs typeface="Tahoma"/>
              </a:rPr>
              <a:t>t </a:t>
            </a:r>
            <a:r>
              <a:rPr sz="1400" spc="-9" dirty="0">
                <a:cs typeface="Tahoma"/>
              </a:rPr>
              <a:t>l</a:t>
            </a:r>
            <a:r>
              <a:rPr sz="1400" spc="0" dirty="0">
                <a:cs typeface="Tahoma"/>
              </a:rPr>
              <a:t>e</a:t>
            </a:r>
            <a:r>
              <a:rPr sz="1400" spc="4" dirty="0">
                <a:cs typeface="Tahoma"/>
              </a:rPr>
              <a:t>a</a:t>
            </a:r>
            <a:r>
              <a:rPr sz="1400" spc="-4" dirty="0">
                <a:cs typeface="Tahoma"/>
              </a:rPr>
              <a:t>s</a:t>
            </a:r>
            <a:r>
              <a:rPr sz="1400" spc="0" dirty="0">
                <a:cs typeface="Tahoma"/>
              </a:rPr>
              <a:t>t a </a:t>
            </a:r>
            <a:r>
              <a:rPr sz="1400" spc="4" dirty="0">
                <a:cs typeface="Tahoma"/>
              </a:rPr>
              <a:t>d</a:t>
            </a:r>
            <a:r>
              <a:rPr sz="1400" spc="-14" dirty="0">
                <a:cs typeface="Tahoma"/>
              </a:rPr>
              <a:t>a</a:t>
            </a:r>
            <a:r>
              <a:rPr sz="1400" spc="0" dirty="0">
                <a:cs typeface="Tahoma"/>
              </a:rPr>
              <a:t>y to</a:t>
            </a:r>
            <a:r>
              <a:rPr sz="1400" spc="-9" dirty="0">
                <a:cs typeface="Tahoma"/>
              </a:rPr>
              <a:t> </a:t>
            </a:r>
            <a:r>
              <a:rPr sz="1400" spc="0" dirty="0">
                <a:cs typeface="Tahoma"/>
              </a:rPr>
              <a:t>e</a:t>
            </a:r>
            <a:r>
              <a:rPr sz="1400" spc="-4" dirty="0">
                <a:cs typeface="Tahoma"/>
              </a:rPr>
              <a:t>xa</a:t>
            </a:r>
            <a:r>
              <a:rPr sz="1400" spc="4" dirty="0">
                <a:cs typeface="Tahoma"/>
              </a:rPr>
              <a:t>m</a:t>
            </a:r>
            <a:r>
              <a:rPr sz="1400" spc="0" dirty="0">
                <a:cs typeface="Tahoma"/>
              </a:rPr>
              <a:t>i</a:t>
            </a:r>
            <a:r>
              <a:rPr sz="1400" spc="4" dirty="0">
                <a:cs typeface="Tahoma"/>
              </a:rPr>
              <a:t>n</a:t>
            </a:r>
            <a:r>
              <a:rPr sz="1400" spc="-4" dirty="0">
                <a:cs typeface="Tahoma"/>
              </a:rPr>
              <a:t>a</a:t>
            </a:r>
            <a:r>
              <a:rPr sz="1400" spc="0" dirty="0">
                <a:cs typeface="Tahoma"/>
              </a:rPr>
              <a:t>tio</a:t>
            </a:r>
            <a:r>
              <a:rPr sz="1400" spc="-14" dirty="0">
                <a:cs typeface="Tahoma"/>
              </a:rPr>
              <a:t>n</a:t>
            </a:r>
            <a:r>
              <a:rPr sz="1400" spc="4" dirty="0">
                <a:cs typeface="Tahoma"/>
              </a:rPr>
              <a:t>/</a:t>
            </a:r>
            <a:r>
              <a:rPr sz="1400" spc="0" dirty="0">
                <a:cs typeface="Tahoma"/>
              </a:rPr>
              <a:t>inte</a:t>
            </a:r>
            <a:r>
              <a:rPr sz="1400" spc="-4" dirty="0">
                <a:cs typeface="Tahoma"/>
              </a:rPr>
              <a:t>r</a:t>
            </a:r>
            <a:r>
              <a:rPr sz="1400" spc="0" dirty="0">
                <a:cs typeface="Tahoma"/>
              </a:rPr>
              <a:t>view</a:t>
            </a:r>
            <a:endParaRPr sz="1400" dirty="0">
              <a:cs typeface="Tahoma"/>
            </a:endParaRPr>
          </a:p>
          <a:p>
            <a:pPr marL="469900" marR="5388" indent="-363219" algn="just">
              <a:lnSpc>
                <a:spcPts val="1801"/>
              </a:lnSpc>
              <a:spcBef>
                <a:spcPts val="933"/>
              </a:spcBef>
            </a:pPr>
            <a:r>
              <a:rPr sz="1400" spc="-4" dirty="0">
                <a:cs typeface="Calibri"/>
              </a:rPr>
              <a:t>I</a:t>
            </a:r>
            <a:r>
              <a:rPr sz="1400" spc="4" dirty="0">
                <a:cs typeface="Calibri"/>
              </a:rPr>
              <a:t>I</a:t>
            </a:r>
            <a:r>
              <a:rPr sz="1400" spc="0" dirty="0">
                <a:cs typeface="Calibri"/>
              </a:rPr>
              <a:t>.    </a:t>
            </a:r>
            <a:r>
              <a:rPr sz="1400" spc="216" dirty="0">
                <a:cs typeface="Calibri"/>
              </a:rPr>
              <a:t> </a:t>
            </a:r>
            <a:r>
              <a:rPr lang="en-US" sz="1400" spc="216" dirty="0">
                <a:cs typeface="Calibri"/>
              </a:rPr>
              <a:t> </a:t>
            </a:r>
            <a:r>
              <a:rPr sz="1400" spc="-4" dirty="0">
                <a:cs typeface="Tahoma"/>
              </a:rPr>
              <a:t>N</a:t>
            </a:r>
            <a:r>
              <a:rPr sz="1400" spc="0" dirty="0">
                <a:cs typeface="Tahoma"/>
              </a:rPr>
              <a:t>otific</a:t>
            </a:r>
            <a:r>
              <a:rPr sz="1400" spc="-4" dirty="0">
                <a:cs typeface="Tahoma"/>
              </a:rPr>
              <a:t>a</a:t>
            </a:r>
            <a:r>
              <a:rPr sz="1400" spc="0" dirty="0">
                <a:cs typeface="Tahoma"/>
              </a:rPr>
              <a:t>tion</a:t>
            </a:r>
            <a:r>
              <a:rPr sz="1400" spc="199" dirty="0">
                <a:cs typeface="Tahoma"/>
              </a:rPr>
              <a:t> </a:t>
            </a:r>
            <a:r>
              <a:rPr sz="1400" spc="-9" dirty="0">
                <a:cs typeface="Tahoma"/>
              </a:rPr>
              <a:t>o</a:t>
            </a:r>
            <a:r>
              <a:rPr sz="1400" spc="0" dirty="0">
                <a:cs typeface="Tahoma"/>
              </a:rPr>
              <a:t>f</a:t>
            </a:r>
            <a:r>
              <a:rPr sz="1400" spc="194" dirty="0">
                <a:cs typeface="Tahoma"/>
              </a:rPr>
              <a:t> </a:t>
            </a:r>
            <a:r>
              <a:rPr sz="1400" spc="0" dirty="0">
                <a:cs typeface="Tahoma"/>
              </a:rPr>
              <a:t>the</a:t>
            </a:r>
            <a:r>
              <a:rPr sz="1400" spc="194" dirty="0">
                <a:cs typeface="Tahoma"/>
              </a:rPr>
              <a:t> </a:t>
            </a:r>
            <a:r>
              <a:rPr sz="1400" spc="4" dirty="0">
                <a:cs typeface="Tahoma"/>
              </a:rPr>
              <a:t>E</a:t>
            </a:r>
            <a:r>
              <a:rPr sz="1400" spc="-4" dirty="0">
                <a:cs typeface="Tahoma"/>
              </a:rPr>
              <a:t>xa</a:t>
            </a:r>
            <a:r>
              <a:rPr sz="1400" spc="4" dirty="0">
                <a:cs typeface="Tahoma"/>
              </a:rPr>
              <a:t>m</a:t>
            </a:r>
            <a:r>
              <a:rPr sz="1400" spc="0" dirty="0">
                <a:cs typeface="Tahoma"/>
              </a:rPr>
              <a:t>in</a:t>
            </a:r>
            <a:r>
              <a:rPr sz="1400" spc="-4" dirty="0">
                <a:cs typeface="Tahoma"/>
              </a:rPr>
              <a:t>a</a:t>
            </a:r>
            <a:r>
              <a:rPr sz="1400" spc="0" dirty="0">
                <a:cs typeface="Tahoma"/>
              </a:rPr>
              <a:t>tion/</a:t>
            </a:r>
            <a:r>
              <a:rPr sz="1400" spc="-14" dirty="0">
                <a:cs typeface="Tahoma"/>
              </a:rPr>
              <a:t>I</a:t>
            </a:r>
            <a:r>
              <a:rPr sz="1400" spc="0" dirty="0">
                <a:cs typeface="Tahoma"/>
              </a:rPr>
              <a:t>nte</a:t>
            </a:r>
            <a:r>
              <a:rPr sz="1400" spc="-4" dirty="0">
                <a:cs typeface="Tahoma"/>
              </a:rPr>
              <a:t>r</a:t>
            </a:r>
            <a:r>
              <a:rPr sz="1400" spc="0" dirty="0">
                <a:cs typeface="Tahoma"/>
              </a:rPr>
              <a:t>view</a:t>
            </a:r>
            <a:r>
              <a:rPr sz="1400" spc="189" dirty="0">
                <a:cs typeface="Tahoma"/>
              </a:rPr>
              <a:t> </a:t>
            </a:r>
            <a:r>
              <a:rPr sz="1400" spc="4" dirty="0">
                <a:cs typeface="Tahoma"/>
              </a:rPr>
              <a:t>d</a:t>
            </a:r>
            <a:r>
              <a:rPr sz="1400" spc="-4" dirty="0">
                <a:cs typeface="Tahoma"/>
              </a:rPr>
              <a:t>a</a:t>
            </a:r>
            <a:r>
              <a:rPr sz="1400" spc="0" dirty="0">
                <a:cs typeface="Tahoma"/>
              </a:rPr>
              <a:t>te</a:t>
            </a:r>
            <a:r>
              <a:rPr sz="1400" spc="194" dirty="0">
                <a:cs typeface="Tahoma"/>
              </a:rPr>
              <a:t> </a:t>
            </a:r>
            <a:r>
              <a:rPr sz="1400" spc="0" dirty="0">
                <a:cs typeface="Tahoma"/>
              </a:rPr>
              <a:t>to</a:t>
            </a:r>
            <a:r>
              <a:rPr sz="1400" spc="189" dirty="0">
                <a:cs typeface="Tahoma"/>
              </a:rPr>
              <a:t> </a:t>
            </a:r>
            <a:r>
              <a:rPr sz="1400" spc="0" dirty="0">
                <a:cs typeface="Tahoma"/>
              </a:rPr>
              <a:t>the</a:t>
            </a:r>
            <a:r>
              <a:rPr sz="1400" spc="194" dirty="0">
                <a:cs typeface="Tahoma"/>
              </a:rPr>
              <a:t> </a:t>
            </a:r>
            <a:r>
              <a:rPr sz="1400" spc="-4" dirty="0">
                <a:cs typeface="Tahoma"/>
              </a:rPr>
              <a:t>a</a:t>
            </a:r>
            <a:r>
              <a:rPr sz="1400" spc="4" dirty="0">
                <a:cs typeface="Tahoma"/>
              </a:rPr>
              <a:t>p</a:t>
            </a:r>
            <a:r>
              <a:rPr sz="1400" spc="-4" dirty="0">
                <a:cs typeface="Tahoma"/>
              </a:rPr>
              <a:t>p</a:t>
            </a:r>
            <a:r>
              <a:rPr sz="1400" spc="0" dirty="0">
                <a:cs typeface="Tahoma"/>
              </a:rPr>
              <a:t>lic</a:t>
            </a:r>
            <a:r>
              <a:rPr sz="1400" spc="-4" dirty="0">
                <a:cs typeface="Tahoma"/>
              </a:rPr>
              <a:t>a</a:t>
            </a:r>
            <a:r>
              <a:rPr sz="1400" spc="0" dirty="0">
                <a:cs typeface="Tahoma"/>
              </a:rPr>
              <a:t>n</a:t>
            </a:r>
            <a:r>
              <a:rPr sz="1400" spc="9" dirty="0">
                <a:cs typeface="Tahoma"/>
              </a:rPr>
              <a:t>t</a:t>
            </a:r>
            <a:r>
              <a:rPr sz="1400" spc="0" dirty="0">
                <a:cs typeface="Tahoma"/>
              </a:rPr>
              <a:t>s</a:t>
            </a:r>
            <a:r>
              <a:rPr sz="1400" spc="184" dirty="0">
                <a:cs typeface="Tahoma"/>
              </a:rPr>
              <a:t> </a:t>
            </a:r>
            <a:r>
              <a:rPr sz="1400" spc="-4" dirty="0">
                <a:cs typeface="Tahoma"/>
              </a:rPr>
              <a:t>s</a:t>
            </a:r>
            <a:r>
              <a:rPr sz="1400" spc="9" dirty="0">
                <a:cs typeface="Tahoma"/>
              </a:rPr>
              <a:t>h</a:t>
            </a:r>
            <a:r>
              <a:rPr sz="1400" spc="-4" dirty="0">
                <a:cs typeface="Tahoma"/>
              </a:rPr>
              <a:t>a</a:t>
            </a:r>
            <a:r>
              <a:rPr sz="1400" spc="0" dirty="0">
                <a:cs typeface="Tahoma"/>
              </a:rPr>
              <a:t>ll</a:t>
            </a:r>
            <a:r>
              <a:rPr sz="1400" spc="199" dirty="0">
                <a:cs typeface="Tahoma"/>
              </a:rPr>
              <a:t> </a:t>
            </a:r>
            <a:r>
              <a:rPr sz="1400" spc="-4" dirty="0">
                <a:cs typeface="Tahoma"/>
              </a:rPr>
              <a:t>b</a:t>
            </a:r>
            <a:r>
              <a:rPr sz="1400" spc="0" dirty="0">
                <a:cs typeface="Tahoma"/>
              </a:rPr>
              <a:t>e</a:t>
            </a:r>
            <a:r>
              <a:rPr sz="1400" spc="194" dirty="0">
                <a:cs typeface="Tahoma"/>
              </a:rPr>
              <a:t> </a:t>
            </a:r>
            <a:r>
              <a:rPr sz="1400" spc="-4" dirty="0">
                <a:cs typeface="Tahoma"/>
              </a:rPr>
              <a:t>a</a:t>
            </a:r>
            <a:r>
              <a:rPr sz="1400" spc="0" dirty="0">
                <a:cs typeface="Tahoma"/>
              </a:rPr>
              <a:t>t</a:t>
            </a:r>
            <a:r>
              <a:rPr sz="1400" spc="199" dirty="0">
                <a:cs typeface="Tahoma"/>
              </a:rPr>
              <a:t> </a:t>
            </a:r>
            <a:r>
              <a:rPr sz="1400" spc="0" dirty="0">
                <a:cs typeface="Tahoma"/>
              </a:rPr>
              <a:t>le</a:t>
            </a:r>
            <a:r>
              <a:rPr sz="1400" spc="-4" dirty="0">
                <a:cs typeface="Tahoma"/>
              </a:rPr>
              <a:t>as</a:t>
            </a:r>
            <a:r>
              <a:rPr sz="1400" spc="0" dirty="0">
                <a:cs typeface="Tahoma"/>
              </a:rPr>
              <a:t>t</a:t>
            </a:r>
            <a:r>
              <a:rPr sz="1400" spc="200" dirty="0">
                <a:cs typeface="Tahoma"/>
              </a:rPr>
              <a:t> </a:t>
            </a:r>
            <a:r>
              <a:rPr sz="1400" spc="0" dirty="0">
                <a:cs typeface="Tahoma"/>
              </a:rPr>
              <a:t>a</a:t>
            </a:r>
            <a:r>
              <a:rPr sz="1400" spc="184" dirty="0">
                <a:cs typeface="Tahoma"/>
              </a:rPr>
              <a:t> </a:t>
            </a:r>
            <a:r>
              <a:rPr sz="1400" spc="0" dirty="0">
                <a:cs typeface="Tahoma"/>
              </a:rPr>
              <a:t>we</a:t>
            </a:r>
            <a:r>
              <a:rPr sz="1400" spc="-9" dirty="0">
                <a:cs typeface="Tahoma"/>
              </a:rPr>
              <a:t>e</a:t>
            </a:r>
            <a:r>
              <a:rPr sz="1400" spc="0" dirty="0">
                <a:cs typeface="Tahoma"/>
              </a:rPr>
              <a:t>k</a:t>
            </a:r>
            <a:r>
              <a:rPr sz="1400" spc="204" dirty="0">
                <a:cs typeface="Tahoma"/>
              </a:rPr>
              <a:t> </a:t>
            </a:r>
            <a:r>
              <a:rPr sz="1400" spc="0" dirty="0">
                <a:cs typeface="Tahoma"/>
              </a:rPr>
              <a:t>to</a:t>
            </a:r>
            <a:r>
              <a:rPr sz="1400" spc="189" dirty="0">
                <a:cs typeface="Tahoma"/>
              </a:rPr>
              <a:t> </a:t>
            </a:r>
            <a:r>
              <a:rPr sz="1400" spc="0" dirty="0">
                <a:cs typeface="Tahoma"/>
              </a:rPr>
              <a:t>t</a:t>
            </a:r>
            <a:r>
              <a:rPr sz="1400" spc="-9" dirty="0">
                <a:cs typeface="Tahoma"/>
              </a:rPr>
              <a:t>h</a:t>
            </a:r>
            <a:r>
              <a:rPr sz="1400" spc="0" dirty="0">
                <a:cs typeface="Tahoma"/>
              </a:rPr>
              <a:t>e </a:t>
            </a:r>
            <a:endParaRPr sz="1400" dirty="0">
              <a:cs typeface="Tahoma"/>
            </a:endParaRPr>
          </a:p>
          <a:p>
            <a:pPr marL="469900" marR="5388" algn="just">
              <a:lnSpc>
                <a:spcPts val="1689"/>
              </a:lnSpc>
              <a:spcBef>
                <a:spcPts val="135"/>
              </a:spcBef>
            </a:pPr>
            <a:r>
              <a:rPr lang="en-US" sz="1400" spc="0" dirty="0">
                <a:cs typeface="Tahoma"/>
              </a:rPr>
              <a:t>  </a:t>
            </a:r>
            <a:r>
              <a:rPr sz="1400" spc="0" dirty="0">
                <a:cs typeface="Tahoma"/>
              </a:rPr>
              <a:t>e</a:t>
            </a:r>
            <a:r>
              <a:rPr sz="1400" spc="-4" dirty="0">
                <a:cs typeface="Tahoma"/>
              </a:rPr>
              <a:t>xa</a:t>
            </a:r>
            <a:r>
              <a:rPr sz="1400" spc="4" dirty="0">
                <a:cs typeface="Tahoma"/>
              </a:rPr>
              <a:t>m</a:t>
            </a:r>
            <a:r>
              <a:rPr sz="1400" spc="0" dirty="0">
                <a:cs typeface="Tahoma"/>
              </a:rPr>
              <a:t>in</a:t>
            </a:r>
            <a:r>
              <a:rPr sz="1400" spc="-4" dirty="0">
                <a:cs typeface="Tahoma"/>
              </a:rPr>
              <a:t>a</a:t>
            </a:r>
            <a:r>
              <a:rPr sz="1400" spc="0" dirty="0">
                <a:cs typeface="Tahoma"/>
              </a:rPr>
              <a:t>tion/inte</a:t>
            </a:r>
            <a:r>
              <a:rPr sz="1400" spc="-4" dirty="0">
                <a:cs typeface="Tahoma"/>
              </a:rPr>
              <a:t>r</a:t>
            </a:r>
            <a:r>
              <a:rPr sz="1400" spc="0" dirty="0">
                <a:cs typeface="Tahoma"/>
              </a:rPr>
              <a:t>view</a:t>
            </a:r>
            <a:r>
              <a:rPr sz="1400" spc="-4" dirty="0">
                <a:cs typeface="Tahoma"/>
              </a:rPr>
              <a:t> </a:t>
            </a:r>
            <a:r>
              <a:rPr sz="1400" spc="4" dirty="0">
                <a:cs typeface="Tahoma"/>
              </a:rPr>
              <a:t>d</a:t>
            </a:r>
            <a:r>
              <a:rPr sz="1400" spc="-4" dirty="0">
                <a:cs typeface="Tahoma"/>
              </a:rPr>
              <a:t>a</a:t>
            </a:r>
            <a:r>
              <a:rPr sz="1400" spc="0" dirty="0">
                <a:cs typeface="Tahoma"/>
              </a:rPr>
              <a:t>te</a:t>
            </a:r>
            <a:endParaRPr sz="1400" dirty="0">
              <a:cs typeface="Tahoma"/>
            </a:endParaRPr>
          </a:p>
          <a:p>
            <a:pPr marL="469900" marR="4212" indent="-407669" algn="just">
              <a:lnSpc>
                <a:spcPts val="1801"/>
              </a:lnSpc>
              <a:spcBef>
                <a:spcPts val="940"/>
              </a:spcBef>
            </a:pPr>
            <a:r>
              <a:rPr sz="1400" spc="-4" dirty="0">
                <a:cs typeface="Calibri"/>
              </a:rPr>
              <a:t>I</a:t>
            </a:r>
            <a:r>
              <a:rPr sz="1400" spc="4" dirty="0">
                <a:cs typeface="Calibri"/>
              </a:rPr>
              <a:t>I</a:t>
            </a:r>
            <a:r>
              <a:rPr sz="1400" spc="-4" dirty="0">
                <a:cs typeface="Calibri"/>
              </a:rPr>
              <a:t>I</a:t>
            </a:r>
            <a:r>
              <a:rPr sz="1400" spc="0" dirty="0">
                <a:cs typeface="Calibri"/>
              </a:rPr>
              <a:t>.    </a:t>
            </a:r>
            <a:r>
              <a:rPr sz="1400" spc="216" dirty="0">
                <a:cs typeface="Calibri"/>
              </a:rPr>
              <a:t> </a:t>
            </a:r>
            <a:r>
              <a:rPr lang="en-US" sz="1400" spc="216" dirty="0">
                <a:cs typeface="Calibri"/>
              </a:rPr>
              <a:t> </a:t>
            </a:r>
            <a:r>
              <a:rPr sz="1400" spc="-4" dirty="0">
                <a:cs typeface="Tahoma"/>
              </a:rPr>
              <a:t>N</a:t>
            </a:r>
            <a:r>
              <a:rPr sz="1400" spc="0" dirty="0">
                <a:cs typeface="Tahoma"/>
              </a:rPr>
              <a:t>otific</a:t>
            </a:r>
            <a:r>
              <a:rPr sz="1400" spc="-4" dirty="0">
                <a:cs typeface="Tahoma"/>
              </a:rPr>
              <a:t>a</a:t>
            </a:r>
            <a:r>
              <a:rPr sz="1400" spc="0" dirty="0">
                <a:cs typeface="Tahoma"/>
              </a:rPr>
              <a:t>tion </a:t>
            </a:r>
            <a:r>
              <a:rPr sz="1400" spc="9" dirty="0">
                <a:cs typeface="Tahoma"/>
              </a:rPr>
              <a:t> </a:t>
            </a:r>
            <a:r>
              <a:rPr sz="1400" spc="0" dirty="0">
                <a:cs typeface="Tahoma"/>
              </a:rPr>
              <a:t>of </a:t>
            </a:r>
            <a:r>
              <a:rPr sz="1400" spc="4" dirty="0">
                <a:cs typeface="Tahoma"/>
              </a:rPr>
              <a:t> </a:t>
            </a:r>
            <a:r>
              <a:rPr sz="1400" spc="0" dirty="0">
                <a:cs typeface="Tahoma"/>
              </a:rPr>
              <a:t>e</a:t>
            </a:r>
            <a:r>
              <a:rPr sz="1400" spc="-4" dirty="0">
                <a:cs typeface="Tahoma"/>
              </a:rPr>
              <a:t>xa</a:t>
            </a:r>
            <a:r>
              <a:rPr sz="1400" spc="4" dirty="0">
                <a:cs typeface="Tahoma"/>
              </a:rPr>
              <a:t>m</a:t>
            </a:r>
            <a:r>
              <a:rPr sz="1400" spc="0" dirty="0">
                <a:cs typeface="Tahoma"/>
              </a:rPr>
              <a:t>i</a:t>
            </a:r>
            <a:r>
              <a:rPr sz="1400" spc="4" dirty="0">
                <a:cs typeface="Tahoma"/>
              </a:rPr>
              <a:t>n</a:t>
            </a:r>
            <a:r>
              <a:rPr sz="1400" spc="-4" dirty="0">
                <a:cs typeface="Tahoma"/>
              </a:rPr>
              <a:t>a</a:t>
            </a:r>
            <a:r>
              <a:rPr sz="1400" spc="0" dirty="0">
                <a:cs typeface="Tahoma"/>
              </a:rPr>
              <a:t>tion/i</a:t>
            </a:r>
            <a:r>
              <a:rPr sz="1400" spc="-9" dirty="0">
                <a:cs typeface="Tahoma"/>
              </a:rPr>
              <a:t>n</a:t>
            </a:r>
            <a:r>
              <a:rPr sz="1400" spc="0" dirty="0">
                <a:cs typeface="Tahoma"/>
              </a:rPr>
              <a:t>te</a:t>
            </a:r>
            <a:r>
              <a:rPr sz="1400" spc="-4" dirty="0">
                <a:cs typeface="Tahoma"/>
              </a:rPr>
              <a:t>r</a:t>
            </a:r>
            <a:r>
              <a:rPr sz="1400" spc="0" dirty="0">
                <a:cs typeface="Tahoma"/>
              </a:rPr>
              <a:t>view </a:t>
            </a:r>
            <a:r>
              <a:rPr sz="1400" spc="14" dirty="0">
                <a:cs typeface="Tahoma"/>
              </a:rPr>
              <a:t> </a:t>
            </a:r>
            <a:r>
              <a:rPr sz="1400" spc="-14" dirty="0">
                <a:cs typeface="Tahoma"/>
              </a:rPr>
              <a:t>r</a:t>
            </a:r>
            <a:r>
              <a:rPr sz="1400" spc="0" dirty="0">
                <a:cs typeface="Tahoma"/>
              </a:rPr>
              <a:t>e</a:t>
            </a:r>
            <a:r>
              <a:rPr sz="1400" spc="-4" dirty="0">
                <a:cs typeface="Tahoma"/>
              </a:rPr>
              <a:t>s</a:t>
            </a:r>
            <a:r>
              <a:rPr sz="1400" spc="0" dirty="0">
                <a:cs typeface="Tahoma"/>
              </a:rPr>
              <a:t>ul</a:t>
            </a:r>
            <a:r>
              <a:rPr sz="1400" spc="9" dirty="0">
                <a:cs typeface="Tahoma"/>
              </a:rPr>
              <a:t>t</a:t>
            </a:r>
            <a:r>
              <a:rPr sz="1400" spc="0" dirty="0">
                <a:cs typeface="Tahoma"/>
              </a:rPr>
              <a:t>s </a:t>
            </a:r>
            <a:r>
              <a:rPr sz="1400" spc="9" dirty="0">
                <a:cs typeface="Tahoma"/>
              </a:rPr>
              <a:t> </a:t>
            </a:r>
            <a:r>
              <a:rPr sz="1400" spc="0" dirty="0">
                <a:cs typeface="Tahoma"/>
              </a:rPr>
              <a:t>to </a:t>
            </a:r>
            <a:r>
              <a:rPr sz="1400" spc="14" dirty="0">
                <a:cs typeface="Tahoma"/>
              </a:rPr>
              <a:t> </a:t>
            </a:r>
            <a:r>
              <a:rPr sz="1400" spc="-9" dirty="0">
                <a:cs typeface="Tahoma"/>
              </a:rPr>
              <a:t>t</a:t>
            </a:r>
            <a:r>
              <a:rPr sz="1400" spc="0" dirty="0">
                <a:cs typeface="Tahoma"/>
              </a:rPr>
              <a:t>he </a:t>
            </a:r>
            <a:r>
              <a:rPr sz="1400" spc="14" dirty="0">
                <a:cs typeface="Tahoma"/>
              </a:rPr>
              <a:t> </a:t>
            </a:r>
            <a:r>
              <a:rPr sz="1400" spc="-4" dirty="0">
                <a:cs typeface="Tahoma"/>
              </a:rPr>
              <a:t>a</a:t>
            </a:r>
            <a:r>
              <a:rPr sz="1400" spc="4" dirty="0">
                <a:cs typeface="Tahoma"/>
              </a:rPr>
              <a:t>p</a:t>
            </a:r>
            <a:r>
              <a:rPr sz="1400" spc="-4" dirty="0">
                <a:cs typeface="Tahoma"/>
              </a:rPr>
              <a:t>p</a:t>
            </a:r>
            <a:r>
              <a:rPr sz="1400" spc="0" dirty="0">
                <a:cs typeface="Tahoma"/>
              </a:rPr>
              <a:t>lic</a:t>
            </a:r>
            <a:r>
              <a:rPr sz="1400" spc="-4" dirty="0">
                <a:cs typeface="Tahoma"/>
              </a:rPr>
              <a:t>a</a:t>
            </a:r>
            <a:r>
              <a:rPr sz="1400" spc="0" dirty="0">
                <a:cs typeface="Tahoma"/>
              </a:rPr>
              <a:t>nts </a:t>
            </a:r>
            <a:r>
              <a:rPr sz="1400" spc="19" dirty="0">
                <a:cs typeface="Tahoma"/>
              </a:rPr>
              <a:t> </a:t>
            </a:r>
            <a:r>
              <a:rPr sz="1400" spc="-4" dirty="0">
                <a:cs typeface="Tahoma"/>
              </a:rPr>
              <a:t>s</a:t>
            </a:r>
            <a:r>
              <a:rPr sz="1400" spc="0" dirty="0">
                <a:cs typeface="Tahoma"/>
              </a:rPr>
              <a:t>h</a:t>
            </a:r>
            <a:r>
              <a:rPr sz="1400" spc="4" dirty="0">
                <a:cs typeface="Tahoma"/>
              </a:rPr>
              <a:t>a</a:t>
            </a:r>
            <a:r>
              <a:rPr sz="1400" spc="0" dirty="0">
                <a:cs typeface="Tahoma"/>
              </a:rPr>
              <a:t>ll </a:t>
            </a:r>
            <a:r>
              <a:rPr sz="1400" spc="14" dirty="0">
                <a:cs typeface="Tahoma"/>
              </a:rPr>
              <a:t> </a:t>
            </a:r>
            <a:r>
              <a:rPr sz="1400" spc="-4" dirty="0">
                <a:cs typeface="Tahoma"/>
              </a:rPr>
              <a:t>b</a:t>
            </a:r>
            <a:r>
              <a:rPr sz="1400" spc="0" dirty="0">
                <a:cs typeface="Tahoma"/>
              </a:rPr>
              <a:t>e </a:t>
            </a:r>
            <a:r>
              <a:rPr sz="1400" spc="19" dirty="0">
                <a:cs typeface="Tahoma"/>
              </a:rPr>
              <a:t> </a:t>
            </a:r>
            <a:r>
              <a:rPr sz="1400" spc="-9" dirty="0">
                <a:cs typeface="Tahoma"/>
              </a:rPr>
              <a:t>t</a:t>
            </a:r>
            <a:r>
              <a:rPr sz="1400" spc="0" dirty="0">
                <a:cs typeface="Tahoma"/>
              </a:rPr>
              <a:t>wo </a:t>
            </a:r>
            <a:r>
              <a:rPr sz="1400" spc="9" dirty="0">
                <a:cs typeface="Tahoma"/>
              </a:rPr>
              <a:t> </a:t>
            </a:r>
            <a:r>
              <a:rPr sz="1400" spc="0" dirty="0">
                <a:cs typeface="Tahoma"/>
              </a:rPr>
              <a:t>w</a:t>
            </a:r>
            <a:r>
              <a:rPr sz="1400" spc="-9" dirty="0">
                <a:cs typeface="Tahoma"/>
              </a:rPr>
              <a:t>e</a:t>
            </a:r>
            <a:r>
              <a:rPr sz="1400" spc="0" dirty="0">
                <a:cs typeface="Tahoma"/>
              </a:rPr>
              <a:t>eks </a:t>
            </a:r>
            <a:r>
              <a:rPr sz="1400" spc="9" dirty="0">
                <a:cs typeface="Tahoma"/>
              </a:rPr>
              <a:t> </a:t>
            </a:r>
            <a:r>
              <a:rPr sz="1400" spc="-4" dirty="0">
                <a:cs typeface="Tahoma"/>
              </a:rPr>
              <a:t>a</a:t>
            </a:r>
            <a:r>
              <a:rPr sz="1400" spc="0" dirty="0">
                <a:cs typeface="Tahoma"/>
              </a:rPr>
              <a:t>fter </a:t>
            </a:r>
            <a:r>
              <a:rPr sz="1400" spc="9" dirty="0">
                <a:cs typeface="Tahoma"/>
              </a:rPr>
              <a:t> </a:t>
            </a:r>
            <a:r>
              <a:rPr sz="1400" spc="0" dirty="0">
                <a:cs typeface="Tahoma"/>
              </a:rPr>
              <a:t>the </a:t>
            </a:r>
            <a:endParaRPr sz="1400" dirty="0">
              <a:cs typeface="Tahoma"/>
            </a:endParaRPr>
          </a:p>
          <a:p>
            <a:pPr marL="469900" marR="4212" algn="just">
              <a:lnSpc>
                <a:spcPts val="1689"/>
              </a:lnSpc>
              <a:spcBef>
                <a:spcPts val="135"/>
              </a:spcBef>
            </a:pPr>
            <a:r>
              <a:rPr lang="en-US" sz="1400" spc="0" dirty="0">
                <a:cs typeface="Tahoma"/>
              </a:rPr>
              <a:t> </a:t>
            </a:r>
            <a:r>
              <a:rPr sz="1400" spc="0" dirty="0">
                <a:cs typeface="Tahoma"/>
              </a:rPr>
              <a:t>e</a:t>
            </a:r>
            <a:r>
              <a:rPr sz="1400" spc="-4" dirty="0">
                <a:cs typeface="Tahoma"/>
              </a:rPr>
              <a:t>xa</a:t>
            </a:r>
            <a:r>
              <a:rPr sz="1400" spc="4" dirty="0">
                <a:cs typeface="Tahoma"/>
              </a:rPr>
              <a:t>m</a:t>
            </a:r>
            <a:r>
              <a:rPr sz="1400" spc="0" dirty="0">
                <a:cs typeface="Tahoma"/>
              </a:rPr>
              <a:t>in</a:t>
            </a:r>
            <a:r>
              <a:rPr sz="1400" spc="-4" dirty="0">
                <a:cs typeface="Tahoma"/>
              </a:rPr>
              <a:t>a</a:t>
            </a:r>
            <a:r>
              <a:rPr sz="1400" spc="0" dirty="0">
                <a:cs typeface="Tahoma"/>
              </a:rPr>
              <a:t>tio</a:t>
            </a:r>
            <a:r>
              <a:rPr sz="1400" spc="4" dirty="0">
                <a:cs typeface="Tahoma"/>
              </a:rPr>
              <a:t>n</a:t>
            </a:r>
            <a:r>
              <a:rPr sz="1400" spc="-4" dirty="0">
                <a:cs typeface="Tahoma"/>
              </a:rPr>
              <a:t>s</a:t>
            </a:r>
            <a:r>
              <a:rPr sz="1400" spc="4" dirty="0">
                <a:cs typeface="Tahoma"/>
              </a:rPr>
              <a:t>/</a:t>
            </a:r>
            <a:r>
              <a:rPr sz="1400" spc="0" dirty="0">
                <a:cs typeface="Tahoma"/>
              </a:rPr>
              <a:t>in</a:t>
            </a:r>
            <a:r>
              <a:rPr sz="1400" spc="-9" dirty="0">
                <a:cs typeface="Tahoma"/>
              </a:rPr>
              <a:t>t</a:t>
            </a:r>
            <a:r>
              <a:rPr sz="1400" spc="0" dirty="0">
                <a:cs typeface="Tahoma"/>
              </a:rPr>
              <a:t>e</a:t>
            </a:r>
            <a:r>
              <a:rPr sz="1400" spc="-4" dirty="0">
                <a:cs typeface="Tahoma"/>
              </a:rPr>
              <a:t>r</a:t>
            </a:r>
            <a:r>
              <a:rPr sz="1400" spc="0" dirty="0">
                <a:cs typeface="Tahoma"/>
              </a:rPr>
              <a:t>views</a:t>
            </a:r>
            <a:endParaRPr sz="1400" dirty="0">
              <a:cs typeface="Tahoma"/>
            </a:endParaRPr>
          </a:p>
          <a:p>
            <a:pPr marL="469900" marR="6280" indent="-401319" algn="just">
              <a:lnSpc>
                <a:spcPts val="1801"/>
              </a:lnSpc>
              <a:spcBef>
                <a:spcPts val="930"/>
              </a:spcBef>
            </a:pPr>
            <a:r>
              <a:rPr sz="1400" spc="-4" dirty="0">
                <a:cs typeface="Calibri"/>
              </a:rPr>
              <a:t>I</a:t>
            </a:r>
            <a:r>
              <a:rPr sz="1400" spc="-134" dirty="0">
                <a:cs typeface="Calibri"/>
              </a:rPr>
              <a:t>V</a:t>
            </a:r>
            <a:r>
              <a:rPr sz="1400" spc="0" dirty="0">
                <a:cs typeface="Calibri"/>
              </a:rPr>
              <a:t>.    </a:t>
            </a:r>
            <a:r>
              <a:rPr sz="1400" spc="216" dirty="0">
                <a:cs typeface="Calibri"/>
              </a:rPr>
              <a:t> </a:t>
            </a:r>
            <a:r>
              <a:rPr lang="en-US" sz="1400" spc="216" dirty="0">
                <a:cs typeface="Calibri"/>
              </a:rPr>
              <a:t> </a:t>
            </a:r>
            <a:r>
              <a:rPr sz="1400" spc="-29" dirty="0">
                <a:cs typeface="Tahoma"/>
              </a:rPr>
              <a:t>P</a:t>
            </a:r>
            <a:r>
              <a:rPr sz="1400" spc="-14" dirty="0">
                <a:cs typeface="Tahoma"/>
              </a:rPr>
              <a:t>a</a:t>
            </a:r>
            <a:r>
              <a:rPr sz="1400" spc="0" dirty="0">
                <a:cs typeface="Tahoma"/>
              </a:rPr>
              <a:t>y</a:t>
            </a:r>
            <a:r>
              <a:rPr sz="1400" spc="4" dirty="0">
                <a:cs typeface="Tahoma"/>
              </a:rPr>
              <a:t>m</a:t>
            </a:r>
            <a:r>
              <a:rPr sz="1400" spc="0" dirty="0">
                <a:cs typeface="Tahoma"/>
              </a:rPr>
              <a:t>ent</a:t>
            </a:r>
            <a:r>
              <a:rPr sz="1400" spc="200" dirty="0">
                <a:cs typeface="Tahoma"/>
              </a:rPr>
              <a:t> </a:t>
            </a:r>
            <a:r>
              <a:rPr sz="1400" spc="-14" dirty="0">
                <a:cs typeface="Tahoma"/>
              </a:rPr>
              <a:t>f</a:t>
            </a:r>
            <a:r>
              <a:rPr sz="1400" spc="0" dirty="0">
                <a:cs typeface="Tahoma"/>
              </a:rPr>
              <a:t>or</a:t>
            </a:r>
            <a:r>
              <a:rPr sz="1400" spc="204" dirty="0">
                <a:cs typeface="Tahoma"/>
              </a:rPr>
              <a:t> </a:t>
            </a:r>
            <a:r>
              <a:rPr sz="1400" spc="-4" dirty="0">
                <a:cs typeface="Tahoma"/>
              </a:rPr>
              <a:t>c</a:t>
            </a:r>
            <a:r>
              <a:rPr sz="1400" spc="0" dirty="0">
                <a:cs typeface="Tahoma"/>
              </a:rPr>
              <a:t>om</a:t>
            </a:r>
            <a:r>
              <a:rPr sz="1400" spc="-4" dirty="0">
                <a:cs typeface="Tahoma"/>
              </a:rPr>
              <a:t>p</a:t>
            </a:r>
            <a:r>
              <a:rPr sz="1400" spc="0" dirty="0">
                <a:cs typeface="Tahoma"/>
              </a:rPr>
              <a:t>ete</a:t>
            </a:r>
            <a:r>
              <a:rPr sz="1400" spc="-9" dirty="0">
                <a:cs typeface="Tahoma"/>
              </a:rPr>
              <a:t>n</a:t>
            </a:r>
            <a:r>
              <a:rPr sz="1400" spc="0" dirty="0">
                <a:cs typeface="Tahoma"/>
              </a:rPr>
              <a:t>cy</a:t>
            </a:r>
            <a:r>
              <a:rPr sz="1400" spc="204" dirty="0">
                <a:cs typeface="Tahoma"/>
              </a:rPr>
              <a:t> </a:t>
            </a:r>
            <a:r>
              <a:rPr sz="1400" spc="0" dirty="0">
                <a:cs typeface="Tahoma"/>
              </a:rPr>
              <a:t>ce</a:t>
            </a:r>
            <a:r>
              <a:rPr sz="1400" spc="-4" dirty="0">
                <a:cs typeface="Tahoma"/>
              </a:rPr>
              <a:t>r</a:t>
            </a:r>
            <a:r>
              <a:rPr sz="1400" spc="0" dirty="0">
                <a:cs typeface="Tahoma"/>
              </a:rPr>
              <a:t>tif</a:t>
            </a:r>
            <a:r>
              <a:rPr sz="1400" spc="-9" dirty="0">
                <a:cs typeface="Tahoma"/>
              </a:rPr>
              <a:t>i</a:t>
            </a:r>
            <a:r>
              <a:rPr sz="1400" spc="0" dirty="0">
                <a:cs typeface="Tahoma"/>
              </a:rPr>
              <a:t>c</a:t>
            </a:r>
            <a:r>
              <a:rPr sz="1400" spc="-4" dirty="0">
                <a:cs typeface="Tahoma"/>
              </a:rPr>
              <a:t>a</a:t>
            </a:r>
            <a:r>
              <a:rPr sz="1400" spc="0" dirty="0">
                <a:cs typeface="Tahoma"/>
              </a:rPr>
              <a:t>te</a:t>
            </a:r>
            <a:r>
              <a:rPr sz="1400" spc="204" dirty="0">
                <a:cs typeface="Tahoma"/>
              </a:rPr>
              <a:t> </a:t>
            </a:r>
            <a:r>
              <a:rPr sz="1400" spc="-4" dirty="0">
                <a:cs typeface="Tahoma"/>
              </a:rPr>
              <a:t>f</a:t>
            </a:r>
            <a:r>
              <a:rPr sz="1400" spc="-9" dirty="0">
                <a:cs typeface="Tahoma"/>
              </a:rPr>
              <a:t>e</a:t>
            </a:r>
            <a:r>
              <a:rPr sz="1400" spc="0" dirty="0">
                <a:cs typeface="Tahoma"/>
              </a:rPr>
              <a:t>e</a:t>
            </a:r>
            <a:r>
              <a:rPr sz="1400" spc="204" dirty="0">
                <a:cs typeface="Tahoma"/>
              </a:rPr>
              <a:t> </a:t>
            </a:r>
            <a:r>
              <a:rPr sz="1400" spc="4" dirty="0">
                <a:cs typeface="Tahoma"/>
              </a:rPr>
              <a:t>(</a:t>
            </a:r>
            <a:r>
              <a:rPr sz="1400" spc="0" dirty="0">
                <a:cs typeface="Tahoma"/>
              </a:rPr>
              <a:t>via</a:t>
            </a:r>
            <a:r>
              <a:rPr sz="1400" spc="194" dirty="0">
                <a:cs typeface="Tahoma"/>
              </a:rPr>
              <a:t> </a:t>
            </a:r>
            <a:r>
              <a:rPr sz="1400" spc="-4" dirty="0">
                <a:cs typeface="Tahoma"/>
              </a:rPr>
              <a:t>T</a:t>
            </a:r>
            <a:r>
              <a:rPr sz="1400" spc="-9" dirty="0">
                <a:cs typeface="Tahoma"/>
              </a:rPr>
              <a:t>S</a:t>
            </a:r>
            <a:r>
              <a:rPr sz="1400" spc="0" dirty="0">
                <a:cs typeface="Tahoma"/>
              </a:rPr>
              <a:t>A)</a:t>
            </a:r>
            <a:r>
              <a:rPr sz="1400" spc="204" dirty="0">
                <a:cs typeface="Tahoma"/>
              </a:rPr>
              <a:t> </a:t>
            </a:r>
            <a:r>
              <a:rPr sz="1400" spc="4" dirty="0">
                <a:cs typeface="Tahoma"/>
              </a:rPr>
              <a:t>m</a:t>
            </a:r>
            <a:r>
              <a:rPr sz="1400" spc="0" dirty="0">
                <a:cs typeface="Tahoma"/>
              </a:rPr>
              <a:t>u</a:t>
            </a:r>
            <a:r>
              <a:rPr sz="1400" spc="-4" dirty="0">
                <a:cs typeface="Tahoma"/>
              </a:rPr>
              <a:t>s</a:t>
            </a:r>
            <a:r>
              <a:rPr sz="1400" spc="0" dirty="0">
                <a:cs typeface="Tahoma"/>
              </a:rPr>
              <a:t>t</a:t>
            </a:r>
            <a:r>
              <a:rPr sz="1400" spc="209" dirty="0">
                <a:cs typeface="Tahoma"/>
              </a:rPr>
              <a:t> </a:t>
            </a:r>
            <a:r>
              <a:rPr sz="1400" spc="-4" dirty="0">
                <a:cs typeface="Tahoma"/>
              </a:rPr>
              <a:t>b</a:t>
            </a:r>
            <a:r>
              <a:rPr sz="1400" spc="0" dirty="0">
                <a:cs typeface="Tahoma"/>
              </a:rPr>
              <a:t>e</a:t>
            </a:r>
            <a:r>
              <a:rPr sz="1400" spc="204" dirty="0">
                <a:cs typeface="Tahoma"/>
              </a:rPr>
              <a:t> </a:t>
            </a:r>
            <a:r>
              <a:rPr sz="1400" spc="4" dirty="0">
                <a:cs typeface="Tahoma"/>
              </a:rPr>
              <a:t>m</a:t>
            </a:r>
            <a:r>
              <a:rPr sz="1400" spc="-4" dirty="0">
                <a:cs typeface="Tahoma"/>
              </a:rPr>
              <a:t>ad</a:t>
            </a:r>
            <a:r>
              <a:rPr sz="1400" spc="0" dirty="0">
                <a:cs typeface="Tahoma"/>
              </a:rPr>
              <a:t>e</a:t>
            </a:r>
            <a:r>
              <a:rPr sz="1400" spc="204" dirty="0">
                <a:cs typeface="Tahoma"/>
              </a:rPr>
              <a:t> </a:t>
            </a:r>
            <a:r>
              <a:rPr sz="1400" spc="0" dirty="0">
                <a:cs typeface="Tahoma"/>
              </a:rPr>
              <a:t>not</a:t>
            </a:r>
            <a:r>
              <a:rPr sz="1400" spc="199" dirty="0">
                <a:cs typeface="Tahoma"/>
              </a:rPr>
              <a:t> </a:t>
            </a:r>
            <a:r>
              <a:rPr sz="1400" spc="0" dirty="0">
                <a:cs typeface="Tahoma"/>
              </a:rPr>
              <a:t>l</a:t>
            </a:r>
            <a:r>
              <a:rPr sz="1400" spc="-4" dirty="0">
                <a:cs typeface="Tahoma"/>
              </a:rPr>
              <a:t>a</a:t>
            </a:r>
            <a:r>
              <a:rPr sz="1400" spc="0" dirty="0">
                <a:cs typeface="Tahoma"/>
              </a:rPr>
              <a:t>ter</a:t>
            </a:r>
            <a:r>
              <a:rPr sz="1400" spc="204" dirty="0">
                <a:cs typeface="Tahoma"/>
              </a:rPr>
              <a:t> </a:t>
            </a:r>
            <a:r>
              <a:rPr sz="1400" spc="0" dirty="0">
                <a:cs typeface="Tahoma"/>
              </a:rPr>
              <a:t>th</a:t>
            </a:r>
            <a:r>
              <a:rPr sz="1400" spc="-4" dirty="0">
                <a:cs typeface="Tahoma"/>
              </a:rPr>
              <a:t>a</a:t>
            </a:r>
            <a:r>
              <a:rPr sz="1400" spc="0" dirty="0">
                <a:cs typeface="Tahoma"/>
              </a:rPr>
              <a:t>n</a:t>
            </a:r>
            <a:r>
              <a:rPr sz="1400" spc="209" dirty="0">
                <a:cs typeface="Tahoma"/>
              </a:rPr>
              <a:t> </a:t>
            </a:r>
            <a:r>
              <a:rPr sz="1400" spc="0" dirty="0">
                <a:cs typeface="Tahoma"/>
              </a:rPr>
              <a:t>one</a:t>
            </a:r>
            <a:r>
              <a:rPr sz="1400" spc="200" dirty="0">
                <a:cs typeface="Tahoma"/>
              </a:rPr>
              <a:t> </a:t>
            </a:r>
            <a:r>
              <a:rPr sz="1400" spc="-9" dirty="0">
                <a:cs typeface="Tahoma"/>
              </a:rPr>
              <a:t>w</a:t>
            </a:r>
            <a:r>
              <a:rPr sz="1400" spc="0" dirty="0">
                <a:cs typeface="Tahoma"/>
              </a:rPr>
              <a:t>eek</a:t>
            </a:r>
            <a:r>
              <a:rPr sz="1400" spc="204" dirty="0">
                <a:cs typeface="Tahoma"/>
              </a:rPr>
              <a:t> </a:t>
            </a:r>
            <a:r>
              <a:rPr sz="1400" spc="-4" dirty="0">
                <a:cs typeface="Tahoma"/>
              </a:rPr>
              <a:t>a</a:t>
            </a:r>
            <a:r>
              <a:rPr sz="1400" spc="0" dirty="0">
                <a:cs typeface="Tahoma"/>
              </a:rPr>
              <a:t>fter </a:t>
            </a:r>
            <a:endParaRPr sz="1400" dirty="0">
              <a:cs typeface="Tahoma"/>
            </a:endParaRPr>
          </a:p>
          <a:p>
            <a:pPr marL="469900" marR="6280" algn="just">
              <a:lnSpc>
                <a:spcPts val="1689"/>
              </a:lnSpc>
              <a:spcBef>
                <a:spcPts val="135"/>
              </a:spcBef>
            </a:pPr>
            <a:r>
              <a:rPr lang="en-US" sz="1400" spc="0" dirty="0">
                <a:cs typeface="Tahoma"/>
              </a:rPr>
              <a:t> </a:t>
            </a:r>
            <a:r>
              <a:rPr sz="1400" spc="0" dirty="0">
                <a:cs typeface="Tahoma"/>
              </a:rPr>
              <a:t>notific</a:t>
            </a:r>
            <a:r>
              <a:rPr sz="1400" spc="-4" dirty="0">
                <a:cs typeface="Tahoma"/>
              </a:rPr>
              <a:t>a</a:t>
            </a:r>
            <a:r>
              <a:rPr sz="1400" spc="0" dirty="0">
                <a:cs typeface="Tahoma"/>
              </a:rPr>
              <a:t>tion</a:t>
            </a:r>
            <a:endParaRPr sz="1400" dirty="0">
              <a:cs typeface="Tahoma"/>
            </a:endParaRPr>
          </a:p>
        </p:txBody>
      </p:sp>
      <p:sp>
        <p:nvSpPr>
          <p:cNvPr id="3" name="object 2"/>
          <p:cNvSpPr txBox="1"/>
          <p:nvPr/>
        </p:nvSpPr>
        <p:spPr>
          <a:xfrm>
            <a:off x="902969" y="7160895"/>
            <a:ext cx="117159" cy="165100"/>
          </a:xfrm>
          <a:prstGeom prst="rect">
            <a:avLst/>
          </a:prstGeom>
        </p:spPr>
        <p:txBody>
          <a:bodyPr wrap="square" lIns="0" tIns="0" rIns="0" bIns="0" rtlCol="0">
            <a:noAutofit/>
          </a:bodyPr>
          <a:lstStyle/>
          <a:p>
            <a:pPr marL="12700">
              <a:lnSpc>
                <a:spcPts val="1220"/>
              </a:lnSpc>
              <a:spcBef>
                <a:spcPts val="61"/>
              </a:spcBef>
            </a:pPr>
            <a:r>
              <a:rPr sz="1650" spc="0" baseline="2482" dirty="0">
                <a:latin typeface="Calibri"/>
                <a:cs typeface="Calibri"/>
              </a:rPr>
              <a:t>1</a:t>
            </a:r>
            <a:endParaRPr sz="1100">
              <a:latin typeface="Calibri"/>
              <a:cs typeface="Calibri"/>
            </a:endParaRPr>
          </a:p>
        </p:txBody>
      </p:sp>
      <p:cxnSp>
        <p:nvCxnSpPr>
          <p:cNvPr id="4" name="Straight Connector 3"/>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5" name="Picture 4" descr="C:\Users\USER\Downloads\IMG_63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32" y="124333"/>
            <a:ext cx="955185" cy="949894"/>
          </a:xfrm>
          <a:prstGeom prst="rect">
            <a:avLst/>
          </a:prstGeom>
          <a:noFill/>
          <a:ln>
            <a:noFill/>
          </a:ln>
        </p:spPr>
      </p:pic>
      <p:sp>
        <p:nvSpPr>
          <p:cNvPr id="6" name="Rectangle 5"/>
          <p:cNvSpPr/>
          <p:nvPr/>
        </p:nvSpPr>
        <p:spPr>
          <a:xfrm>
            <a:off x="1051317" y="185426"/>
            <a:ext cx="6896107" cy="388674"/>
          </a:xfrm>
          <a:prstGeom prst="rect">
            <a:avLst/>
          </a:prstGeom>
        </p:spPr>
        <p:txBody>
          <a:bodyPr wrap="square" lIns="91418" tIns="45709" rIns="91418" bIns="45709">
            <a:spAutoFit/>
          </a:bodyPr>
          <a:lstStyle/>
          <a:p>
            <a:pPr algn="ctr">
              <a:lnSpc>
                <a:spcPct val="107000"/>
              </a:lnSpc>
              <a:spcAft>
                <a:spcPts val="800"/>
              </a:spcAft>
              <a:tabLst>
                <a:tab pos="658976" algn="l"/>
              </a:tabLst>
            </a:pPr>
            <a:r>
              <a:rPr lang="en-GB" b="1" dirty="0">
                <a:solidFill>
                  <a:prstClr val="black"/>
                </a:solidFill>
                <a:ea typeface="Calibri" panose="020F0502020204030204" pitchFamily="34" charset="0"/>
                <a:cs typeface="Times New Roman" panose="02020603050405020304" pitchFamily="18" charset="0"/>
              </a:rPr>
              <a:t>PROCEDURE AND APPLICATION TIMELINE</a:t>
            </a:r>
            <a:endParaRPr lang="en-US" b="1" dirty="0">
              <a:solidFill>
                <a:prstClr val="black"/>
              </a:solidFill>
              <a:ea typeface="Calibri" panose="020F0502020204030204" pitchFamily="34" charset="0"/>
              <a:cs typeface="Times New Roman" panose="02020603050405020304" pitchFamily="18" charset="0"/>
            </a:endParaRPr>
          </a:p>
        </p:txBody>
      </p:sp>
      <p:pic>
        <p:nvPicPr>
          <p:cNvPr id="7" name="Picture 2"/>
          <p:cNvPicPr>
            <a:picLocks noChangeAspect="1" noChangeArrowheads="1"/>
          </p:cNvPicPr>
          <p:nvPr/>
        </p:nvPicPr>
        <p:blipFill>
          <a:blip r:embed="rId3" cstate="print"/>
          <a:srcRect/>
          <a:stretch>
            <a:fillRect/>
          </a:stretch>
        </p:blipFill>
        <p:spPr bwMode="auto">
          <a:xfrm>
            <a:off x="7988983" y="-4756"/>
            <a:ext cx="1094885" cy="985758"/>
          </a:xfrm>
          <a:prstGeom prst="rect">
            <a:avLst/>
          </a:prstGeom>
          <a:noFill/>
          <a:ln w="9525">
            <a:noFill/>
            <a:miter lim="800000"/>
            <a:headEnd/>
            <a:tailEnd/>
          </a:ln>
        </p:spPr>
      </p:pic>
      <p:sp>
        <p:nvSpPr>
          <p:cNvPr id="8" name="TextBox 7"/>
          <p:cNvSpPr txBox="1"/>
          <p:nvPr/>
        </p:nvSpPr>
        <p:spPr>
          <a:xfrm>
            <a:off x="8676456" y="6581001"/>
            <a:ext cx="374805" cy="246221"/>
          </a:xfrm>
          <a:prstGeom prst="rect">
            <a:avLst/>
          </a:prstGeom>
          <a:noFill/>
        </p:spPr>
        <p:txBody>
          <a:bodyPr wrap="square" rtlCol="0">
            <a:spAutoFit/>
          </a:bodyPr>
          <a:lstStyle/>
          <a:p>
            <a:r>
              <a:rPr lang="en-US" sz="1000" dirty="0"/>
              <a:t>12</a:t>
            </a:r>
            <a:endParaRPr lang="af-ZA"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2"/>
          <p:cNvSpPr txBox="1"/>
          <p:nvPr/>
        </p:nvSpPr>
        <p:spPr>
          <a:xfrm>
            <a:off x="1340798" y="309951"/>
            <a:ext cx="6336704" cy="249932"/>
          </a:xfrm>
          <a:prstGeom prst="rect">
            <a:avLst/>
          </a:prstGeom>
        </p:spPr>
        <p:txBody>
          <a:bodyPr wrap="square" lIns="0" tIns="0" rIns="0" bIns="0" rtlCol="0">
            <a:noAutofit/>
          </a:bodyPr>
          <a:lstStyle/>
          <a:p>
            <a:pPr marL="12700">
              <a:lnSpc>
                <a:spcPts val="1600"/>
              </a:lnSpc>
              <a:spcBef>
                <a:spcPts val="80"/>
              </a:spcBef>
            </a:pPr>
            <a:r>
              <a:rPr lang="en-GB" b="1" dirty="0">
                <a:latin typeface="Tahoma"/>
                <a:cs typeface="Tahoma"/>
              </a:rPr>
              <a:t>         </a:t>
            </a:r>
            <a:r>
              <a:rPr b="1" spc="1" dirty="0">
                <a:latin typeface="Tahoma"/>
                <a:cs typeface="Tahoma"/>
              </a:rPr>
              <a:t> </a:t>
            </a:r>
            <a:r>
              <a:rPr b="1" spc="0" dirty="0">
                <a:latin typeface="Tahoma"/>
                <a:cs typeface="Tahoma"/>
              </a:rPr>
              <a:t>PRO</a:t>
            </a:r>
            <a:r>
              <a:rPr b="1" spc="-14" dirty="0">
                <a:latin typeface="Tahoma"/>
                <a:cs typeface="Tahoma"/>
              </a:rPr>
              <a:t>C</a:t>
            </a:r>
            <a:r>
              <a:rPr b="1" spc="0" dirty="0">
                <a:latin typeface="Tahoma"/>
                <a:cs typeface="Tahoma"/>
              </a:rPr>
              <a:t>ED</a:t>
            </a:r>
            <a:r>
              <a:rPr b="1" spc="-4" dirty="0">
                <a:latin typeface="Tahoma"/>
                <a:cs typeface="Tahoma"/>
              </a:rPr>
              <a:t>U</a:t>
            </a:r>
            <a:r>
              <a:rPr b="1" spc="4" dirty="0">
                <a:latin typeface="Tahoma"/>
                <a:cs typeface="Tahoma"/>
              </a:rPr>
              <a:t>R</a:t>
            </a:r>
            <a:r>
              <a:rPr b="1" spc="0" dirty="0">
                <a:latin typeface="Tahoma"/>
                <a:cs typeface="Tahoma"/>
              </a:rPr>
              <a:t>E</a:t>
            </a:r>
            <a:r>
              <a:rPr b="1" spc="6" dirty="0">
                <a:latin typeface="Tahoma"/>
                <a:cs typeface="Tahoma"/>
              </a:rPr>
              <a:t> </a:t>
            </a:r>
            <a:r>
              <a:rPr b="1" spc="-4" dirty="0">
                <a:latin typeface="Tahoma"/>
                <a:cs typeface="Tahoma"/>
              </a:rPr>
              <a:t>F</a:t>
            </a:r>
            <a:r>
              <a:rPr b="1" spc="-9" dirty="0">
                <a:latin typeface="Tahoma"/>
                <a:cs typeface="Tahoma"/>
              </a:rPr>
              <a:t>O</a:t>
            </a:r>
            <a:r>
              <a:rPr b="1" spc="0" dirty="0">
                <a:latin typeface="Tahoma"/>
                <a:cs typeface="Tahoma"/>
              </a:rPr>
              <a:t>R</a:t>
            </a:r>
            <a:r>
              <a:rPr b="1" spc="-130" dirty="0">
                <a:latin typeface="Tahoma"/>
                <a:cs typeface="Tahoma"/>
              </a:rPr>
              <a:t> </a:t>
            </a:r>
            <a:r>
              <a:rPr b="1" spc="-4" dirty="0">
                <a:latin typeface="Tahoma"/>
                <a:cs typeface="Tahoma"/>
              </a:rPr>
              <a:t>C</a:t>
            </a:r>
            <a:r>
              <a:rPr b="1" spc="0" dirty="0">
                <a:latin typeface="Tahoma"/>
                <a:cs typeface="Tahoma"/>
              </a:rPr>
              <a:t>O</a:t>
            </a:r>
            <a:r>
              <a:rPr b="1" spc="4" dirty="0">
                <a:latin typeface="Tahoma"/>
                <a:cs typeface="Tahoma"/>
              </a:rPr>
              <a:t>R</a:t>
            </a:r>
            <a:r>
              <a:rPr b="1" spc="0" dirty="0">
                <a:latin typeface="Tahoma"/>
                <a:cs typeface="Tahoma"/>
              </a:rPr>
              <a:t>POR</a:t>
            </a:r>
            <a:r>
              <a:rPr b="1" spc="-9" dirty="0">
                <a:latin typeface="Tahoma"/>
                <a:cs typeface="Tahoma"/>
              </a:rPr>
              <a:t>A</a:t>
            </a:r>
            <a:r>
              <a:rPr b="1" spc="0" dirty="0">
                <a:latin typeface="Tahoma"/>
                <a:cs typeface="Tahoma"/>
              </a:rPr>
              <a:t>TE</a:t>
            </a:r>
            <a:r>
              <a:rPr b="1" spc="6" dirty="0">
                <a:latin typeface="Tahoma"/>
                <a:cs typeface="Tahoma"/>
              </a:rPr>
              <a:t> </a:t>
            </a:r>
            <a:r>
              <a:rPr b="1" spc="-4" dirty="0">
                <a:latin typeface="Tahoma"/>
                <a:cs typeface="Tahoma"/>
              </a:rPr>
              <a:t>C</a:t>
            </a:r>
            <a:r>
              <a:rPr b="1" spc="0" dirty="0">
                <a:latin typeface="Tahoma"/>
                <a:cs typeface="Tahoma"/>
              </a:rPr>
              <a:t>E</a:t>
            </a:r>
            <a:r>
              <a:rPr b="1" spc="4" dirty="0">
                <a:latin typeface="Tahoma"/>
                <a:cs typeface="Tahoma"/>
              </a:rPr>
              <a:t>R</a:t>
            </a:r>
            <a:r>
              <a:rPr b="1" spc="-4" dirty="0">
                <a:latin typeface="Tahoma"/>
                <a:cs typeface="Tahoma"/>
              </a:rPr>
              <a:t>T</a:t>
            </a:r>
            <a:r>
              <a:rPr b="1" spc="0" dirty="0">
                <a:latin typeface="Tahoma"/>
                <a:cs typeface="Tahoma"/>
              </a:rPr>
              <a:t>I</a:t>
            </a:r>
            <a:r>
              <a:rPr b="1" spc="-4" dirty="0">
                <a:latin typeface="Tahoma"/>
                <a:cs typeface="Tahoma"/>
              </a:rPr>
              <a:t>F</a:t>
            </a:r>
            <a:r>
              <a:rPr b="1" spc="0" dirty="0">
                <a:latin typeface="Tahoma"/>
                <a:cs typeface="Tahoma"/>
              </a:rPr>
              <a:t>I</a:t>
            </a:r>
            <a:r>
              <a:rPr b="1" spc="-4" dirty="0">
                <a:latin typeface="Tahoma"/>
                <a:cs typeface="Tahoma"/>
              </a:rPr>
              <a:t>C</a:t>
            </a:r>
            <a:r>
              <a:rPr b="1" spc="0" dirty="0">
                <a:latin typeface="Tahoma"/>
                <a:cs typeface="Tahoma"/>
              </a:rPr>
              <a:t>ATION</a:t>
            </a:r>
            <a:endParaRPr dirty="0">
              <a:latin typeface="Tahoma"/>
              <a:cs typeface="Tahoma"/>
            </a:endParaRPr>
          </a:p>
        </p:txBody>
      </p:sp>
      <p:sp>
        <p:nvSpPr>
          <p:cNvPr id="3" name="object 11"/>
          <p:cNvSpPr txBox="1"/>
          <p:nvPr/>
        </p:nvSpPr>
        <p:spPr>
          <a:xfrm>
            <a:off x="323528" y="965904"/>
            <a:ext cx="8496944" cy="5616350"/>
          </a:xfrm>
          <a:prstGeom prst="rect">
            <a:avLst/>
          </a:prstGeom>
        </p:spPr>
        <p:txBody>
          <a:bodyPr wrap="square" lIns="0" tIns="0" rIns="0" bIns="0" rtlCol="0">
            <a:noAutofit/>
          </a:bodyPr>
          <a:lstStyle/>
          <a:p>
            <a:pPr marL="412750" marR="10499" indent="-400050" algn="just">
              <a:lnSpc>
                <a:spcPct val="150000"/>
              </a:lnSpc>
              <a:spcBef>
                <a:spcPts val="77"/>
              </a:spcBef>
              <a:buFont typeface="+mj-lt"/>
              <a:buAutoNum type="romanLcPeriod"/>
            </a:pPr>
            <a:r>
              <a:rPr sz="1700" b="1" spc="0" dirty="0">
                <a:cs typeface="Tahoma"/>
              </a:rPr>
              <a:t>Com</a:t>
            </a:r>
            <a:r>
              <a:rPr sz="1700" b="1" spc="-4" dirty="0">
                <a:cs typeface="Tahoma"/>
              </a:rPr>
              <a:t>p</a:t>
            </a:r>
            <a:r>
              <a:rPr sz="1700" b="1" spc="0" dirty="0">
                <a:cs typeface="Tahoma"/>
              </a:rPr>
              <a:t>lete</a:t>
            </a:r>
            <a:r>
              <a:rPr sz="1700" b="1" spc="94" dirty="0">
                <a:cs typeface="Tahoma"/>
              </a:rPr>
              <a:t> </a:t>
            </a:r>
            <a:r>
              <a:rPr sz="1700" b="1" spc="-4" dirty="0">
                <a:cs typeface="Tahoma"/>
              </a:rPr>
              <a:t>N</a:t>
            </a:r>
            <a:r>
              <a:rPr sz="1700" b="1" spc="4" dirty="0">
                <a:cs typeface="Tahoma"/>
              </a:rPr>
              <a:t>E</a:t>
            </a:r>
            <a:r>
              <a:rPr sz="1700" b="1" spc="0" dirty="0">
                <a:cs typeface="Tahoma"/>
              </a:rPr>
              <a:t>M</a:t>
            </a:r>
            <a:r>
              <a:rPr sz="1700" b="1" spc="-9" dirty="0">
                <a:cs typeface="Tahoma"/>
              </a:rPr>
              <a:t>S</a:t>
            </a:r>
            <a:r>
              <a:rPr sz="1700" b="1" spc="0" dirty="0">
                <a:cs typeface="Tahoma"/>
              </a:rPr>
              <a:t>A</a:t>
            </a:r>
            <a:r>
              <a:rPr sz="1700" b="1" spc="99" dirty="0">
                <a:cs typeface="Tahoma"/>
              </a:rPr>
              <a:t> </a:t>
            </a:r>
            <a:r>
              <a:rPr sz="1700" b="1" spc="0" dirty="0">
                <a:cs typeface="Tahoma"/>
              </a:rPr>
              <a:t>A</a:t>
            </a:r>
            <a:r>
              <a:rPr sz="1700" b="1" spc="-4" dirty="0">
                <a:cs typeface="Tahoma"/>
              </a:rPr>
              <a:t>pp</a:t>
            </a:r>
            <a:r>
              <a:rPr sz="1700" b="1" spc="0" dirty="0">
                <a:cs typeface="Tahoma"/>
              </a:rPr>
              <a:t>lic</a:t>
            </a:r>
            <a:r>
              <a:rPr sz="1700" b="1" spc="-4" dirty="0">
                <a:cs typeface="Tahoma"/>
              </a:rPr>
              <a:t>a</a:t>
            </a:r>
            <a:r>
              <a:rPr sz="1700" b="1" spc="0" dirty="0">
                <a:cs typeface="Tahoma"/>
              </a:rPr>
              <a:t>tion</a:t>
            </a:r>
            <a:r>
              <a:rPr sz="1700" b="1" spc="109" dirty="0">
                <a:cs typeface="Tahoma"/>
              </a:rPr>
              <a:t> </a:t>
            </a:r>
            <a:r>
              <a:rPr sz="1700" b="1" spc="-14" dirty="0">
                <a:cs typeface="Tahoma"/>
              </a:rPr>
              <a:t>f</a:t>
            </a:r>
            <a:r>
              <a:rPr sz="1700" b="1" spc="0" dirty="0">
                <a:cs typeface="Tahoma"/>
              </a:rPr>
              <a:t>o</a:t>
            </a:r>
            <a:r>
              <a:rPr sz="1700" b="1" spc="-4" dirty="0">
                <a:cs typeface="Tahoma"/>
              </a:rPr>
              <a:t>r</a:t>
            </a:r>
            <a:r>
              <a:rPr sz="1700" b="1" spc="0" dirty="0">
                <a:cs typeface="Tahoma"/>
              </a:rPr>
              <a:t>m</a:t>
            </a:r>
            <a:r>
              <a:rPr sz="1700" b="1" spc="104" dirty="0">
                <a:cs typeface="Tahoma"/>
              </a:rPr>
              <a:t> </a:t>
            </a:r>
            <a:r>
              <a:rPr sz="1700" b="1" spc="0" dirty="0">
                <a:cs typeface="Tahoma"/>
              </a:rPr>
              <a:t>C</a:t>
            </a:r>
            <a:r>
              <a:rPr sz="1700" b="1" spc="89" dirty="0">
                <a:cs typeface="Tahoma"/>
              </a:rPr>
              <a:t> </a:t>
            </a:r>
            <a:r>
              <a:rPr sz="1700" b="1" spc="4" dirty="0">
                <a:cs typeface="Tahoma"/>
              </a:rPr>
              <a:t>(</a:t>
            </a:r>
            <a:r>
              <a:rPr sz="1700" b="1" spc="0" dirty="0">
                <a:cs typeface="Tahoma"/>
              </a:rPr>
              <a:t>Ple</a:t>
            </a:r>
            <a:r>
              <a:rPr sz="1700" b="1" spc="-4" dirty="0">
                <a:cs typeface="Tahoma"/>
              </a:rPr>
              <a:t>as</a:t>
            </a:r>
            <a:r>
              <a:rPr sz="1700" b="1" spc="0" dirty="0">
                <a:cs typeface="Tahoma"/>
              </a:rPr>
              <a:t>e</a:t>
            </a:r>
            <a:r>
              <a:rPr sz="1700" b="1" spc="104" dirty="0">
                <a:cs typeface="Tahoma"/>
              </a:rPr>
              <a:t> </a:t>
            </a:r>
            <a:r>
              <a:rPr sz="1700" b="1" spc="0" dirty="0">
                <a:cs typeface="Tahoma"/>
              </a:rPr>
              <a:t>en</a:t>
            </a:r>
            <a:r>
              <a:rPr sz="1700" b="1" spc="-4" dirty="0">
                <a:cs typeface="Tahoma"/>
              </a:rPr>
              <a:t>d</a:t>
            </a:r>
            <a:r>
              <a:rPr sz="1700" b="1" spc="0" dirty="0">
                <a:cs typeface="Tahoma"/>
              </a:rPr>
              <a:t>e</a:t>
            </a:r>
            <a:r>
              <a:rPr sz="1700" b="1" spc="-14" dirty="0">
                <a:cs typeface="Tahoma"/>
              </a:rPr>
              <a:t>a</a:t>
            </a:r>
            <a:r>
              <a:rPr sz="1700" b="1" spc="-4" dirty="0">
                <a:cs typeface="Tahoma"/>
              </a:rPr>
              <a:t>v</a:t>
            </a:r>
            <a:r>
              <a:rPr sz="1700" b="1" spc="0" dirty="0">
                <a:cs typeface="Tahoma"/>
              </a:rPr>
              <a:t>our</a:t>
            </a:r>
            <a:r>
              <a:rPr sz="1700" b="1" spc="104" dirty="0">
                <a:cs typeface="Tahoma"/>
              </a:rPr>
              <a:t> </a:t>
            </a:r>
            <a:r>
              <a:rPr sz="1700" b="1" spc="-9" dirty="0">
                <a:cs typeface="Tahoma"/>
              </a:rPr>
              <a:t>t</a:t>
            </a:r>
            <a:r>
              <a:rPr sz="1700" b="1" spc="0" dirty="0">
                <a:cs typeface="Tahoma"/>
              </a:rPr>
              <a:t>o</a:t>
            </a:r>
            <a:r>
              <a:rPr sz="1700" b="1" spc="99" dirty="0">
                <a:cs typeface="Tahoma"/>
              </a:rPr>
              <a:t> </a:t>
            </a:r>
            <a:r>
              <a:rPr sz="1700" b="1" spc="-4" dirty="0">
                <a:cs typeface="Tahoma"/>
              </a:rPr>
              <a:t>s</a:t>
            </a:r>
            <a:r>
              <a:rPr sz="1700" b="1" spc="0" dirty="0">
                <a:cs typeface="Tahoma"/>
              </a:rPr>
              <a:t>ele</a:t>
            </a:r>
            <a:r>
              <a:rPr sz="1700" b="1" spc="-4" dirty="0">
                <a:cs typeface="Tahoma"/>
              </a:rPr>
              <a:t>c</a:t>
            </a:r>
            <a:r>
              <a:rPr sz="1700" b="1" spc="0" dirty="0">
                <a:cs typeface="Tahoma"/>
              </a:rPr>
              <a:t>t</a:t>
            </a:r>
            <a:r>
              <a:rPr sz="1700" b="1" spc="99" dirty="0">
                <a:cs typeface="Tahoma"/>
              </a:rPr>
              <a:t> </a:t>
            </a:r>
            <a:r>
              <a:rPr sz="1700" b="1" spc="-14" dirty="0">
                <a:cs typeface="Tahoma"/>
              </a:rPr>
              <a:t>I</a:t>
            </a:r>
            <a:r>
              <a:rPr sz="1700" b="1" spc="9" dirty="0">
                <a:cs typeface="Tahoma"/>
              </a:rPr>
              <a:t>n</a:t>
            </a:r>
            <a:r>
              <a:rPr sz="1700" b="1" spc="-4" dirty="0">
                <a:cs typeface="Tahoma"/>
              </a:rPr>
              <a:t>sp</a:t>
            </a:r>
            <a:r>
              <a:rPr sz="1700" b="1" spc="0" dirty="0">
                <a:cs typeface="Tahoma"/>
              </a:rPr>
              <a:t>ecto</a:t>
            </a:r>
            <a:r>
              <a:rPr sz="1700" b="1" spc="-25" dirty="0">
                <a:cs typeface="Tahoma"/>
              </a:rPr>
              <a:t>r</a:t>
            </a:r>
            <a:r>
              <a:rPr sz="1700" b="1" spc="-4" dirty="0">
                <a:cs typeface="Tahoma"/>
              </a:rPr>
              <a:t>a</a:t>
            </a:r>
            <a:r>
              <a:rPr sz="1700" b="1" spc="0" dirty="0">
                <a:cs typeface="Tahoma"/>
              </a:rPr>
              <a:t>te</a:t>
            </a:r>
            <a:r>
              <a:rPr sz="1700" b="1" spc="104" dirty="0">
                <a:cs typeface="Tahoma"/>
              </a:rPr>
              <a:t> </a:t>
            </a:r>
            <a:r>
              <a:rPr sz="1700" b="1" spc="0" dirty="0">
                <a:cs typeface="Tahoma"/>
              </a:rPr>
              <a:t>F</a:t>
            </a:r>
            <a:r>
              <a:rPr sz="1700" b="1" spc="-9" dirty="0">
                <a:cs typeface="Tahoma"/>
              </a:rPr>
              <a:t>i</a:t>
            </a:r>
            <a:r>
              <a:rPr sz="1700" b="1" spc="0" dirty="0">
                <a:cs typeface="Tahoma"/>
              </a:rPr>
              <a:t>eld</a:t>
            </a:r>
            <a:r>
              <a:rPr sz="1700" b="1" spc="94" dirty="0">
                <a:cs typeface="Tahoma"/>
              </a:rPr>
              <a:t> </a:t>
            </a:r>
            <a:r>
              <a:rPr sz="1700" b="1" spc="0" dirty="0">
                <a:cs typeface="Tahoma"/>
              </a:rPr>
              <a:t>O</a:t>
            </a:r>
            <a:r>
              <a:rPr sz="1700" b="1" spc="-4" dirty="0">
                <a:cs typeface="Tahoma"/>
              </a:rPr>
              <a:t>f</a:t>
            </a:r>
            <a:r>
              <a:rPr sz="1700" b="1" spc="0" dirty="0">
                <a:cs typeface="Tahoma"/>
              </a:rPr>
              <a:t>f</a:t>
            </a:r>
            <a:r>
              <a:rPr sz="1700" b="1" spc="-9" dirty="0">
                <a:cs typeface="Tahoma"/>
              </a:rPr>
              <a:t>i</a:t>
            </a:r>
            <a:r>
              <a:rPr sz="1700" b="1" spc="0" dirty="0">
                <a:cs typeface="Tahoma"/>
              </a:rPr>
              <a:t>ce</a:t>
            </a:r>
            <a:r>
              <a:rPr sz="1700" b="1" spc="104" dirty="0">
                <a:cs typeface="Tahoma"/>
              </a:rPr>
              <a:t> </a:t>
            </a:r>
            <a:r>
              <a:rPr sz="1700" b="1" spc="-4" dirty="0">
                <a:cs typeface="Tahoma"/>
              </a:rPr>
              <a:t>c</a:t>
            </a:r>
            <a:r>
              <a:rPr sz="1700" b="1" spc="0" dirty="0">
                <a:cs typeface="Tahoma"/>
              </a:rPr>
              <a:t>lo</a:t>
            </a:r>
            <a:r>
              <a:rPr sz="1700" b="1" spc="-4" dirty="0">
                <a:cs typeface="Tahoma"/>
              </a:rPr>
              <a:t>s</a:t>
            </a:r>
            <a:r>
              <a:rPr sz="1700" b="1" spc="0" dirty="0">
                <a:cs typeface="Tahoma"/>
              </a:rPr>
              <a:t>e</a:t>
            </a:r>
            <a:r>
              <a:rPr sz="1700" b="1" spc="-4" dirty="0">
                <a:cs typeface="Tahoma"/>
              </a:rPr>
              <a:t>s</a:t>
            </a:r>
            <a:r>
              <a:rPr sz="1700" b="1" spc="0" dirty="0">
                <a:cs typeface="Tahoma"/>
              </a:rPr>
              <a:t>t</a:t>
            </a:r>
            <a:r>
              <a:rPr sz="1700" b="1" spc="114" dirty="0">
                <a:cs typeface="Tahoma"/>
              </a:rPr>
              <a:t> </a:t>
            </a:r>
            <a:r>
              <a:rPr sz="1700" b="1" spc="-9" dirty="0">
                <a:cs typeface="Tahoma"/>
              </a:rPr>
              <a:t>t</a:t>
            </a:r>
            <a:r>
              <a:rPr sz="1700" b="1" spc="0" dirty="0">
                <a:cs typeface="Tahoma"/>
              </a:rPr>
              <a:t>o</a:t>
            </a:r>
            <a:r>
              <a:rPr lang="en-US" sz="1700" b="1" dirty="0">
                <a:cs typeface="Tahoma"/>
              </a:rPr>
              <a:t> </a:t>
            </a:r>
            <a:r>
              <a:rPr sz="1700" b="1" spc="-4" dirty="0">
                <a:cs typeface="Tahoma"/>
              </a:rPr>
              <a:t>y</a:t>
            </a:r>
            <a:r>
              <a:rPr sz="1700" b="1" spc="0" dirty="0">
                <a:cs typeface="Tahoma"/>
              </a:rPr>
              <a:t>our</a:t>
            </a:r>
            <a:r>
              <a:rPr sz="1700" b="1" spc="-4" dirty="0">
                <a:cs typeface="Tahoma"/>
              </a:rPr>
              <a:t> </a:t>
            </a:r>
            <a:r>
              <a:rPr sz="1700" b="1" spc="0" dirty="0">
                <a:cs typeface="Tahoma"/>
              </a:rPr>
              <a:t>loc</a:t>
            </a:r>
            <a:r>
              <a:rPr sz="1700" b="1" spc="-4" dirty="0">
                <a:cs typeface="Tahoma"/>
              </a:rPr>
              <a:t>a</a:t>
            </a:r>
            <a:r>
              <a:rPr sz="1700" b="1" spc="0" dirty="0">
                <a:cs typeface="Tahoma"/>
              </a:rPr>
              <a:t>tion)</a:t>
            </a:r>
            <a:endParaRPr lang="en-US" sz="1700" b="1" dirty="0">
              <a:cs typeface="Tahoma"/>
            </a:endParaRPr>
          </a:p>
          <a:p>
            <a:pPr marL="412750" marR="10499" indent="-400050" algn="just">
              <a:lnSpc>
                <a:spcPct val="150000"/>
              </a:lnSpc>
              <a:spcBef>
                <a:spcPts val="77"/>
              </a:spcBef>
              <a:buFont typeface="+mj-lt"/>
              <a:buAutoNum type="romanLcPeriod"/>
            </a:pPr>
            <a:r>
              <a:rPr sz="1700" b="1" spc="-29" dirty="0">
                <a:cs typeface="Tahoma"/>
              </a:rPr>
              <a:t>P</a:t>
            </a:r>
            <a:r>
              <a:rPr sz="1700" b="1" spc="-14" dirty="0">
                <a:cs typeface="Tahoma"/>
              </a:rPr>
              <a:t>a</a:t>
            </a:r>
            <a:r>
              <a:rPr sz="1700" b="1" spc="0" dirty="0">
                <a:cs typeface="Tahoma"/>
              </a:rPr>
              <a:t>y </a:t>
            </a:r>
            <a:r>
              <a:rPr sz="1700" b="1" spc="4" dirty="0">
                <a:cs typeface="Tahoma"/>
              </a:rPr>
              <a:t>p</a:t>
            </a:r>
            <a:r>
              <a:rPr sz="1700" b="1" spc="-14" dirty="0">
                <a:cs typeface="Tahoma"/>
              </a:rPr>
              <a:t>r</a:t>
            </a:r>
            <a:r>
              <a:rPr sz="1700" b="1" spc="0" dirty="0">
                <a:cs typeface="Tahoma"/>
              </a:rPr>
              <a:t>oce</a:t>
            </a:r>
            <a:r>
              <a:rPr sz="1700" b="1" spc="-4" dirty="0">
                <a:cs typeface="Tahoma"/>
              </a:rPr>
              <a:t>ss</a:t>
            </a:r>
            <a:r>
              <a:rPr sz="1700" b="1" spc="0" dirty="0">
                <a:cs typeface="Tahoma"/>
              </a:rPr>
              <a:t>i</a:t>
            </a:r>
            <a:r>
              <a:rPr sz="1700" b="1" spc="4" dirty="0">
                <a:cs typeface="Tahoma"/>
              </a:rPr>
              <a:t>n</a:t>
            </a:r>
            <a:r>
              <a:rPr sz="1700" b="1" spc="0" dirty="0">
                <a:cs typeface="Tahoma"/>
              </a:rPr>
              <a:t>g </a:t>
            </a:r>
            <a:r>
              <a:rPr sz="1700" b="1" spc="-14" dirty="0">
                <a:cs typeface="Tahoma"/>
              </a:rPr>
              <a:t>f</a:t>
            </a:r>
            <a:r>
              <a:rPr sz="1700" b="1" spc="0" dirty="0">
                <a:cs typeface="Tahoma"/>
              </a:rPr>
              <a:t>ee</a:t>
            </a:r>
            <a:r>
              <a:rPr sz="1700" b="1" spc="-4" dirty="0">
                <a:cs typeface="Tahoma"/>
              </a:rPr>
              <a:t> </a:t>
            </a:r>
            <a:r>
              <a:rPr sz="1700" b="1" spc="0" dirty="0">
                <a:cs typeface="Tahoma"/>
              </a:rPr>
              <a:t>of </a:t>
            </a:r>
            <a:r>
              <a:rPr sz="1700" b="1" spc="-4" dirty="0">
                <a:cs typeface="Tahoma"/>
              </a:rPr>
              <a:t>N2</a:t>
            </a:r>
            <a:r>
              <a:rPr sz="1700" b="1" spc="4" dirty="0">
                <a:cs typeface="Tahoma"/>
              </a:rPr>
              <a:t>0</a:t>
            </a:r>
            <a:r>
              <a:rPr sz="1700" b="1" spc="-4" dirty="0">
                <a:cs typeface="Tahoma"/>
              </a:rPr>
              <a:t>0</a:t>
            </a:r>
            <a:r>
              <a:rPr sz="1700" b="1" spc="4" dirty="0">
                <a:cs typeface="Tahoma"/>
              </a:rPr>
              <a:t>0</a:t>
            </a:r>
            <a:r>
              <a:rPr sz="1700" b="1" spc="-4" dirty="0">
                <a:cs typeface="Tahoma"/>
              </a:rPr>
              <a:t>.0</a:t>
            </a:r>
            <a:r>
              <a:rPr sz="1700" b="1" spc="0" dirty="0">
                <a:cs typeface="Tahoma"/>
              </a:rPr>
              <a:t>0</a:t>
            </a:r>
            <a:r>
              <a:rPr sz="1700" b="1" spc="4" dirty="0">
                <a:cs typeface="Tahoma"/>
              </a:rPr>
              <a:t> </a:t>
            </a:r>
            <a:r>
              <a:rPr sz="1700" b="1" spc="-4" dirty="0">
                <a:cs typeface="Tahoma"/>
              </a:rPr>
              <a:t>(</a:t>
            </a:r>
            <a:r>
              <a:rPr sz="1700" b="1" spc="0" dirty="0">
                <a:cs typeface="Tahoma"/>
              </a:rPr>
              <a:t>via </a:t>
            </a:r>
            <a:r>
              <a:rPr sz="1700" b="1" spc="-4" dirty="0">
                <a:cs typeface="Tahoma"/>
              </a:rPr>
              <a:t>T</a:t>
            </a:r>
            <a:r>
              <a:rPr sz="1700" b="1" spc="-9" dirty="0">
                <a:cs typeface="Tahoma"/>
              </a:rPr>
              <a:t>S</a:t>
            </a:r>
            <a:r>
              <a:rPr sz="1700" b="1" spc="0" dirty="0">
                <a:cs typeface="Tahoma"/>
              </a:rPr>
              <a:t>A).</a:t>
            </a:r>
            <a:endParaRPr lang="en-US" sz="1700" b="1" dirty="0">
              <a:cs typeface="Tahoma"/>
            </a:endParaRPr>
          </a:p>
          <a:p>
            <a:pPr marL="412750" marR="10499" indent="-400050" algn="just">
              <a:lnSpc>
                <a:spcPct val="150000"/>
              </a:lnSpc>
              <a:spcBef>
                <a:spcPts val="77"/>
              </a:spcBef>
              <a:buFont typeface="+mj-lt"/>
              <a:buAutoNum type="romanLcPeriod"/>
            </a:pPr>
            <a:r>
              <a:rPr sz="1700" b="1" spc="0" dirty="0">
                <a:cs typeface="Tahoma"/>
              </a:rPr>
              <a:t>U</a:t>
            </a:r>
            <a:r>
              <a:rPr sz="1700" b="1" spc="-4" dirty="0">
                <a:cs typeface="Tahoma"/>
              </a:rPr>
              <a:t>p</a:t>
            </a:r>
            <a:r>
              <a:rPr sz="1700" b="1" spc="0" dirty="0">
                <a:cs typeface="Tahoma"/>
              </a:rPr>
              <a:t>l</a:t>
            </a:r>
            <a:r>
              <a:rPr sz="1700" b="1" spc="9" dirty="0">
                <a:cs typeface="Tahoma"/>
              </a:rPr>
              <a:t>o</a:t>
            </a:r>
            <a:r>
              <a:rPr sz="1700" b="1" spc="-4" dirty="0">
                <a:cs typeface="Tahoma"/>
              </a:rPr>
              <a:t>a</a:t>
            </a:r>
            <a:r>
              <a:rPr sz="1700" b="1" spc="0" dirty="0">
                <a:cs typeface="Tahoma"/>
              </a:rPr>
              <a:t>d </a:t>
            </a:r>
            <a:r>
              <a:rPr sz="1700" b="1" spc="-4" dirty="0">
                <a:cs typeface="Tahoma"/>
              </a:rPr>
              <a:t>s</a:t>
            </a:r>
            <a:r>
              <a:rPr sz="1700" b="1" spc="0" dirty="0">
                <a:cs typeface="Tahoma"/>
              </a:rPr>
              <a:t>c</a:t>
            </a:r>
            <a:r>
              <a:rPr sz="1700" b="1" spc="-4" dirty="0">
                <a:cs typeface="Tahoma"/>
              </a:rPr>
              <a:t>a</a:t>
            </a:r>
            <a:r>
              <a:rPr sz="1700" b="1" spc="0" dirty="0">
                <a:cs typeface="Tahoma"/>
              </a:rPr>
              <a:t>nn</a:t>
            </a:r>
            <a:r>
              <a:rPr sz="1700" b="1" spc="9" dirty="0">
                <a:cs typeface="Tahoma"/>
              </a:rPr>
              <a:t>e</a:t>
            </a:r>
            <a:r>
              <a:rPr sz="1700" b="1" spc="0" dirty="0">
                <a:cs typeface="Tahoma"/>
              </a:rPr>
              <a:t>d </a:t>
            </a:r>
            <a:r>
              <a:rPr sz="1700" b="1" spc="-4" dirty="0">
                <a:cs typeface="Tahoma"/>
              </a:rPr>
              <a:t>c</a:t>
            </a:r>
            <a:r>
              <a:rPr sz="1700" b="1" spc="0" dirty="0">
                <a:cs typeface="Tahoma"/>
              </a:rPr>
              <a:t>o</a:t>
            </a:r>
            <a:r>
              <a:rPr sz="1700" b="1" spc="-4" dirty="0">
                <a:cs typeface="Tahoma"/>
              </a:rPr>
              <a:t>p</a:t>
            </a:r>
            <a:r>
              <a:rPr sz="1700" b="1" spc="0" dirty="0">
                <a:cs typeface="Tahoma"/>
              </a:rPr>
              <a:t>y of</a:t>
            </a:r>
            <a:r>
              <a:rPr sz="1700" b="1" spc="-4" dirty="0">
                <a:cs typeface="Tahoma"/>
              </a:rPr>
              <a:t> N</a:t>
            </a:r>
            <a:r>
              <a:rPr sz="1700" b="1" spc="4" dirty="0">
                <a:cs typeface="Tahoma"/>
              </a:rPr>
              <a:t>E</a:t>
            </a:r>
            <a:r>
              <a:rPr sz="1700" b="1" spc="0" dirty="0">
                <a:cs typeface="Tahoma"/>
              </a:rPr>
              <a:t>M</a:t>
            </a:r>
            <a:r>
              <a:rPr sz="1700" b="1" spc="-9" dirty="0">
                <a:cs typeface="Tahoma"/>
              </a:rPr>
              <a:t>S</a:t>
            </a:r>
            <a:r>
              <a:rPr sz="1700" b="1" spc="0" dirty="0">
                <a:cs typeface="Tahoma"/>
              </a:rPr>
              <a:t>A </a:t>
            </a:r>
            <a:r>
              <a:rPr sz="1700" b="1" spc="-14" dirty="0">
                <a:cs typeface="Tahoma"/>
              </a:rPr>
              <a:t>r</a:t>
            </a:r>
            <a:r>
              <a:rPr sz="1700" b="1" spc="0" dirty="0">
                <a:cs typeface="Tahoma"/>
              </a:rPr>
              <a:t>ecei</a:t>
            </a:r>
            <a:r>
              <a:rPr sz="1700" b="1" spc="-4" dirty="0">
                <a:cs typeface="Tahoma"/>
              </a:rPr>
              <a:t>p</a:t>
            </a:r>
            <a:r>
              <a:rPr sz="1700" b="1" spc="0" dirty="0">
                <a:cs typeface="Tahoma"/>
              </a:rPr>
              <a:t>t </a:t>
            </a:r>
            <a:r>
              <a:rPr sz="1700" b="1" spc="-9" dirty="0">
                <a:cs typeface="Tahoma"/>
              </a:rPr>
              <a:t>o</a:t>
            </a:r>
            <a:r>
              <a:rPr sz="1700" b="1" spc="0" dirty="0">
                <a:cs typeface="Tahoma"/>
              </a:rPr>
              <a:t>f </a:t>
            </a:r>
            <a:r>
              <a:rPr sz="1700" b="1" spc="-4" dirty="0">
                <a:cs typeface="Tahoma"/>
              </a:rPr>
              <a:t>pr</a:t>
            </a:r>
            <a:r>
              <a:rPr sz="1700" b="1" spc="0" dirty="0">
                <a:cs typeface="Tahoma"/>
              </a:rPr>
              <a:t>o</a:t>
            </a:r>
            <a:r>
              <a:rPr sz="1700" b="1" spc="-9" dirty="0">
                <a:cs typeface="Tahoma"/>
              </a:rPr>
              <a:t>c</a:t>
            </a:r>
            <a:r>
              <a:rPr sz="1700" b="1" spc="0" dirty="0">
                <a:cs typeface="Tahoma"/>
              </a:rPr>
              <a:t>e</a:t>
            </a:r>
            <a:r>
              <a:rPr sz="1700" b="1" spc="4" dirty="0">
                <a:cs typeface="Tahoma"/>
              </a:rPr>
              <a:t>s</a:t>
            </a:r>
            <a:r>
              <a:rPr sz="1700" b="1" spc="-4" dirty="0">
                <a:cs typeface="Tahoma"/>
              </a:rPr>
              <a:t>s</a:t>
            </a:r>
            <a:r>
              <a:rPr sz="1700" b="1" spc="0" dirty="0">
                <a:cs typeface="Tahoma"/>
              </a:rPr>
              <a:t>ing</a:t>
            </a:r>
            <a:r>
              <a:rPr sz="1700" b="1" spc="4" dirty="0">
                <a:cs typeface="Tahoma"/>
              </a:rPr>
              <a:t> </a:t>
            </a:r>
            <a:r>
              <a:rPr sz="1700" b="1" spc="-14" dirty="0">
                <a:cs typeface="Tahoma"/>
              </a:rPr>
              <a:t>f</a:t>
            </a:r>
            <a:r>
              <a:rPr sz="1700" b="1" spc="0" dirty="0">
                <a:cs typeface="Tahoma"/>
              </a:rPr>
              <a:t>ee.</a:t>
            </a:r>
            <a:endParaRPr lang="en-US" sz="1700" b="1" dirty="0">
              <a:cs typeface="Tahoma"/>
            </a:endParaRPr>
          </a:p>
          <a:p>
            <a:pPr marL="412750" marR="10499" indent="-400050" algn="just">
              <a:lnSpc>
                <a:spcPct val="150000"/>
              </a:lnSpc>
              <a:spcBef>
                <a:spcPts val="77"/>
              </a:spcBef>
              <a:buFont typeface="+mj-lt"/>
              <a:buAutoNum type="romanLcPeriod"/>
            </a:pPr>
            <a:r>
              <a:rPr sz="1700" b="1" spc="0" dirty="0">
                <a:cs typeface="Tahoma"/>
              </a:rPr>
              <a:t>U</a:t>
            </a:r>
            <a:r>
              <a:rPr sz="1700" b="1" spc="-4" dirty="0">
                <a:cs typeface="Tahoma"/>
              </a:rPr>
              <a:t>p</a:t>
            </a:r>
            <a:r>
              <a:rPr sz="1700" b="1" spc="0" dirty="0">
                <a:cs typeface="Tahoma"/>
              </a:rPr>
              <a:t>l</a:t>
            </a:r>
            <a:r>
              <a:rPr sz="1700" b="1" spc="9" dirty="0">
                <a:cs typeface="Tahoma"/>
              </a:rPr>
              <a:t>o</a:t>
            </a:r>
            <a:r>
              <a:rPr sz="1700" b="1" spc="-4" dirty="0">
                <a:cs typeface="Tahoma"/>
              </a:rPr>
              <a:t>a</a:t>
            </a:r>
            <a:r>
              <a:rPr sz="1700" b="1" spc="0" dirty="0">
                <a:cs typeface="Tahoma"/>
              </a:rPr>
              <a:t>d</a:t>
            </a:r>
            <a:r>
              <a:rPr sz="1700" b="1" spc="214" dirty="0">
                <a:cs typeface="Tahoma"/>
              </a:rPr>
              <a:t> </a:t>
            </a:r>
            <a:r>
              <a:rPr sz="1700" b="1" spc="0" dirty="0">
                <a:cs typeface="Tahoma"/>
              </a:rPr>
              <a:t>Th</a:t>
            </a:r>
            <a:r>
              <a:rPr sz="1700" b="1" spc="-14" dirty="0">
                <a:cs typeface="Tahoma"/>
              </a:rPr>
              <a:t>r</a:t>
            </a:r>
            <a:r>
              <a:rPr sz="1700" b="1" spc="0" dirty="0">
                <a:cs typeface="Tahoma"/>
              </a:rPr>
              <a:t>ee</a:t>
            </a:r>
            <a:r>
              <a:rPr sz="1700" b="1" spc="221" dirty="0">
                <a:cs typeface="Tahoma"/>
              </a:rPr>
              <a:t> </a:t>
            </a:r>
            <a:r>
              <a:rPr sz="1700" b="1" spc="4" dirty="0">
                <a:cs typeface="Tahoma"/>
              </a:rPr>
              <a:t>(</a:t>
            </a:r>
            <a:r>
              <a:rPr sz="1700" b="1" spc="-14" dirty="0">
                <a:cs typeface="Tahoma"/>
              </a:rPr>
              <a:t>3</a:t>
            </a:r>
            <a:r>
              <a:rPr sz="1700" b="1" spc="0" dirty="0">
                <a:cs typeface="Tahoma"/>
              </a:rPr>
              <a:t>)</a:t>
            </a:r>
            <a:r>
              <a:rPr sz="1700" b="1" spc="221" dirty="0">
                <a:cs typeface="Tahoma"/>
              </a:rPr>
              <a:t> </a:t>
            </a:r>
            <a:r>
              <a:rPr sz="1700" b="1" spc="-14" dirty="0">
                <a:cs typeface="Tahoma"/>
              </a:rPr>
              <a:t>r</a:t>
            </a:r>
            <a:r>
              <a:rPr sz="1700" b="1" spc="0" dirty="0">
                <a:cs typeface="Tahoma"/>
              </a:rPr>
              <a:t>ecent</a:t>
            </a:r>
            <a:r>
              <a:rPr sz="1700" b="1" spc="221" dirty="0">
                <a:cs typeface="Tahoma"/>
              </a:rPr>
              <a:t> </a:t>
            </a:r>
            <a:r>
              <a:rPr sz="1700" b="1" spc="-4" dirty="0">
                <a:cs typeface="Tahoma"/>
              </a:rPr>
              <a:t>a</a:t>
            </a:r>
            <a:r>
              <a:rPr sz="1700" b="1" spc="0" dirty="0">
                <a:cs typeface="Tahoma"/>
              </a:rPr>
              <a:t>nd</a:t>
            </a:r>
            <a:r>
              <a:rPr sz="1700" b="1" spc="214" dirty="0">
                <a:cs typeface="Tahoma"/>
              </a:rPr>
              <a:t> </a:t>
            </a:r>
            <a:r>
              <a:rPr sz="1700" b="1" spc="0" dirty="0">
                <a:cs typeface="Tahoma"/>
              </a:rPr>
              <a:t>cle</a:t>
            </a:r>
            <a:r>
              <a:rPr sz="1700" b="1" spc="-4" dirty="0">
                <a:cs typeface="Tahoma"/>
              </a:rPr>
              <a:t>a</a:t>
            </a:r>
            <a:r>
              <a:rPr sz="1700" b="1" spc="0" dirty="0">
                <a:cs typeface="Tahoma"/>
              </a:rPr>
              <a:t>r</a:t>
            </a:r>
            <a:r>
              <a:rPr sz="1700" b="1" spc="214" dirty="0">
                <a:cs typeface="Tahoma"/>
              </a:rPr>
              <a:t> </a:t>
            </a:r>
            <a:r>
              <a:rPr sz="1700" b="1" spc="4" dirty="0">
                <a:cs typeface="Tahoma"/>
              </a:rPr>
              <a:t>3</a:t>
            </a:r>
            <a:r>
              <a:rPr sz="1700" b="1" spc="-4" dirty="0">
                <a:cs typeface="Tahoma"/>
              </a:rPr>
              <a:t>5m</a:t>
            </a:r>
            <a:r>
              <a:rPr sz="1700" b="1" spc="0" dirty="0">
                <a:cs typeface="Tahoma"/>
              </a:rPr>
              <a:t>m</a:t>
            </a:r>
            <a:r>
              <a:rPr sz="1700" b="1" spc="221" dirty="0">
                <a:cs typeface="Tahoma"/>
              </a:rPr>
              <a:t> </a:t>
            </a:r>
            <a:r>
              <a:rPr sz="1700" b="1" spc="0" dirty="0">
                <a:cs typeface="Tahoma"/>
              </a:rPr>
              <a:t>x</a:t>
            </a:r>
            <a:r>
              <a:rPr sz="1700" b="1" spc="214" dirty="0">
                <a:cs typeface="Tahoma"/>
              </a:rPr>
              <a:t> </a:t>
            </a:r>
            <a:r>
              <a:rPr sz="1700" b="1" spc="-4" dirty="0">
                <a:cs typeface="Tahoma"/>
              </a:rPr>
              <a:t>45</a:t>
            </a:r>
            <a:r>
              <a:rPr sz="1700" b="1" spc="4" dirty="0">
                <a:cs typeface="Tahoma"/>
              </a:rPr>
              <a:t>m</a:t>
            </a:r>
            <a:r>
              <a:rPr sz="1700" b="1" spc="0" dirty="0">
                <a:cs typeface="Tahoma"/>
              </a:rPr>
              <a:t>m</a:t>
            </a:r>
            <a:r>
              <a:rPr sz="1700" b="1" spc="221" dirty="0">
                <a:cs typeface="Tahoma"/>
              </a:rPr>
              <a:t> </a:t>
            </a:r>
            <a:r>
              <a:rPr sz="1700" b="1" spc="-29" dirty="0">
                <a:cs typeface="Tahoma"/>
              </a:rPr>
              <a:t>P</a:t>
            </a:r>
            <a:r>
              <a:rPr sz="1700" b="1" spc="-4" dirty="0">
                <a:cs typeface="Tahoma"/>
              </a:rPr>
              <a:t>a</a:t>
            </a:r>
            <a:r>
              <a:rPr sz="1700" b="1" spc="4" dirty="0">
                <a:cs typeface="Tahoma"/>
              </a:rPr>
              <a:t>s</a:t>
            </a:r>
            <a:r>
              <a:rPr sz="1700" b="1" spc="-4" dirty="0">
                <a:cs typeface="Tahoma"/>
              </a:rPr>
              <a:t>sp</a:t>
            </a:r>
            <a:r>
              <a:rPr sz="1700" b="1" spc="9" dirty="0">
                <a:cs typeface="Tahoma"/>
              </a:rPr>
              <a:t>o</a:t>
            </a:r>
            <a:r>
              <a:rPr sz="1700" b="1" spc="-4" dirty="0">
                <a:cs typeface="Tahoma"/>
              </a:rPr>
              <a:t>r</a:t>
            </a:r>
            <a:r>
              <a:rPr sz="1700" b="1" spc="0" dirty="0">
                <a:cs typeface="Tahoma"/>
              </a:rPr>
              <a:t>t</a:t>
            </a:r>
            <a:r>
              <a:rPr sz="1700" b="1" spc="221" dirty="0">
                <a:cs typeface="Tahoma"/>
              </a:rPr>
              <a:t> </a:t>
            </a:r>
            <a:r>
              <a:rPr sz="1700" b="1" spc="-4" dirty="0">
                <a:cs typeface="Tahoma"/>
              </a:rPr>
              <a:t>p</a:t>
            </a:r>
            <a:r>
              <a:rPr sz="1700" b="1" spc="0" dirty="0">
                <a:cs typeface="Tahoma"/>
              </a:rPr>
              <a:t>hoto</a:t>
            </a:r>
            <a:r>
              <a:rPr sz="1700" b="1" spc="-4" dirty="0">
                <a:cs typeface="Tahoma"/>
              </a:rPr>
              <a:t>g</a:t>
            </a:r>
            <a:r>
              <a:rPr sz="1700" b="1" spc="-25" dirty="0">
                <a:cs typeface="Tahoma"/>
              </a:rPr>
              <a:t>r</a:t>
            </a:r>
            <a:r>
              <a:rPr sz="1700" b="1" spc="4" dirty="0">
                <a:cs typeface="Tahoma"/>
              </a:rPr>
              <a:t>a</a:t>
            </a:r>
            <a:r>
              <a:rPr sz="1700" b="1" spc="-4" dirty="0">
                <a:cs typeface="Tahoma"/>
              </a:rPr>
              <a:t>p</a:t>
            </a:r>
            <a:r>
              <a:rPr sz="1700" b="1" spc="0" dirty="0">
                <a:cs typeface="Tahoma"/>
              </a:rPr>
              <a:t>hs</a:t>
            </a:r>
            <a:r>
              <a:rPr sz="1700" b="1" spc="226" dirty="0">
                <a:cs typeface="Tahoma"/>
              </a:rPr>
              <a:t> </a:t>
            </a:r>
            <a:r>
              <a:rPr sz="1700" b="1" spc="-4" dirty="0">
                <a:cs typeface="Tahoma"/>
              </a:rPr>
              <a:t>(</a:t>
            </a:r>
            <a:r>
              <a:rPr sz="1700" b="1" spc="0" dirty="0">
                <a:cs typeface="Tahoma"/>
              </a:rPr>
              <a:t>without</a:t>
            </a:r>
            <a:r>
              <a:rPr sz="1700" b="1" spc="216" dirty="0">
                <a:cs typeface="Tahoma"/>
              </a:rPr>
              <a:t> </a:t>
            </a:r>
            <a:r>
              <a:rPr sz="1700" b="1" spc="0" dirty="0">
                <a:cs typeface="Tahoma"/>
              </a:rPr>
              <a:t>c</a:t>
            </a:r>
            <a:r>
              <a:rPr sz="1700" b="1" spc="-4" dirty="0">
                <a:cs typeface="Tahoma"/>
              </a:rPr>
              <a:t>ap</a:t>
            </a:r>
            <a:r>
              <a:rPr sz="1700" b="1" spc="4" dirty="0">
                <a:cs typeface="Tahoma"/>
              </a:rPr>
              <a:t>/</a:t>
            </a:r>
            <a:r>
              <a:rPr sz="1700" b="1" spc="0" dirty="0">
                <a:cs typeface="Tahoma"/>
              </a:rPr>
              <a:t>h</a:t>
            </a:r>
            <a:r>
              <a:rPr sz="1700" b="1" spc="-4" dirty="0">
                <a:cs typeface="Tahoma"/>
              </a:rPr>
              <a:t>a</a:t>
            </a:r>
            <a:r>
              <a:rPr sz="1700" b="1" spc="0" dirty="0">
                <a:cs typeface="Tahoma"/>
              </a:rPr>
              <a:t>t)</a:t>
            </a:r>
            <a:r>
              <a:rPr sz="1700" b="1" spc="221" dirty="0">
                <a:cs typeface="Tahoma"/>
              </a:rPr>
              <a:t> </a:t>
            </a:r>
            <a:r>
              <a:rPr sz="1700" b="1" spc="-9" dirty="0">
                <a:cs typeface="Tahoma"/>
              </a:rPr>
              <a:t>o</a:t>
            </a:r>
            <a:r>
              <a:rPr sz="1700" b="1" spc="0" dirty="0">
                <a:cs typeface="Tahoma"/>
              </a:rPr>
              <a:t>f</a:t>
            </a:r>
            <a:r>
              <a:rPr sz="1700" b="1" spc="226" dirty="0">
                <a:cs typeface="Tahoma"/>
              </a:rPr>
              <a:t> </a:t>
            </a:r>
            <a:r>
              <a:rPr sz="1700" b="1" spc="0" dirty="0">
                <a:cs typeface="Tahoma"/>
              </a:rPr>
              <a:t>the c</a:t>
            </a:r>
            <a:r>
              <a:rPr sz="1700" b="1" spc="-9" dirty="0">
                <a:cs typeface="Tahoma"/>
              </a:rPr>
              <a:t>o</a:t>
            </a:r>
            <a:r>
              <a:rPr sz="1700" b="1" spc="4" dirty="0">
                <a:cs typeface="Tahoma"/>
              </a:rPr>
              <a:t>mp</a:t>
            </a:r>
            <a:r>
              <a:rPr sz="1700" b="1" spc="-4" dirty="0">
                <a:cs typeface="Tahoma"/>
              </a:rPr>
              <a:t>a</a:t>
            </a:r>
            <a:r>
              <a:rPr sz="1700" b="1" spc="-9" dirty="0">
                <a:cs typeface="Tahoma"/>
              </a:rPr>
              <a:t>n</a:t>
            </a:r>
            <a:r>
              <a:rPr sz="1700" b="1" spc="19" dirty="0">
                <a:cs typeface="Tahoma"/>
              </a:rPr>
              <a:t>y</a:t>
            </a:r>
            <a:r>
              <a:rPr sz="1700" b="1" spc="-44" dirty="0">
                <a:cs typeface="Tahoma"/>
              </a:rPr>
              <a:t>’</a:t>
            </a:r>
            <a:r>
              <a:rPr sz="1700" b="1" spc="0" dirty="0">
                <a:cs typeface="Tahoma"/>
              </a:rPr>
              <a:t>s e</a:t>
            </a:r>
            <a:r>
              <a:rPr sz="1700" b="1" spc="-9" dirty="0">
                <a:cs typeface="Tahoma"/>
              </a:rPr>
              <a:t>l</a:t>
            </a:r>
            <a:r>
              <a:rPr sz="1700" b="1" spc="0" dirty="0">
                <a:cs typeface="Tahoma"/>
              </a:rPr>
              <a:t>ect</a:t>
            </a:r>
            <a:r>
              <a:rPr sz="1700" b="1" spc="-4" dirty="0">
                <a:cs typeface="Tahoma"/>
              </a:rPr>
              <a:t>r</a:t>
            </a:r>
            <a:r>
              <a:rPr sz="1700" b="1" spc="0" dirty="0">
                <a:cs typeface="Tahoma"/>
              </a:rPr>
              <a:t>ic</a:t>
            </a:r>
            <a:r>
              <a:rPr sz="1700" b="1" spc="-4" dirty="0">
                <a:cs typeface="Tahoma"/>
              </a:rPr>
              <a:t>a</a:t>
            </a:r>
            <a:r>
              <a:rPr sz="1700" b="1" spc="0" dirty="0">
                <a:cs typeface="Tahoma"/>
              </a:rPr>
              <a:t>l en</a:t>
            </a:r>
            <a:r>
              <a:rPr sz="1700" b="1" spc="-4" dirty="0">
                <a:cs typeface="Tahoma"/>
              </a:rPr>
              <a:t>g</a:t>
            </a:r>
            <a:r>
              <a:rPr sz="1700" b="1" spc="0" dirty="0">
                <a:cs typeface="Tahoma"/>
              </a:rPr>
              <a:t>ineer who is </a:t>
            </a:r>
            <a:r>
              <a:rPr sz="1700" b="1" spc="-4" dirty="0">
                <a:cs typeface="Tahoma"/>
              </a:rPr>
              <a:t>s</a:t>
            </a:r>
            <a:r>
              <a:rPr sz="1700" b="1" spc="0" dirty="0">
                <a:cs typeface="Tahoma"/>
              </a:rPr>
              <a:t>t</a:t>
            </a:r>
            <a:r>
              <a:rPr sz="1700" b="1" spc="-4" dirty="0">
                <a:cs typeface="Tahoma"/>
              </a:rPr>
              <a:t>a</a:t>
            </a:r>
            <a:r>
              <a:rPr sz="1700" b="1" spc="9" dirty="0">
                <a:cs typeface="Tahoma"/>
              </a:rPr>
              <a:t>n</a:t>
            </a:r>
            <a:r>
              <a:rPr sz="1700" b="1" spc="-4" dirty="0">
                <a:cs typeface="Tahoma"/>
              </a:rPr>
              <a:t>d</a:t>
            </a:r>
            <a:r>
              <a:rPr sz="1700" b="1" spc="0" dirty="0">
                <a:cs typeface="Tahoma"/>
              </a:rPr>
              <a:t>ing </a:t>
            </a:r>
            <a:r>
              <a:rPr sz="1700" b="1" spc="-4" dirty="0">
                <a:cs typeface="Tahoma"/>
              </a:rPr>
              <a:t>f</a:t>
            </a:r>
            <a:r>
              <a:rPr sz="1700" b="1" spc="0" dirty="0">
                <a:cs typeface="Tahoma"/>
              </a:rPr>
              <a:t>or</a:t>
            </a:r>
            <a:r>
              <a:rPr sz="1700" b="1" spc="-4" dirty="0">
                <a:cs typeface="Tahoma"/>
              </a:rPr>
              <a:t> </a:t>
            </a:r>
            <a:r>
              <a:rPr sz="1700" b="1" spc="0" dirty="0">
                <a:cs typeface="Tahoma"/>
              </a:rPr>
              <a:t>t</a:t>
            </a:r>
            <a:r>
              <a:rPr sz="1700" b="1" spc="-9" dirty="0">
                <a:cs typeface="Tahoma"/>
              </a:rPr>
              <a:t>h</a:t>
            </a:r>
            <a:r>
              <a:rPr sz="1700" b="1" spc="0" dirty="0">
                <a:cs typeface="Tahoma"/>
              </a:rPr>
              <a:t>e c</a:t>
            </a:r>
            <a:r>
              <a:rPr sz="1700" b="1" spc="-9" dirty="0">
                <a:cs typeface="Tahoma"/>
              </a:rPr>
              <a:t>o</a:t>
            </a:r>
            <a:r>
              <a:rPr sz="1700" b="1" spc="4" dirty="0">
                <a:cs typeface="Tahoma"/>
              </a:rPr>
              <a:t>mp</a:t>
            </a:r>
            <a:r>
              <a:rPr sz="1700" b="1" spc="-4" dirty="0">
                <a:cs typeface="Tahoma"/>
              </a:rPr>
              <a:t>a</a:t>
            </a:r>
            <a:r>
              <a:rPr sz="1700" b="1" spc="-9" dirty="0">
                <a:cs typeface="Tahoma"/>
              </a:rPr>
              <a:t>n</a:t>
            </a:r>
            <a:r>
              <a:rPr sz="1700" b="1" spc="0" dirty="0">
                <a:cs typeface="Tahoma"/>
              </a:rPr>
              <a:t>y</a:t>
            </a:r>
            <a:endParaRPr lang="en-US" sz="1700" b="1" dirty="0">
              <a:cs typeface="Tahoma"/>
            </a:endParaRPr>
          </a:p>
          <a:p>
            <a:pPr marL="412750" marR="10499" indent="-400050" algn="just">
              <a:lnSpc>
                <a:spcPct val="150000"/>
              </a:lnSpc>
              <a:spcBef>
                <a:spcPts val="77"/>
              </a:spcBef>
              <a:buFont typeface="+mj-lt"/>
              <a:buAutoNum type="romanLcPeriod"/>
            </a:pPr>
            <a:r>
              <a:rPr sz="1700" b="1" spc="0" dirty="0">
                <a:cs typeface="Tahoma"/>
              </a:rPr>
              <a:t>U</a:t>
            </a:r>
            <a:r>
              <a:rPr sz="1700" b="1" spc="-4" dirty="0">
                <a:cs typeface="Tahoma"/>
              </a:rPr>
              <a:t>p</a:t>
            </a:r>
            <a:r>
              <a:rPr sz="1700" b="1" spc="0" dirty="0">
                <a:cs typeface="Tahoma"/>
              </a:rPr>
              <a:t>l</a:t>
            </a:r>
            <a:r>
              <a:rPr sz="1700" b="1" spc="9" dirty="0">
                <a:cs typeface="Tahoma"/>
              </a:rPr>
              <a:t>o</a:t>
            </a:r>
            <a:r>
              <a:rPr sz="1700" b="1" spc="-4" dirty="0">
                <a:cs typeface="Tahoma"/>
              </a:rPr>
              <a:t>a</a:t>
            </a:r>
            <a:r>
              <a:rPr sz="1700" b="1" spc="0" dirty="0">
                <a:cs typeface="Tahoma"/>
              </a:rPr>
              <a:t>d </a:t>
            </a:r>
            <a:r>
              <a:rPr sz="1700" b="1" spc="-4" dirty="0">
                <a:cs typeface="Tahoma"/>
              </a:rPr>
              <a:t>s</a:t>
            </a:r>
            <a:r>
              <a:rPr sz="1700" b="1" spc="0" dirty="0">
                <a:cs typeface="Tahoma"/>
              </a:rPr>
              <a:t>c</a:t>
            </a:r>
            <a:r>
              <a:rPr sz="1700" b="1" spc="-4" dirty="0">
                <a:cs typeface="Tahoma"/>
              </a:rPr>
              <a:t>a</a:t>
            </a:r>
            <a:r>
              <a:rPr sz="1700" b="1" spc="0" dirty="0">
                <a:cs typeface="Tahoma"/>
              </a:rPr>
              <a:t>nn</a:t>
            </a:r>
            <a:r>
              <a:rPr sz="1700" b="1" spc="9" dirty="0">
                <a:cs typeface="Tahoma"/>
              </a:rPr>
              <a:t>e</a:t>
            </a:r>
            <a:r>
              <a:rPr sz="1700" b="1" spc="0" dirty="0">
                <a:cs typeface="Tahoma"/>
              </a:rPr>
              <a:t>d </a:t>
            </a:r>
            <a:r>
              <a:rPr sz="1700" b="1" spc="-4" dirty="0">
                <a:cs typeface="Tahoma"/>
              </a:rPr>
              <a:t>c</a:t>
            </a:r>
            <a:r>
              <a:rPr sz="1700" b="1" spc="0" dirty="0">
                <a:cs typeface="Tahoma"/>
              </a:rPr>
              <a:t>o</a:t>
            </a:r>
            <a:r>
              <a:rPr sz="1700" b="1" spc="-4" dirty="0">
                <a:cs typeface="Tahoma"/>
              </a:rPr>
              <a:t>p</a:t>
            </a:r>
            <a:r>
              <a:rPr sz="1700" b="1" spc="0" dirty="0">
                <a:cs typeface="Tahoma"/>
              </a:rPr>
              <a:t>ies</a:t>
            </a:r>
            <a:r>
              <a:rPr sz="1700" b="1" spc="4" dirty="0">
                <a:cs typeface="Tahoma"/>
              </a:rPr>
              <a:t> </a:t>
            </a:r>
            <a:r>
              <a:rPr sz="1700" b="1" spc="-9" dirty="0">
                <a:cs typeface="Tahoma"/>
              </a:rPr>
              <a:t>o</a:t>
            </a:r>
            <a:r>
              <a:rPr sz="1700" b="1" spc="0" dirty="0">
                <a:cs typeface="Tahoma"/>
              </a:rPr>
              <a:t>f e</a:t>
            </a:r>
            <a:r>
              <a:rPr sz="1700" b="1" spc="-4" dirty="0">
                <a:cs typeface="Tahoma"/>
              </a:rPr>
              <a:t>d</a:t>
            </a:r>
            <a:r>
              <a:rPr sz="1700" b="1" spc="0" dirty="0">
                <a:cs typeface="Tahoma"/>
              </a:rPr>
              <a:t>uc</a:t>
            </a:r>
            <a:r>
              <a:rPr sz="1700" b="1" spc="-4" dirty="0">
                <a:cs typeface="Tahoma"/>
              </a:rPr>
              <a:t>a</a:t>
            </a:r>
            <a:r>
              <a:rPr sz="1700" b="1" spc="0" dirty="0">
                <a:cs typeface="Tahoma"/>
              </a:rPr>
              <a:t>tion</a:t>
            </a:r>
            <a:r>
              <a:rPr sz="1700" b="1" spc="-9" dirty="0">
                <a:cs typeface="Tahoma"/>
              </a:rPr>
              <a:t>a</a:t>
            </a:r>
            <a:r>
              <a:rPr sz="1700" b="1" spc="0" dirty="0">
                <a:cs typeface="Tahoma"/>
              </a:rPr>
              <a:t>l</a:t>
            </a:r>
            <a:r>
              <a:rPr sz="1700" b="1" spc="4" dirty="0">
                <a:cs typeface="Tahoma"/>
              </a:rPr>
              <a:t>/p</a:t>
            </a:r>
            <a:r>
              <a:rPr sz="1700" b="1" spc="-14" dirty="0">
                <a:cs typeface="Tahoma"/>
              </a:rPr>
              <a:t>r</a:t>
            </a:r>
            <a:r>
              <a:rPr sz="1700" b="1" spc="0" dirty="0">
                <a:cs typeface="Tahoma"/>
              </a:rPr>
              <a:t>o</a:t>
            </a:r>
            <a:r>
              <a:rPr sz="1700" b="1" spc="-14" dirty="0">
                <a:cs typeface="Tahoma"/>
              </a:rPr>
              <a:t>f</a:t>
            </a:r>
            <a:r>
              <a:rPr sz="1700" b="1" spc="0" dirty="0">
                <a:cs typeface="Tahoma"/>
              </a:rPr>
              <a:t>e</a:t>
            </a:r>
            <a:r>
              <a:rPr sz="1700" b="1" spc="4" dirty="0">
                <a:cs typeface="Tahoma"/>
              </a:rPr>
              <a:t>s</a:t>
            </a:r>
            <a:r>
              <a:rPr sz="1700" b="1" spc="-4" dirty="0">
                <a:cs typeface="Tahoma"/>
              </a:rPr>
              <a:t>s</a:t>
            </a:r>
            <a:r>
              <a:rPr sz="1700" b="1" spc="0" dirty="0">
                <a:cs typeface="Tahoma"/>
              </a:rPr>
              <a:t>ion</a:t>
            </a:r>
            <a:r>
              <a:rPr sz="1700" b="1" spc="-9" dirty="0">
                <a:cs typeface="Tahoma"/>
              </a:rPr>
              <a:t>a</a:t>
            </a:r>
            <a:r>
              <a:rPr sz="1700" b="1" spc="0" dirty="0">
                <a:cs typeface="Tahoma"/>
              </a:rPr>
              <a:t>l</a:t>
            </a:r>
            <a:r>
              <a:rPr sz="1700" b="1" spc="9" dirty="0">
                <a:cs typeface="Tahoma"/>
              </a:rPr>
              <a:t> </a:t>
            </a:r>
            <a:r>
              <a:rPr sz="1700" b="1" spc="-4" dirty="0">
                <a:cs typeface="Tahoma"/>
              </a:rPr>
              <a:t>q</a:t>
            </a:r>
            <a:r>
              <a:rPr sz="1700" b="1" spc="0" dirty="0">
                <a:cs typeface="Tahoma"/>
              </a:rPr>
              <a:t>u</a:t>
            </a:r>
            <a:r>
              <a:rPr sz="1700" b="1" spc="-4" dirty="0">
                <a:cs typeface="Tahoma"/>
              </a:rPr>
              <a:t>a</a:t>
            </a:r>
            <a:r>
              <a:rPr sz="1700" b="1" spc="9" dirty="0">
                <a:cs typeface="Tahoma"/>
              </a:rPr>
              <a:t>l</a:t>
            </a:r>
            <a:r>
              <a:rPr sz="1700" b="1" spc="0" dirty="0">
                <a:cs typeface="Tahoma"/>
              </a:rPr>
              <a:t>if</a:t>
            </a:r>
            <a:r>
              <a:rPr sz="1700" b="1" spc="-9" dirty="0">
                <a:cs typeface="Tahoma"/>
              </a:rPr>
              <a:t>i</a:t>
            </a:r>
            <a:r>
              <a:rPr sz="1700" b="1" spc="0" dirty="0">
                <a:cs typeface="Tahoma"/>
              </a:rPr>
              <a:t>c</a:t>
            </a:r>
            <a:r>
              <a:rPr sz="1700" b="1" spc="-4" dirty="0">
                <a:cs typeface="Tahoma"/>
              </a:rPr>
              <a:t>a</a:t>
            </a:r>
            <a:r>
              <a:rPr sz="1700" b="1" spc="0" dirty="0">
                <a:cs typeface="Tahoma"/>
              </a:rPr>
              <a:t>tio</a:t>
            </a:r>
            <a:r>
              <a:rPr sz="1700" b="1" spc="4" dirty="0">
                <a:cs typeface="Tahoma"/>
              </a:rPr>
              <a:t>n</a:t>
            </a:r>
            <a:r>
              <a:rPr sz="1700" b="1" spc="0" dirty="0">
                <a:cs typeface="Tahoma"/>
              </a:rPr>
              <a:t>s</a:t>
            </a:r>
            <a:endParaRPr lang="en-US" sz="1700" b="1" dirty="0">
              <a:cs typeface="Tahoma"/>
            </a:endParaRPr>
          </a:p>
          <a:p>
            <a:pPr marL="412750" marR="10499" indent="-400050" algn="just">
              <a:lnSpc>
                <a:spcPct val="150000"/>
              </a:lnSpc>
              <a:spcBef>
                <a:spcPts val="77"/>
              </a:spcBef>
              <a:buFont typeface="+mj-lt"/>
              <a:buAutoNum type="romanLcPeriod"/>
            </a:pPr>
            <a:r>
              <a:rPr sz="1700" b="1" spc="0" dirty="0">
                <a:cs typeface="Tahoma"/>
              </a:rPr>
              <a:t>U</a:t>
            </a:r>
            <a:r>
              <a:rPr sz="1700" b="1" spc="-4" dirty="0">
                <a:cs typeface="Tahoma"/>
              </a:rPr>
              <a:t>p</a:t>
            </a:r>
            <a:r>
              <a:rPr sz="1700" b="1" spc="0" dirty="0">
                <a:cs typeface="Tahoma"/>
              </a:rPr>
              <a:t>l</a:t>
            </a:r>
            <a:r>
              <a:rPr sz="1700" b="1" spc="9" dirty="0">
                <a:cs typeface="Tahoma"/>
              </a:rPr>
              <a:t>o</a:t>
            </a:r>
            <a:r>
              <a:rPr sz="1700" b="1" spc="-4" dirty="0">
                <a:cs typeface="Tahoma"/>
              </a:rPr>
              <a:t>a</a:t>
            </a:r>
            <a:r>
              <a:rPr sz="1700" b="1" spc="0" dirty="0">
                <a:cs typeface="Tahoma"/>
              </a:rPr>
              <a:t>d </a:t>
            </a:r>
            <a:r>
              <a:rPr sz="1700" b="1" spc="-4" dirty="0">
                <a:cs typeface="Tahoma"/>
              </a:rPr>
              <a:t>s</a:t>
            </a:r>
            <a:r>
              <a:rPr sz="1700" b="1" spc="0" dirty="0">
                <a:cs typeface="Tahoma"/>
              </a:rPr>
              <a:t>c</a:t>
            </a:r>
            <a:r>
              <a:rPr sz="1700" b="1" spc="-4" dirty="0">
                <a:cs typeface="Tahoma"/>
              </a:rPr>
              <a:t>a</a:t>
            </a:r>
            <a:r>
              <a:rPr sz="1700" b="1" spc="0" dirty="0">
                <a:cs typeface="Tahoma"/>
              </a:rPr>
              <a:t>nned</a:t>
            </a:r>
            <a:r>
              <a:rPr sz="1700" b="1" spc="4" dirty="0">
                <a:cs typeface="Tahoma"/>
              </a:rPr>
              <a:t> </a:t>
            </a:r>
            <a:r>
              <a:rPr sz="1700" b="1" spc="-4" dirty="0">
                <a:cs typeface="Tahoma"/>
              </a:rPr>
              <a:t>c</a:t>
            </a:r>
            <a:r>
              <a:rPr sz="1700" b="1" spc="0" dirty="0">
                <a:cs typeface="Tahoma"/>
              </a:rPr>
              <a:t>o</a:t>
            </a:r>
            <a:r>
              <a:rPr sz="1700" b="1" spc="-4" dirty="0">
                <a:cs typeface="Tahoma"/>
              </a:rPr>
              <a:t>p</a:t>
            </a:r>
            <a:r>
              <a:rPr sz="1700" b="1" spc="0" dirty="0">
                <a:cs typeface="Tahoma"/>
              </a:rPr>
              <a:t>ies of e</a:t>
            </a:r>
            <a:r>
              <a:rPr sz="1700" b="1" spc="-9" dirty="0">
                <a:cs typeface="Tahoma"/>
              </a:rPr>
              <a:t>l</a:t>
            </a:r>
            <a:r>
              <a:rPr sz="1700" b="1" spc="0" dirty="0">
                <a:cs typeface="Tahoma"/>
              </a:rPr>
              <a:t>ect</a:t>
            </a:r>
            <a:r>
              <a:rPr sz="1700" b="1" spc="-4" dirty="0">
                <a:cs typeface="Tahoma"/>
              </a:rPr>
              <a:t>r</a:t>
            </a:r>
            <a:r>
              <a:rPr sz="1700" b="1" spc="0" dirty="0">
                <a:cs typeface="Tahoma"/>
              </a:rPr>
              <a:t>ic</a:t>
            </a:r>
            <a:r>
              <a:rPr sz="1700" b="1" spc="-4" dirty="0">
                <a:cs typeface="Tahoma"/>
              </a:rPr>
              <a:t>a</a:t>
            </a:r>
            <a:r>
              <a:rPr sz="1700" b="1" spc="0" dirty="0">
                <a:cs typeface="Tahoma"/>
              </a:rPr>
              <a:t>l</a:t>
            </a:r>
            <a:r>
              <a:rPr sz="1700" b="1" spc="4" dirty="0">
                <a:cs typeface="Tahoma"/>
              </a:rPr>
              <a:t> </a:t>
            </a:r>
            <a:r>
              <a:rPr sz="1700" b="1" spc="0" dirty="0">
                <a:cs typeface="Tahoma"/>
              </a:rPr>
              <a:t>in</a:t>
            </a:r>
            <a:r>
              <a:rPr sz="1700" b="1" spc="-4" dirty="0">
                <a:cs typeface="Tahoma"/>
              </a:rPr>
              <a:t>s</a:t>
            </a:r>
            <a:r>
              <a:rPr sz="1700" b="1" spc="0" dirty="0">
                <a:cs typeface="Tahoma"/>
              </a:rPr>
              <a:t>t</a:t>
            </a:r>
            <a:r>
              <a:rPr sz="1700" b="1" spc="-4" dirty="0">
                <a:cs typeface="Tahoma"/>
              </a:rPr>
              <a:t>a</a:t>
            </a:r>
            <a:r>
              <a:rPr sz="1700" b="1" spc="0" dirty="0">
                <a:cs typeface="Tahoma"/>
              </a:rPr>
              <a:t>l</a:t>
            </a:r>
            <a:r>
              <a:rPr sz="1700" b="1" spc="9" dirty="0">
                <a:cs typeface="Tahoma"/>
              </a:rPr>
              <a:t>l</a:t>
            </a:r>
            <a:r>
              <a:rPr sz="1700" b="1" spc="-4" dirty="0">
                <a:cs typeface="Tahoma"/>
              </a:rPr>
              <a:t>a</a:t>
            </a:r>
            <a:r>
              <a:rPr sz="1700" b="1" spc="0" dirty="0">
                <a:cs typeface="Tahoma"/>
              </a:rPr>
              <a:t>tion</a:t>
            </a:r>
            <a:r>
              <a:rPr sz="1700" b="1" spc="4" dirty="0">
                <a:cs typeface="Tahoma"/>
              </a:rPr>
              <a:t> </a:t>
            </a:r>
            <a:r>
              <a:rPr sz="1700" b="1" spc="-9" dirty="0">
                <a:cs typeface="Tahoma"/>
              </a:rPr>
              <a:t>w</a:t>
            </a:r>
            <a:r>
              <a:rPr sz="1700" b="1" spc="0" dirty="0">
                <a:cs typeface="Tahoma"/>
              </a:rPr>
              <a:t>o</a:t>
            </a:r>
            <a:r>
              <a:rPr sz="1700" b="1" spc="-4" dirty="0">
                <a:cs typeface="Tahoma"/>
              </a:rPr>
              <a:t>r</a:t>
            </a:r>
            <a:r>
              <a:rPr sz="1700" b="1" spc="9" dirty="0">
                <a:cs typeface="Tahoma"/>
              </a:rPr>
              <a:t>k</a:t>
            </a:r>
            <a:r>
              <a:rPr sz="1700" b="1" spc="-4" dirty="0">
                <a:cs typeface="Tahoma"/>
              </a:rPr>
              <a:t>s</a:t>
            </a:r>
            <a:r>
              <a:rPr sz="1700" b="1" spc="4" dirty="0">
                <a:cs typeface="Tahoma"/>
              </a:rPr>
              <a:t>/</a:t>
            </a:r>
            <a:r>
              <a:rPr sz="1700" b="1" spc="-4" dirty="0">
                <a:cs typeface="Tahoma"/>
              </a:rPr>
              <a:t>p</a:t>
            </a:r>
            <a:r>
              <a:rPr sz="1700" b="1" spc="-14" dirty="0">
                <a:cs typeface="Tahoma"/>
              </a:rPr>
              <a:t>r</a:t>
            </a:r>
            <a:r>
              <a:rPr sz="1700" b="1" spc="9" dirty="0">
                <a:cs typeface="Tahoma"/>
              </a:rPr>
              <a:t>o</a:t>
            </a:r>
            <a:r>
              <a:rPr sz="1700" b="1" spc="-4" dirty="0">
                <a:cs typeface="Tahoma"/>
              </a:rPr>
              <a:t>j</a:t>
            </a:r>
            <a:r>
              <a:rPr sz="1700" b="1" spc="-9" dirty="0">
                <a:cs typeface="Tahoma"/>
              </a:rPr>
              <a:t>e</a:t>
            </a:r>
            <a:r>
              <a:rPr sz="1700" b="1" spc="0" dirty="0">
                <a:cs typeface="Tahoma"/>
              </a:rPr>
              <a:t>cts </a:t>
            </a:r>
            <a:r>
              <a:rPr lang="en-US" sz="1700" b="1" dirty="0">
                <a:cs typeface="Tahoma"/>
              </a:rPr>
              <a:t>executed </a:t>
            </a:r>
            <a:r>
              <a:rPr sz="1700" b="1" spc="-4" dirty="0">
                <a:cs typeface="Tahoma"/>
              </a:rPr>
              <a:t>b</a:t>
            </a:r>
            <a:r>
              <a:rPr sz="1700" b="1" spc="0" dirty="0">
                <a:cs typeface="Tahoma"/>
              </a:rPr>
              <a:t>y </a:t>
            </a:r>
            <a:r>
              <a:rPr lang="en-US" sz="1700" b="1" spc="-4" dirty="0">
                <a:cs typeface="Tahoma"/>
              </a:rPr>
              <a:t>the</a:t>
            </a:r>
            <a:r>
              <a:rPr sz="1700" b="1" spc="0" dirty="0">
                <a:cs typeface="Tahoma"/>
              </a:rPr>
              <a:t> </a:t>
            </a:r>
            <a:r>
              <a:rPr sz="1700" b="1" spc="-4" dirty="0">
                <a:cs typeface="Tahoma"/>
              </a:rPr>
              <a:t>c</a:t>
            </a:r>
            <a:r>
              <a:rPr sz="1700" b="1" spc="0" dirty="0">
                <a:cs typeface="Tahoma"/>
              </a:rPr>
              <a:t>om</a:t>
            </a:r>
            <a:r>
              <a:rPr sz="1700" b="1" spc="-4" dirty="0">
                <a:cs typeface="Tahoma"/>
              </a:rPr>
              <a:t>pa</a:t>
            </a:r>
            <a:r>
              <a:rPr sz="1700" b="1" spc="-9" dirty="0">
                <a:cs typeface="Tahoma"/>
              </a:rPr>
              <a:t>n</a:t>
            </a:r>
            <a:r>
              <a:rPr sz="1700" b="1" spc="0" dirty="0">
                <a:cs typeface="Tahoma"/>
              </a:rPr>
              <a:t>y</a:t>
            </a:r>
            <a:r>
              <a:rPr sz="1700" b="1" spc="10" dirty="0">
                <a:cs typeface="Tahoma"/>
              </a:rPr>
              <a:t> </a:t>
            </a:r>
            <a:r>
              <a:rPr sz="1700" b="1" spc="0" dirty="0">
                <a:cs typeface="Tahoma"/>
              </a:rPr>
              <a:t>e</a:t>
            </a:r>
            <a:r>
              <a:rPr sz="1700" b="1" spc="-4" dirty="0">
                <a:cs typeface="Tahoma"/>
              </a:rPr>
              <a:t>.g</a:t>
            </a:r>
            <a:r>
              <a:rPr sz="1700" b="1" spc="0" dirty="0">
                <a:cs typeface="Tahoma"/>
              </a:rPr>
              <a:t>. </a:t>
            </a:r>
            <a:r>
              <a:rPr sz="1700" b="1" spc="-39" dirty="0">
                <a:cs typeface="Tahoma"/>
              </a:rPr>
              <a:t>F</a:t>
            </a:r>
            <a:r>
              <a:rPr sz="1700" b="1" spc="0" dirty="0">
                <a:cs typeface="Tahoma"/>
              </a:rPr>
              <a:t>e</a:t>
            </a:r>
            <a:r>
              <a:rPr sz="1700" b="1" spc="-4" dirty="0">
                <a:cs typeface="Tahoma"/>
              </a:rPr>
              <a:t>d</a:t>
            </a:r>
            <a:r>
              <a:rPr sz="1700" b="1" spc="0" dirty="0">
                <a:cs typeface="Tahoma"/>
              </a:rPr>
              <a:t>e</a:t>
            </a:r>
            <a:r>
              <a:rPr sz="1700" b="1" spc="-25" dirty="0">
                <a:cs typeface="Tahoma"/>
              </a:rPr>
              <a:t>r</a:t>
            </a:r>
            <a:r>
              <a:rPr sz="1700" b="1" spc="-4" dirty="0">
                <a:cs typeface="Tahoma"/>
              </a:rPr>
              <a:t>a</a:t>
            </a:r>
            <a:r>
              <a:rPr sz="1700" b="1" spc="0" dirty="0">
                <a:cs typeface="Tahoma"/>
              </a:rPr>
              <a:t>l</a:t>
            </a:r>
            <a:r>
              <a:rPr sz="1700" b="1" spc="4" dirty="0">
                <a:cs typeface="Tahoma"/>
              </a:rPr>
              <a:t> </a:t>
            </a:r>
            <a:r>
              <a:rPr sz="1700" b="1" spc="0" dirty="0">
                <a:cs typeface="Tahoma"/>
              </a:rPr>
              <a:t>Mini</a:t>
            </a:r>
            <a:r>
              <a:rPr sz="1700" b="1" spc="-9" dirty="0">
                <a:cs typeface="Tahoma"/>
              </a:rPr>
              <a:t>s</a:t>
            </a:r>
            <a:r>
              <a:rPr sz="1700" b="1" spc="0" dirty="0">
                <a:cs typeface="Tahoma"/>
              </a:rPr>
              <a:t>t</a:t>
            </a:r>
            <a:r>
              <a:rPr sz="1700" b="1" spc="-4" dirty="0">
                <a:cs typeface="Tahoma"/>
              </a:rPr>
              <a:t>r</a:t>
            </a:r>
            <a:r>
              <a:rPr sz="1700" b="1" spc="0" dirty="0">
                <a:cs typeface="Tahoma"/>
              </a:rPr>
              <a:t>y of</a:t>
            </a:r>
            <a:r>
              <a:rPr sz="1700" b="1" spc="9" dirty="0">
                <a:cs typeface="Tahoma"/>
              </a:rPr>
              <a:t> </a:t>
            </a:r>
            <a:r>
              <a:rPr sz="1700" b="1" spc="-29" dirty="0">
                <a:cs typeface="Tahoma"/>
              </a:rPr>
              <a:t>P</a:t>
            </a:r>
            <a:r>
              <a:rPr sz="1700" b="1" spc="-9" dirty="0">
                <a:cs typeface="Tahoma"/>
              </a:rPr>
              <a:t>o</a:t>
            </a:r>
            <a:r>
              <a:rPr sz="1700" b="1" spc="0" dirty="0">
                <a:cs typeface="Tahoma"/>
              </a:rPr>
              <a:t>we</a:t>
            </a:r>
            <a:r>
              <a:rPr sz="1700" b="1" spc="-4" dirty="0">
                <a:cs typeface="Tahoma"/>
              </a:rPr>
              <a:t>r</a:t>
            </a:r>
            <a:r>
              <a:rPr sz="1700" b="1" spc="4" dirty="0">
                <a:cs typeface="Tahoma"/>
              </a:rPr>
              <a:t>/</a:t>
            </a:r>
            <a:r>
              <a:rPr sz="1700" b="1" spc="-4" dirty="0">
                <a:cs typeface="Tahoma"/>
              </a:rPr>
              <a:t>N</a:t>
            </a:r>
            <a:r>
              <a:rPr sz="1700" b="1" spc="4" dirty="0">
                <a:cs typeface="Tahoma"/>
              </a:rPr>
              <a:t>E</a:t>
            </a:r>
            <a:r>
              <a:rPr sz="1700" b="1" spc="0" dirty="0">
                <a:cs typeface="Tahoma"/>
              </a:rPr>
              <a:t>M</a:t>
            </a:r>
            <a:r>
              <a:rPr sz="1700" b="1" spc="-9" dirty="0">
                <a:cs typeface="Tahoma"/>
              </a:rPr>
              <a:t>S</a:t>
            </a:r>
            <a:r>
              <a:rPr sz="1700" b="1" spc="0" dirty="0">
                <a:cs typeface="Tahoma"/>
              </a:rPr>
              <a:t>A</a:t>
            </a:r>
            <a:r>
              <a:rPr sz="1700" b="1" spc="9" dirty="0">
                <a:cs typeface="Tahoma"/>
              </a:rPr>
              <a:t> </a:t>
            </a:r>
            <a:r>
              <a:rPr sz="1700" b="1" spc="-14" dirty="0">
                <a:cs typeface="Tahoma"/>
              </a:rPr>
              <a:t>I</a:t>
            </a:r>
            <a:r>
              <a:rPr sz="1700" b="1" spc="0" dirty="0">
                <a:cs typeface="Tahoma"/>
              </a:rPr>
              <a:t>n</a:t>
            </a:r>
            <a:r>
              <a:rPr sz="1700" b="1" spc="4" dirty="0">
                <a:cs typeface="Tahoma"/>
              </a:rPr>
              <a:t>s</a:t>
            </a:r>
            <a:r>
              <a:rPr sz="1700" b="1" spc="-4" dirty="0">
                <a:cs typeface="Tahoma"/>
              </a:rPr>
              <a:t>p</a:t>
            </a:r>
            <a:r>
              <a:rPr sz="1700" b="1" spc="-9" dirty="0">
                <a:cs typeface="Tahoma"/>
              </a:rPr>
              <a:t>e</a:t>
            </a:r>
            <a:r>
              <a:rPr sz="1700" b="1" spc="0" dirty="0">
                <a:cs typeface="Tahoma"/>
              </a:rPr>
              <a:t>ction</a:t>
            </a:r>
            <a:r>
              <a:rPr sz="1700" b="1" spc="4" dirty="0">
                <a:cs typeface="Tahoma"/>
              </a:rPr>
              <a:t> </a:t>
            </a:r>
            <a:r>
              <a:rPr sz="1700" b="1" spc="0" dirty="0">
                <a:cs typeface="Tahoma"/>
              </a:rPr>
              <a:t>S</a:t>
            </a:r>
            <a:r>
              <a:rPr sz="1700" b="1" spc="-4" dirty="0">
                <a:cs typeface="Tahoma"/>
              </a:rPr>
              <a:t>af</a:t>
            </a:r>
            <a:r>
              <a:rPr sz="1700" b="1" spc="-9" dirty="0">
                <a:cs typeface="Tahoma"/>
              </a:rPr>
              <a:t>et</a:t>
            </a:r>
            <a:r>
              <a:rPr sz="1700" b="1" spc="0" dirty="0">
                <a:cs typeface="Tahoma"/>
              </a:rPr>
              <a:t>y</a:t>
            </a:r>
            <a:r>
              <a:rPr sz="1700" b="1" spc="9" dirty="0">
                <a:cs typeface="Tahoma"/>
              </a:rPr>
              <a:t> </a:t>
            </a:r>
            <a:r>
              <a:rPr sz="1700" b="1" spc="-9" dirty="0">
                <a:cs typeface="Tahoma"/>
              </a:rPr>
              <a:t>C</a:t>
            </a:r>
            <a:r>
              <a:rPr sz="1700" b="1" spc="0" dirty="0">
                <a:cs typeface="Tahoma"/>
              </a:rPr>
              <a:t>e</a:t>
            </a:r>
            <a:r>
              <a:rPr sz="1700" b="1" spc="-4" dirty="0">
                <a:cs typeface="Tahoma"/>
              </a:rPr>
              <a:t>r</a:t>
            </a:r>
            <a:r>
              <a:rPr sz="1700" b="1" spc="0" dirty="0">
                <a:cs typeface="Tahoma"/>
              </a:rPr>
              <a:t>tific</a:t>
            </a:r>
            <a:r>
              <a:rPr sz="1700" b="1" spc="-4" dirty="0">
                <a:cs typeface="Tahoma"/>
              </a:rPr>
              <a:t>a</a:t>
            </a:r>
            <a:r>
              <a:rPr sz="1700" b="1" spc="0" dirty="0">
                <a:cs typeface="Tahoma"/>
              </a:rPr>
              <a:t>te,</a:t>
            </a:r>
            <a:r>
              <a:rPr sz="1700" b="1" spc="4" dirty="0">
                <a:cs typeface="Tahoma"/>
              </a:rPr>
              <a:t> </a:t>
            </a:r>
            <a:r>
              <a:rPr sz="1700" b="1" spc="0" dirty="0">
                <a:cs typeface="Tahoma"/>
              </a:rPr>
              <a:t>le</a:t>
            </a:r>
            <a:r>
              <a:rPr sz="1700" b="1" spc="-19" dirty="0">
                <a:cs typeface="Tahoma"/>
              </a:rPr>
              <a:t>t</a:t>
            </a:r>
            <a:r>
              <a:rPr sz="1700" b="1" spc="0" dirty="0">
                <a:cs typeface="Tahoma"/>
              </a:rPr>
              <a:t>ter</a:t>
            </a:r>
            <a:r>
              <a:rPr sz="1700" b="1" spc="4" dirty="0">
                <a:cs typeface="Tahoma"/>
              </a:rPr>
              <a:t> </a:t>
            </a:r>
            <a:r>
              <a:rPr sz="1700" b="1" spc="0" dirty="0">
                <a:cs typeface="Tahoma"/>
              </a:rPr>
              <a:t>of</a:t>
            </a:r>
            <a:r>
              <a:rPr sz="1700" b="1" spc="9" dirty="0">
                <a:cs typeface="Tahoma"/>
              </a:rPr>
              <a:t> </a:t>
            </a:r>
            <a:r>
              <a:rPr sz="1700" b="1" spc="-14" dirty="0">
                <a:cs typeface="Tahoma"/>
              </a:rPr>
              <a:t>a</a:t>
            </a:r>
            <a:r>
              <a:rPr sz="1700" b="1" spc="-9" dirty="0">
                <a:cs typeface="Tahoma"/>
              </a:rPr>
              <a:t>w</a:t>
            </a:r>
            <a:r>
              <a:rPr sz="1700" b="1" spc="4" dirty="0">
                <a:cs typeface="Tahoma"/>
              </a:rPr>
              <a:t>a</a:t>
            </a:r>
            <a:r>
              <a:rPr sz="1700" b="1" spc="-14" dirty="0">
                <a:cs typeface="Tahoma"/>
              </a:rPr>
              <a:t>r</a:t>
            </a:r>
            <a:r>
              <a:rPr sz="1700" b="1" spc="-4" dirty="0">
                <a:cs typeface="Tahoma"/>
              </a:rPr>
              <a:t>d</a:t>
            </a:r>
            <a:r>
              <a:rPr sz="1700" b="1" spc="4" dirty="0">
                <a:cs typeface="Tahoma"/>
              </a:rPr>
              <a:t>/</a:t>
            </a:r>
            <a:r>
              <a:rPr sz="1700" b="1" spc="-4" dirty="0">
                <a:cs typeface="Tahoma"/>
              </a:rPr>
              <a:t>j</a:t>
            </a:r>
            <a:r>
              <a:rPr sz="1700" b="1" spc="9" dirty="0">
                <a:cs typeface="Tahoma"/>
              </a:rPr>
              <a:t>o</a:t>
            </a:r>
            <a:r>
              <a:rPr sz="1700" b="1" spc="0" dirty="0">
                <a:cs typeface="Tahoma"/>
              </a:rPr>
              <a:t>b</a:t>
            </a:r>
            <a:r>
              <a:rPr sz="1700" b="1" spc="4" dirty="0">
                <a:cs typeface="Tahoma"/>
              </a:rPr>
              <a:t> </a:t>
            </a:r>
            <a:r>
              <a:rPr sz="1700" b="1" spc="-4" dirty="0">
                <a:cs typeface="Tahoma"/>
              </a:rPr>
              <a:t>c</a:t>
            </a:r>
            <a:r>
              <a:rPr sz="1700" b="1" spc="0" dirty="0">
                <a:cs typeface="Tahoma"/>
              </a:rPr>
              <a:t>om</a:t>
            </a:r>
            <a:r>
              <a:rPr sz="1700" b="1" spc="-4" dirty="0">
                <a:cs typeface="Tahoma"/>
              </a:rPr>
              <a:t>p</a:t>
            </a:r>
            <a:r>
              <a:rPr sz="1700" b="1" spc="0" dirty="0">
                <a:cs typeface="Tahoma"/>
              </a:rPr>
              <a:t>letion</a:t>
            </a:r>
            <a:r>
              <a:rPr sz="1700" b="1" spc="4" dirty="0">
                <a:cs typeface="Tahoma"/>
              </a:rPr>
              <a:t> </a:t>
            </a:r>
            <a:r>
              <a:rPr sz="1700" b="1" spc="-4" dirty="0">
                <a:cs typeface="Tahoma"/>
              </a:rPr>
              <a:t>c</a:t>
            </a:r>
            <a:r>
              <a:rPr sz="1700" b="1" spc="0" dirty="0">
                <a:cs typeface="Tahoma"/>
              </a:rPr>
              <a:t>e</a:t>
            </a:r>
            <a:r>
              <a:rPr sz="1700" b="1" spc="-4" dirty="0">
                <a:cs typeface="Tahoma"/>
              </a:rPr>
              <a:t>r</a:t>
            </a:r>
            <a:r>
              <a:rPr sz="1700" b="1" spc="0" dirty="0">
                <a:cs typeface="Tahoma"/>
              </a:rPr>
              <a:t>tific</a:t>
            </a:r>
            <a:r>
              <a:rPr sz="1700" b="1" spc="-4" dirty="0">
                <a:cs typeface="Tahoma"/>
              </a:rPr>
              <a:t>a</a:t>
            </a:r>
            <a:r>
              <a:rPr sz="1700" b="1" spc="0" dirty="0">
                <a:cs typeface="Tahoma"/>
              </a:rPr>
              <a:t>te f</a:t>
            </a:r>
            <a:r>
              <a:rPr sz="1700" b="1" spc="-14" dirty="0">
                <a:cs typeface="Tahoma"/>
              </a:rPr>
              <a:t>r</a:t>
            </a:r>
            <a:r>
              <a:rPr sz="1700" b="1" spc="0" dirty="0">
                <a:cs typeface="Tahoma"/>
              </a:rPr>
              <a:t>om a </a:t>
            </a:r>
            <a:r>
              <a:rPr sz="1700" b="1" spc="-4" dirty="0">
                <a:cs typeface="Tahoma"/>
              </a:rPr>
              <a:t>G</a:t>
            </a:r>
            <a:r>
              <a:rPr sz="1700" b="1" spc="-9" dirty="0">
                <a:cs typeface="Tahoma"/>
              </a:rPr>
              <a:t>o</a:t>
            </a:r>
            <a:r>
              <a:rPr sz="1700" b="1" spc="-4" dirty="0">
                <a:cs typeface="Tahoma"/>
              </a:rPr>
              <a:t>v</a:t>
            </a:r>
            <a:r>
              <a:rPr sz="1700" b="1" spc="0" dirty="0">
                <a:cs typeface="Tahoma"/>
              </a:rPr>
              <a:t>e</a:t>
            </a:r>
            <a:r>
              <a:rPr sz="1700" b="1" spc="-4" dirty="0">
                <a:cs typeface="Tahoma"/>
              </a:rPr>
              <a:t>r</a:t>
            </a:r>
            <a:r>
              <a:rPr sz="1700" b="1" spc="0" dirty="0">
                <a:cs typeface="Tahoma"/>
              </a:rPr>
              <a:t>nment e</a:t>
            </a:r>
            <a:r>
              <a:rPr sz="1700" b="1" spc="-4" dirty="0">
                <a:cs typeface="Tahoma"/>
              </a:rPr>
              <a:t>s</a:t>
            </a:r>
            <a:r>
              <a:rPr sz="1700" b="1" spc="0" dirty="0">
                <a:cs typeface="Tahoma"/>
              </a:rPr>
              <a:t>t</a:t>
            </a:r>
            <a:r>
              <a:rPr sz="1700" b="1" spc="-4" dirty="0">
                <a:cs typeface="Tahoma"/>
              </a:rPr>
              <a:t>ab</a:t>
            </a:r>
            <a:r>
              <a:rPr sz="1700" b="1" spc="0" dirty="0">
                <a:cs typeface="Tahoma"/>
              </a:rPr>
              <a:t>l</a:t>
            </a:r>
            <a:r>
              <a:rPr sz="1700" b="1" spc="9" dirty="0">
                <a:cs typeface="Tahoma"/>
              </a:rPr>
              <a:t>i</a:t>
            </a:r>
            <a:r>
              <a:rPr sz="1700" b="1" spc="-4" dirty="0">
                <a:cs typeface="Tahoma"/>
              </a:rPr>
              <a:t>s</a:t>
            </a:r>
            <a:r>
              <a:rPr sz="1700" b="1" spc="0" dirty="0">
                <a:cs typeface="Tahoma"/>
              </a:rPr>
              <a:t>hme</a:t>
            </a:r>
            <a:r>
              <a:rPr sz="1700" b="1" spc="-9" dirty="0">
                <a:cs typeface="Tahoma"/>
              </a:rPr>
              <a:t>n</a:t>
            </a:r>
            <a:r>
              <a:rPr sz="1700" b="1" spc="0" dirty="0">
                <a:cs typeface="Tahoma"/>
              </a:rPr>
              <a:t>t or</a:t>
            </a:r>
            <a:r>
              <a:rPr sz="1700" b="1" spc="-4" dirty="0">
                <a:cs typeface="Tahoma"/>
              </a:rPr>
              <a:t> </a:t>
            </a:r>
            <a:r>
              <a:rPr sz="1700" b="1" spc="0" dirty="0">
                <a:cs typeface="Tahoma"/>
              </a:rPr>
              <a:t>a</a:t>
            </a:r>
            <a:r>
              <a:rPr sz="1700" b="1" spc="4" dirty="0">
                <a:cs typeface="Tahoma"/>
              </a:rPr>
              <a:t> </a:t>
            </a:r>
            <a:r>
              <a:rPr sz="1700" b="1" spc="-14" dirty="0">
                <a:cs typeface="Tahoma"/>
              </a:rPr>
              <a:t>r</a:t>
            </a:r>
            <a:r>
              <a:rPr sz="1700" b="1" spc="0" dirty="0">
                <a:cs typeface="Tahoma"/>
              </a:rPr>
              <a:t>eco</a:t>
            </a:r>
            <a:r>
              <a:rPr sz="1700" b="1" spc="-4" dirty="0">
                <a:cs typeface="Tahoma"/>
              </a:rPr>
              <a:t>g</a:t>
            </a:r>
            <a:r>
              <a:rPr sz="1700" b="1" spc="0" dirty="0">
                <a:cs typeface="Tahoma"/>
              </a:rPr>
              <a:t>ni</a:t>
            </a:r>
            <a:r>
              <a:rPr sz="1700" b="1" spc="-14" dirty="0">
                <a:cs typeface="Tahoma"/>
              </a:rPr>
              <a:t>z</a:t>
            </a:r>
            <a:r>
              <a:rPr sz="1700" b="1" spc="0" dirty="0">
                <a:cs typeface="Tahoma"/>
              </a:rPr>
              <a:t>ed </a:t>
            </a:r>
            <a:r>
              <a:rPr sz="1700" b="1" spc="4" dirty="0">
                <a:cs typeface="Tahoma"/>
              </a:rPr>
              <a:t>p</a:t>
            </a:r>
            <a:r>
              <a:rPr sz="1700" b="1" spc="-4" dirty="0">
                <a:cs typeface="Tahoma"/>
              </a:rPr>
              <a:t>r</a:t>
            </a:r>
            <a:r>
              <a:rPr sz="1700" b="1" spc="0" dirty="0">
                <a:cs typeface="Tahoma"/>
              </a:rPr>
              <a:t>i</a:t>
            </a:r>
            <a:r>
              <a:rPr sz="1700" b="1" spc="-25" dirty="0">
                <a:cs typeface="Tahoma"/>
              </a:rPr>
              <a:t>v</a:t>
            </a:r>
            <a:r>
              <a:rPr sz="1700" b="1" spc="-4" dirty="0">
                <a:cs typeface="Tahoma"/>
              </a:rPr>
              <a:t>a</a:t>
            </a:r>
            <a:r>
              <a:rPr sz="1700" b="1" spc="0" dirty="0">
                <a:cs typeface="Tahoma"/>
              </a:rPr>
              <a:t>te o</a:t>
            </a:r>
            <a:r>
              <a:rPr sz="1700" b="1" spc="-4" dirty="0">
                <a:cs typeface="Tahoma"/>
              </a:rPr>
              <a:t>rga</a:t>
            </a:r>
            <a:r>
              <a:rPr sz="1700" b="1" spc="0" dirty="0">
                <a:cs typeface="Tahoma"/>
              </a:rPr>
              <a:t>n</a:t>
            </a:r>
            <a:r>
              <a:rPr sz="1700" b="1" spc="9" dirty="0">
                <a:cs typeface="Tahoma"/>
              </a:rPr>
              <a:t>i</a:t>
            </a:r>
            <a:r>
              <a:rPr sz="1700" b="1" spc="0" dirty="0">
                <a:cs typeface="Tahoma"/>
              </a:rPr>
              <a:t>z</a:t>
            </a:r>
            <a:r>
              <a:rPr sz="1700" b="1" spc="-4" dirty="0">
                <a:cs typeface="Tahoma"/>
              </a:rPr>
              <a:t>a</a:t>
            </a:r>
            <a:r>
              <a:rPr sz="1700" b="1" spc="0" dirty="0">
                <a:cs typeface="Tahoma"/>
              </a:rPr>
              <a:t>tion.</a:t>
            </a:r>
            <a:endParaRPr lang="en-US" sz="1700" b="1" dirty="0">
              <a:cs typeface="Tahoma"/>
            </a:endParaRPr>
          </a:p>
          <a:p>
            <a:pPr marL="412750" marR="10499" indent="-400050" algn="just">
              <a:lnSpc>
                <a:spcPct val="150000"/>
              </a:lnSpc>
              <a:spcBef>
                <a:spcPts val="77"/>
              </a:spcBef>
              <a:buFont typeface="+mj-lt"/>
              <a:buAutoNum type="romanLcPeriod"/>
            </a:pPr>
            <a:r>
              <a:rPr sz="1700" b="1" spc="0" dirty="0">
                <a:cs typeface="Tahoma"/>
              </a:rPr>
              <a:t>U</a:t>
            </a:r>
            <a:r>
              <a:rPr sz="1700" b="1" spc="-4" dirty="0">
                <a:cs typeface="Tahoma"/>
              </a:rPr>
              <a:t>p</a:t>
            </a:r>
            <a:r>
              <a:rPr sz="1700" b="1" spc="0" dirty="0">
                <a:cs typeface="Tahoma"/>
              </a:rPr>
              <a:t>l</a:t>
            </a:r>
            <a:r>
              <a:rPr sz="1700" b="1" spc="9" dirty="0">
                <a:cs typeface="Tahoma"/>
              </a:rPr>
              <a:t>o</a:t>
            </a:r>
            <a:r>
              <a:rPr sz="1700" b="1" spc="-4" dirty="0">
                <a:cs typeface="Tahoma"/>
              </a:rPr>
              <a:t>a</a:t>
            </a:r>
            <a:r>
              <a:rPr sz="1700" b="1" spc="0" dirty="0">
                <a:cs typeface="Tahoma"/>
              </a:rPr>
              <a:t>d evi</a:t>
            </a:r>
            <a:r>
              <a:rPr sz="1700" b="1" spc="-4" dirty="0">
                <a:cs typeface="Tahoma"/>
              </a:rPr>
              <a:t>d</a:t>
            </a:r>
            <a:r>
              <a:rPr sz="1700" b="1" spc="0" dirty="0">
                <a:cs typeface="Tahoma"/>
              </a:rPr>
              <a:t>e</a:t>
            </a:r>
            <a:r>
              <a:rPr sz="1700" b="1" spc="-9" dirty="0">
                <a:cs typeface="Tahoma"/>
              </a:rPr>
              <a:t>n</a:t>
            </a:r>
            <a:r>
              <a:rPr sz="1700" b="1" spc="0" dirty="0">
                <a:cs typeface="Tahoma"/>
              </a:rPr>
              <a:t>ce </a:t>
            </a:r>
            <a:r>
              <a:rPr sz="1700" b="1" spc="-9" dirty="0">
                <a:cs typeface="Tahoma"/>
              </a:rPr>
              <a:t>o</a:t>
            </a:r>
            <a:r>
              <a:rPr sz="1700" b="1" spc="0" dirty="0">
                <a:cs typeface="Tahoma"/>
              </a:rPr>
              <a:t>f </a:t>
            </a:r>
            <a:r>
              <a:rPr sz="1700" b="1" spc="-29" dirty="0">
                <a:cs typeface="Tahoma"/>
              </a:rPr>
              <a:t>R</a:t>
            </a:r>
            <a:r>
              <a:rPr sz="1700" b="1" spc="0" dirty="0">
                <a:cs typeface="Tahoma"/>
              </a:rPr>
              <a:t>e</a:t>
            </a:r>
            <a:r>
              <a:rPr sz="1700" b="1" spc="-4" dirty="0">
                <a:cs typeface="Tahoma"/>
              </a:rPr>
              <a:t>g</a:t>
            </a:r>
            <a:r>
              <a:rPr sz="1700" b="1" spc="9" dirty="0">
                <a:cs typeface="Tahoma"/>
              </a:rPr>
              <a:t>i</a:t>
            </a:r>
            <a:r>
              <a:rPr sz="1700" b="1" spc="-4" dirty="0">
                <a:cs typeface="Tahoma"/>
              </a:rPr>
              <a:t>s</a:t>
            </a:r>
            <a:r>
              <a:rPr sz="1700" b="1" spc="0" dirty="0">
                <a:cs typeface="Tahoma"/>
              </a:rPr>
              <a:t>t</a:t>
            </a:r>
            <a:r>
              <a:rPr sz="1700" b="1" spc="-25" dirty="0">
                <a:cs typeface="Tahoma"/>
              </a:rPr>
              <a:t>r</a:t>
            </a:r>
            <a:r>
              <a:rPr sz="1700" b="1" spc="-4" dirty="0">
                <a:cs typeface="Tahoma"/>
              </a:rPr>
              <a:t>a</a:t>
            </a:r>
            <a:r>
              <a:rPr sz="1700" b="1" spc="0" dirty="0">
                <a:cs typeface="Tahoma"/>
              </a:rPr>
              <a:t>tion/ </a:t>
            </a:r>
            <a:r>
              <a:rPr sz="1700" b="1" spc="-14" dirty="0">
                <a:cs typeface="Tahoma"/>
              </a:rPr>
              <a:t>I</a:t>
            </a:r>
            <a:r>
              <a:rPr sz="1700" b="1" spc="0" dirty="0">
                <a:cs typeface="Tahoma"/>
              </a:rPr>
              <a:t>nco</a:t>
            </a:r>
            <a:r>
              <a:rPr sz="1700" b="1" spc="-4" dirty="0">
                <a:cs typeface="Tahoma"/>
              </a:rPr>
              <a:t>rp</a:t>
            </a:r>
            <a:r>
              <a:rPr sz="1700" b="1" spc="0" dirty="0">
                <a:cs typeface="Tahoma"/>
              </a:rPr>
              <a:t>o</a:t>
            </a:r>
            <a:r>
              <a:rPr sz="1700" b="1" spc="-14" dirty="0">
                <a:cs typeface="Tahoma"/>
              </a:rPr>
              <a:t>r</a:t>
            </a:r>
            <a:r>
              <a:rPr sz="1700" b="1" spc="-4" dirty="0">
                <a:cs typeface="Tahoma"/>
              </a:rPr>
              <a:t>a</a:t>
            </a:r>
            <a:r>
              <a:rPr sz="1700" b="1" spc="0" dirty="0">
                <a:cs typeface="Tahoma"/>
              </a:rPr>
              <a:t>tion with Co</a:t>
            </a:r>
            <a:r>
              <a:rPr sz="1700" b="1" spc="-4" dirty="0">
                <a:cs typeface="Tahoma"/>
              </a:rPr>
              <a:t>rp</a:t>
            </a:r>
            <a:r>
              <a:rPr sz="1700" b="1" spc="0" dirty="0">
                <a:cs typeface="Tahoma"/>
              </a:rPr>
              <a:t>o</a:t>
            </a:r>
            <a:r>
              <a:rPr sz="1700" b="1" spc="-14" dirty="0">
                <a:cs typeface="Tahoma"/>
              </a:rPr>
              <a:t>r</a:t>
            </a:r>
            <a:r>
              <a:rPr sz="1700" b="1" spc="-4" dirty="0">
                <a:cs typeface="Tahoma"/>
              </a:rPr>
              <a:t>a</a:t>
            </a:r>
            <a:r>
              <a:rPr sz="1700" b="1" spc="0" dirty="0">
                <a:cs typeface="Tahoma"/>
              </a:rPr>
              <a:t>te</a:t>
            </a:r>
            <a:r>
              <a:rPr sz="1700" b="1" spc="-4" dirty="0">
                <a:cs typeface="Tahoma"/>
              </a:rPr>
              <a:t> </a:t>
            </a:r>
            <a:r>
              <a:rPr sz="1700" b="1" spc="0" dirty="0">
                <a:cs typeface="Tahoma"/>
              </a:rPr>
              <a:t>A</a:t>
            </a:r>
            <a:r>
              <a:rPr sz="1700" b="1" spc="-4" dirty="0">
                <a:cs typeface="Tahoma"/>
              </a:rPr>
              <a:t>f</a:t>
            </a:r>
            <a:r>
              <a:rPr sz="1700" b="1" spc="-14" dirty="0">
                <a:cs typeface="Tahoma"/>
              </a:rPr>
              <a:t>f</a:t>
            </a:r>
            <a:r>
              <a:rPr sz="1700" b="1" spc="-4" dirty="0">
                <a:cs typeface="Tahoma"/>
              </a:rPr>
              <a:t>a</a:t>
            </a:r>
            <a:r>
              <a:rPr sz="1700" b="1" spc="0" dirty="0">
                <a:cs typeface="Tahoma"/>
              </a:rPr>
              <a:t>i</a:t>
            </a:r>
            <a:r>
              <a:rPr sz="1700" b="1" spc="4" dirty="0">
                <a:cs typeface="Tahoma"/>
              </a:rPr>
              <a:t>r</a:t>
            </a:r>
            <a:r>
              <a:rPr sz="1700" b="1" spc="0" dirty="0">
                <a:cs typeface="Tahoma"/>
              </a:rPr>
              <a:t>s Co</a:t>
            </a:r>
            <a:r>
              <a:rPr sz="1700" b="1" spc="-9" dirty="0">
                <a:cs typeface="Tahoma"/>
              </a:rPr>
              <a:t>m</a:t>
            </a:r>
            <a:r>
              <a:rPr sz="1700" b="1" spc="4" dirty="0">
                <a:cs typeface="Tahoma"/>
              </a:rPr>
              <a:t>m</a:t>
            </a:r>
            <a:r>
              <a:rPr sz="1700" b="1" spc="0" dirty="0">
                <a:cs typeface="Tahoma"/>
              </a:rPr>
              <a:t>i</a:t>
            </a:r>
            <a:r>
              <a:rPr sz="1700" b="1" spc="4" dirty="0">
                <a:cs typeface="Tahoma"/>
              </a:rPr>
              <a:t>s</a:t>
            </a:r>
            <a:r>
              <a:rPr sz="1700" b="1" spc="-4" dirty="0">
                <a:cs typeface="Tahoma"/>
              </a:rPr>
              <a:t>s</a:t>
            </a:r>
            <a:r>
              <a:rPr sz="1700" b="1" spc="0" dirty="0">
                <a:cs typeface="Tahoma"/>
              </a:rPr>
              <a:t>ion </a:t>
            </a:r>
            <a:r>
              <a:rPr sz="1700" b="1" spc="4" dirty="0">
                <a:cs typeface="Tahoma"/>
              </a:rPr>
              <a:t>(</a:t>
            </a:r>
            <a:r>
              <a:rPr sz="1700" b="1" spc="0" dirty="0">
                <a:cs typeface="Tahoma"/>
              </a:rPr>
              <a:t>CA</a:t>
            </a:r>
            <a:r>
              <a:rPr sz="1700" b="1" spc="-9" dirty="0">
                <a:cs typeface="Tahoma"/>
              </a:rPr>
              <a:t>C</a:t>
            </a:r>
            <a:r>
              <a:rPr sz="1700" b="1" spc="4" dirty="0">
                <a:cs typeface="Tahoma"/>
              </a:rPr>
              <a:t>)</a:t>
            </a:r>
            <a:r>
              <a:rPr sz="1700" b="1" spc="0" dirty="0">
                <a:cs typeface="Tahoma"/>
              </a:rPr>
              <a:t>.</a:t>
            </a:r>
            <a:endParaRPr lang="en-US" sz="1700" b="1" dirty="0">
              <a:cs typeface="Tahoma"/>
            </a:endParaRPr>
          </a:p>
          <a:p>
            <a:pPr marL="412750" marR="10499" indent="-400050" algn="just">
              <a:lnSpc>
                <a:spcPct val="150000"/>
              </a:lnSpc>
              <a:spcBef>
                <a:spcPts val="77"/>
              </a:spcBef>
              <a:buFont typeface="+mj-lt"/>
              <a:buAutoNum type="romanLcPeriod"/>
            </a:pPr>
            <a:r>
              <a:rPr sz="1700" b="1" spc="0" dirty="0">
                <a:cs typeface="Tahoma"/>
              </a:rPr>
              <a:t>The</a:t>
            </a:r>
            <a:r>
              <a:rPr sz="1700" b="1" spc="159" dirty="0">
                <a:cs typeface="Tahoma"/>
              </a:rPr>
              <a:t> </a:t>
            </a:r>
            <a:r>
              <a:rPr sz="1700" b="1" spc="-4" dirty="0">
                <a:cs typeface="Tahoma"/>
              </a:rPr>
              <a:t>c</a:t>
            </a:r>
            <a:r>
              <a:rPr sz="1700" b="1" spc="0" dirty="0">
                <a:cs typeface="Tahoma"/>
              </a:rPr>
              <a:t>om</a:t>
            </a:r>
            <a:r>
              <a:rPr sz="1700" b="1" spc="-4" dirty="0">
                <a:cs typeface="Tahoma"/>
              </a:rPr>
              <a:t>pa</a:t>
            </a:r>
            <a:r>
              <a:rPr sz="1700" b="1" spc="-9" dirty="0">
                <a:cs typeface="Tahoma"/>
              </a:rPr>
              <a:t>n</a:t>
            </a:r>
            <a:r>
              <a:rPr sz="1700" b="1" spc="19" dirty="0">
                <a:cs typeface="Tahoma"/>
              </a:rPr>
              <a:t>y</a:t>
            </a:r>
            <a:r>
              <a:rPr sz="1700" b="1" spc="-44" dirty="0">
                <a:cs typeface="Tahoma"/>
              </a:rPr>
              <a:t>’</a:t>
            </a:r>
            <a:r>
              <a:rPr sz="1700" b="1" spc="0" dirty="0">
                <a:cs typeface="Tahoma"/>
              </a:rPr>
              <a:t>s</a:t>
            </a:r>
            <a:r>
              <a:rPr sz="1700" b="1" spc="154" dirty="0">
                <a:cs typeface="Tahoma"/>
              </a:rPr>
              <a:t> </a:t>
            </a:r>
            <a:r>
              <a:rPr sz="1700" b="1" spc="0" dirty="0">
                <a:cs typeface="Tahoma"/>
              </a:rPr>
              <a:t>el</a:t>
            </a:r>
            <a:r>
              <a:rPr sz="1700" b="1" spc="-9" dirty="0">
                <a:cs typeface="Tahoma"/>
              </a:rPr>
              <a:t>e</a:t>
            </a:r>
            <a:r>
              <a:rPr sz="1700" b="1" spc="0" dirty="0">
                <a:cs typeface="Tahoma"/>
              </a:rPr>
              <a:t>ct</a:t>
            </a:r>
            <a:r>
              <a:rPr sz="1700" b="1" spc="-4" dirty="0">
                <a:cs typeface="Tahoma"/>
              </a:rPr>
              <a:t>r</a:t>
            </a:r>
            <a:r>
              <a:rPr sz="1700" b="1" spc="0" dirty="0">
                <a:cs typeface="Tahoma"/>
              </a:rPr>
              <a:t>ic</a:t>
            </a:r>
            <a:r>
              <a:rPr sz="1700" b="1" spc="-4" dirty="0">
                <a:cs typeface="Tahoma"/>
              </a:rPr>
              <a:t>a</a:t>
            </a:r>
            <a:r>
              <a:rPr sz="1700" b="1" spc="0" dirty="0">
                <a:cs typeface="Tahoma"/>
              </a:rPr>
              <a:t>l</a:t>
            </a:r>
            <a:r>
              <a:rPr sz="1700" b="1" spc="159" dirty="0">
                <a:cs typeface="Tahoma"/>
              </a:rPr>
              <a:t> </a:t>
            </a:r>
            <a:r>
              <a:rPr sz="1700" b="1" spc="0" dirty="0">
                <a:cs typeface="Tahoma"/>
              </a:rPr>
              <a:t>en</a:t>
            </a:r>
            <a:r>
              <a:rPr sz="1700" b="1" spc="-4" dirty="0">
                <a:cs typeface="Tahoma"/>
              </a:rPr>
              <a:t>g</a:t>
            </a:r>
            <a:r>
              <a:rPr sz="1700" b="1" spc="0" dirty="0">
                <a:cs typeface="Tahoma"/>
              </a:rPr>
              <a:t>ineer</a:t>
            </a:r>
            <a:r>
              <a:rPr sz="1700" b="1" spc="154" dirty="0">
                <a:cs typeface="Tahoma"/>
              </a:rPr>
              <a:t> </a:t>
            </a:r>
            <a:r>
              <a:rPr sz="1700" b="1" spc="-4" dirty="0">
                <a:cs typeface="Tahoma"/>
              </a:rPr>
              <a:t>s</a:t>
            </a:r>
            <a:r>
              <a:rPr sz="1700" b="1" spc="9" dirty="0">
                <a:cs typeface="Tahoma"/>
              </a:rPr>
              <a:t>h</a:t>
            </a:r>
            <a:r>
              <a:rPr sz="1700" b="1" spc="-4" dirty="0">
                <a:cs typeface="Tahoma"/>
              </a:rPr>
              <a:t>a</a:t>
            </a:r>
            <a:r>
              <a:rPr sz="1700" b="1" spc="0" dirty="0">
                <a:cs typeface="Tahoma"/>
              </a:rPr>
              <a:t>ll</a:t>
            </a:r>
            <a:r>
              <a:rPr sz="1700" b="1" spc="159" dirty="0">
                <a:cs typeface="Tahoma"/>
              </a:rPr>
              <a:t> </a:t>
            </a:r>
            <a:r>
              <a:rPr sz="1700" b="1" spc="0" dirty="0">
                <a:cs typeface="Tahoma"/>
              </a:rPr>
              <a:t>un</a:t>
            </a:r>
            <a:r>
              <a:rPr sz="1700" b="1" spc="-4" dirty="0">
                <a:cs typeface="Tahoma"/>
              </a:rPr>
              <a:t>d</a:t>
            </a:r>
            <a:r>
              <a:rPr sz="1700" b="1" spc="9" dirty="0">
                <a:cs typeface="Tahoma"/>
              </a:rPr>
              <a:t>e</a:t>
            </a:r>
            <a:r>
              <a:rPr sz="1700" b="1" spc="-14" dirty="0">
                <a:cs typeface="Tahoma"/>
              </a:rPr>
              <a:t>r</a:t>
            </a:r>
            <a:r>
              <a:rPr sz="1700" b="1" spc="-4" dirty="0">
                <a:cs typeface="Tahoma"/>
              </a:rPr>
              <a:t>g</a:t>
            </a:r>
            <a:r>
              <a:rPr sz="1700" b="1" spc="0" dirty="0">
                <a:cs typeface="Tahoma"/>
              </a:rPr>
              <a:t>o</a:t>
            </a:r>
            <a:r>
              <a:rPr sz="1700" b="1" spc="169" dirty="0">
                <a:cs typeface="Tahoma"/>
              </a:rPr>
              <a:t> </a:t>
            </a:r>
            <a:r>
              <a:rPr sz="1700" b="1" spc="-4" dirty="0">
                <a:cs typeface="Tahoma"/>
              </a:rPr>
              <a:t>p</a:t>
            </a:r>
            <a:r>
              <a:rPr sz="1700" b="1" spc="-25" dirty="0">
                <a:cs typeface="Tahoma"/>
              </a:rPr>
              <a:t>r</a:t>
            </a:r>
            <a:r>
              <a:rPr sz="1700" b="1" spc="-4" dirty="0">
                <a:cs typeface="Tahoma"/>
              </a:rPr>
              <a:t>a</a:t>
            </a:r>
            <a:r>
              <a:rPr sz="1700" b="1" spc="0" dirty="0">
                <a:cs typeface="Tahoma"/>
              </a:rPr>
              <a:t>ct</a:t>
            </a:r>
            <a:r>
              <a:rPr sz="1700" b="1" spc="-9" dirty="0">
                <a:cs typeface="Tahoma"/>
              </a:rPr>
              <a:t>i</a:t>
            </a:r>
            <a:r>
              <a:rPr sz="1700" b="1" spc="0" dirty="0">
                <a:cs typeface="Tahoma"/>
              </a:rPr>
              <a:t>c</a:t>
            </a:r>
            <a:r>
              <a:rPr sz="1700" b="1" spc="-4" dirty="0">
                <a:cs typeface="Tahoma"/>
              </a:rPr>
              <a:t>a</a:t>
            </a:r>
            <a:r>
              <a:rPr sz="1700" b="1" spc="0" dirty="0">
                <a:cs typeface="Tahoma"/>
              </a:rPr>
              <a:t>l</a:t>
            </a:r>
            <a:r>
              <a:rPr sz="1700" b="1" spc="169" dirty="0">
                <a:cs typeface="Tahoma"/>
              </a:rPr>
              <a:t> </a:t>
            </a:r>
            <a:r>
              <a:rPr sz="1700" b="1" spc="0" dirty="0">
                <a:cs typeface="Tahoma"/>
              </a:rPr>
              <a:t>o</a:t>
            </a:r>
            <a:r>
              <a:rPr sz="1700" b="1" spc="-25" dirty="0">
                <a:cs typeface="Tahoma"/>
              </a:rPr>
              <a:t>r</a:t>
            </a:r>
            <a:r>
              <a:rPr sz="1700" b="1" spc="-4" dirty="0">
                <a:cs typeface="Tahoma"/>
              </a:rPr>
              <a:t>a</a:t>
            </a:r>
            <a:r>
              <a:rPr sz="1700" b="1" spc="0" dirty="0">
                <a:cs typeface="Tahoma"/>
              </a:rPr>
              <a:t>l</a:t>
            </a:r>
            <a:r>
              <a:rPr sz="1700" b="1" spc="159" dirty="0">
                <a:cs typeface="Tahoma"/>
              </a:rPr>
              <a:t> </a:t>
            </a:r>
            <a:r>
              <a:rPr sz="1700" b="1" spc="0" dirty="0">
                <a:cs typeface="Tahoma"/>
              </a:rPr>
              <a:t>inte</a:t>
            </a:r>
            <a:r>
              <a:rPr sz="1700" b="1" spc="-4" dirty="0">
                <a:cs typeface="Tahoma"/>
              </a:rPr>
              <a:t>r</a:t>
            </a:r>
            <a:r>
              <a:rPr sz="1700" b="1" spc="0" dirty="0">
                <a:cs typeface="Tahoma"/>
              </a:rPr>
              <a:t>v</a:t>
            </a:r>
            <a:r>
              <a:rPr sz="1700" b="1" spc="-9" dirty="0">
                <a:cs typeface="Tahoma"/>
              </a:rPr>
              <a:t>i</a:t>
            </a:r>
            <a:r>
              <a:rPr sz="1700" b="1" spc="0" dirty="0">
                <a:cs typeface="Tahoma"/>
              </a:rPr>
              <a:t>ew</a:t>
            </a:r>
            <a:r>
              <a:rPr sz="1700" b="1" spc="159" dirty="0">
                <a:cs typeface="Tahoma"/>
              </a:rPr>
              <a:t> </a:t>
            </a:r>
            <a:r>
              <a:rPr sz="1700" b="1" spc="-4" dirty="0">
                <a:cs typeface="Tahoma"/>
              </a:rPr>
              <a:t>a</a:t>
            </a:r>
            <a:r>
              <a:rPr sz="1700" b="1" spc="9" dirty="0">
                <a:cs typeface="Tahoma"/>
              </a:rPr>
              <a:t>n</a:t>
            </a:r>
            <a:r>
              <a:rPr sz="1700" b="1" spc="0" dirty="0">
                <a:cs typeface="Tahoma"/>
              </a:rPr>
              <a:t>d</a:t>
            </a:r>
            <a:r>
              <a:rPr sz="1700" b="1" spc="154" dirty="0">
                <a:cs typeface="Tahoma"/>
              </a:rPr>
              <a:t> </a:t>
            </a:r>
            <a:r>
              <a:rPr sz="1700" b="1" spc="0" dirty="0">
                <a:cs typeface="Tahoma"/>
              </a:rPr>
              <a:t>w</a:t>
            </a:r>
            <a:r>
              <a:rPr sz="1700" b="1" spc="-4" dirty="0">
                <a:cs typeface="Tahoma"/>
              </a:rPr>
              <a:t>r</a:t>
            </a:r>
            <a:r>
              <a:rPr sz="1700" b="1" spc="0" dirty="0">
                <a:cs typeface="Tahoma"/>
              </a:rPr>
              <a:t>i</a:t>
            </a:r>
            <a:r>
              <a:rPr sz="1700" b="1" spc="-9" dirty="0">
                <a:cs typeface="Tahoma"/>
              </a:rPr>
              <a:t>t</a:t>
            </a:r>
            <a:r>
              <a:rPr sz="1700" b="1" spc="0" dirty="0">
                <a:cs typeface="Tahoma"/>
              </a:rPr>
              <a:t>ten</a:t>
            </a:r>
            <a:r>
              <a:rPr sz="1700" b="1" spc="150" dirty="0">
                <a:cs typeface="Tahoma"/>
              </a:rPr>
              <a:t> </a:t>
            </a:r>
            <a:r>
              <a:rPr sz="1700" b="1" spc="0" dirty="0">
                <a:cs typeface="Tahoma"/>
              </a:rPr>
              <a:t>e</a:t>
            </a:r>
            <a:r>
              <a:rPr sz="1700" b="1" spc="-4" dirty="0">
                <a:cs typeface="Tahoma"/>
              </a:rPr>
              <a:t>xa</a:t>
            </a:r>
            <a:r>
              <a:rPr sz="1700" b="1" spc="4" dirty="0">
                <a:cs typeface="Tahoma"/>
              </a:rPr>
              <a:t>m</a:t>
            </a:r>
            <a:r>
              <a:rPr sz="1700" b="1" spc="0" dirty="0">
                <a:cs typeface="Tahoma"/>
              </a:rPr>
              <a:t>i</a:t>
            </a:r>
            <a:r>
              <a:rPr sz="1700" b="1" spc="4" dirty="0">
                <a:cs typeface="Tahoma"/>
              </a:rPr>
              <a:t>n</a:t>
            </a:r>
            <a:r>
              <a:rPr sz="1700" b="1" spc="-4" dirty="0">
                <a:cs typeface="Tahoma"/>
              </a:rPr>
              <a:t>a</a:t>
            </a:r>
            <a:r>
              <a:rPr sz="1700" b="1" spc="0" dirty="0">
                <a:cs typeface="Tahoma"/>
              </a:rPr>
              <a:t>tion</a:t>
            </a:r>
            <a:r>
              <a:rPr sz="1700" b="1" spc="154" dirty="0">
                <a:cs typeface="Tahoma"/>
              </a:rPr>
              <a:t> </a:t>
            </a:r>
            <a:r>
              <a:rPr sz="1700" b="1" spc="0" dirty="0">
                <a:cs typeface="Tahoma"/>
              </a:rPr>
              <a:t>to </a:t>
            </a:r>
            <a:r>
              <a:rPr sz="1700" b="1" spc="4" dirty="0">
                <a:cs typeface="Tahoma"/>
              </a:rPr>
              <a:t>a</a:t>
            </a:r>
            <a:r>
              <a:rPr sz="1700" b="1" spc="-4" dirty="0">
                <a:cs typeface="Tahoma"/>
              </a:rPr>
              <a:t>s</a:t>
            </a:r>
            <a:r>
              <a:rPr sz="1700" b="1" spc="0" dirty="0">
                <a:cs typeface="Tahoma"/>
              </a:rPr>
              <a:t>ce</a:t>
            </a:r>
            <a:r>
              <a:rPr sz="1700" b="1" spc="-4" dirty="0">
                <a:cs typeface="Tahoma"/>
              </a:rPr>
              <a:t>r</a:t>
            </a:r>
            <a:r>
              <a:rPr sz="1700" b="1" spc="0" dirty="0">
                <a:cs typeface="Tahoma"/>
              </a:rPr>
              <a:t>t</a:t>
            </a:r>
            <a:r>
              <a:rPr sz="1700" b="1" spc="-4" dirty="0">
                <a:cs typeface="Tahoma"/>
              </a:rPr>
              <a:t>a</a:t>
            </a:r>
            <a:r>
              <a:rPr sz="1700" b="1" spc="0" dirty="0">
                <a:cs typeface="Tahoma"/>
              </a:rPr>
              <a:t>in hi</a:t>
            </a:r>
            <a:r>
              <a:rPr sz="1700" b="1" spc="-4" dirty="0">
                <a:cs typeface="Tahoma"/>
              </a:rPr>
              <a:t>s</a:t>
            </a:r>
            <a:r>
              <a:rPr sz="1700" b="1" spc="4" dirty="0">
                <a:cs typeface="Tahoma"/>
              </a:rPr>
              <a:t>/</a:t>
            </a:r>
            <a:r>
              <a:rPr sz="1700" b="1" spc="0" dirty="0">
                <a:cs typeface="Tahoma"/>
              </a:rPr>
              <a:t>her c</a:t>
            </a:r>
            <a:r>
              <a:rPr sz="1700" b="1" spc="-9" dirty="0">
                <a:cs typeface="Tahoma"/>
              </a:rPr>
              <a:t>o</a:t>
            </a:r>
            <a:r>
              <a:rPr sz="1700" b="1" spc="4" dirty="0">
                <a:cs typeface="Tahoma"/>
              </a:rPr>
              <a:t>m</a:t>
            </a:r>
            <a:r>
              <a:rPr sz="1700" b="1" spc="-4" dirty="0">
                <a:cs typeface="Tahoma"/>
              </a:rPr>
              <a:t>p</a:t>
            </a:r>
            <a:r>
              <a:rPr sz="1700" b="1" spc="0" dirty="0">
                <a:cs typeface="Tahoma"/>
              </a:rPr>
              <a:t>eten</a:t>
            </a:r>
            <a:r>
              <a:rPr sz="1700" b="1" spc="-4" dirty="0">
                <a:cs typeface="Tahoma"/>
              </a:rPr>
              <a:t>c</a:t>
            </a:r>
            <a:r>
              <a:rPr sz="1700" b="1" spc="0" dirty="0">
                <a:cs typeface="Tahoma"/>
              </a:rPr>
              <a:t>y </a:t>
            </a:r>
            <a:r>
              <a:rPr sz="1700" b="1" spc="-4" dirty="0">
                <a:cs typeface="Tahoma"/>
              </a:rPr>
              <a:t>a</a:t>
            </a:r>
            <a:r>
              <a:rPr sz="1700" b="1" spc="9" dirty="0">
                <a:cs typeface="Tahoma"/>
              </a:rPr>
              <a:t>n</a:t>
            </a:r>
            <a:r>
              <a:rPr sz="1700" b="1" spc="0" dirty="0">
                <a:cs typeface="Tahoma"/>
              </a:rPr>
              <a:t>d to</a:t>
            </a:r>
            <a:r>
              <a:rPr sz="1700" b="1" spc="-9" dirty="0">
                <a:cs typeface="Tahoma"/>
              </a:rPr>
              <a:t> </a:t>
            </a:r>
            <a:r>
              <a:rPr sz="1700" b="1" spc="-4" dirty="0">
                <a:cs typeface="Tahoma"/>
              </a:rPr>
              <a:t>v</a:t>
            </a:r>
            <a:r>
              <a:rPr sz="1700" b="1" spc="0" dirty="0">
                <a:cs typeface="Tahoma"/>
              </a:rPr>
              <a:t>e</a:t>
            </a:r>
            <a:r>
              <a:rPr sz="1700" b="1" spc="-4" dirty="0">
                <a:cs typeface="Tahoma"/>
              </a:rPr>
              <a:t>r</a:t>
            </a:r>
            <a:r>
              <a:rPr sz="1700" b="1" spc="0" dirty="0">
                <a:cs typeface="Tahoma"/>
              </a:rPr>
              <a:t>i</a:t>
            </a:r>
            <a:r>
              <a:rPr sz="1700" b="1" spc="-14" dirty="0">
                <a:cs typeface="Tahoma"/>
              </a:rPr>
              <a:t>f</a:t>
            </a:r>
            <a:r>
              <a:rPr sz="1700" b="1" spc="0" dirty="0">
                <a:cs typeface="Tahoma"/>
              </a:rPr>
              <a:t>y tho</a:t>
            </a:r>
            <a:r>
              <a:rPr sz="1700" b="1" spc="-4" dirty="0">
                <a:cs typeface="Tahoma"/>
              </a:rPr>
              <a:t>s</a:t>
            </a:r>
            <a:r>
              <a:rPr sz="1700" b="1" spc="0" dirty="0">
                <a:cs typeface="Tahoma"/>
              </a:rPr>
              <a:t>e </a:t>
            </a:r>
            <a:r>
              <a:rPr sz="1700" b="1" spc="-4" dirty="0">
                <a:cs typeface="Tahoma"/>
              </a:rPr>
              <a:t>j</a:t>
            </a:r>
            <a:r>
              <a:rPr sz="1700" b="1" spc="0" dirty="0">
                <a:cs typeface="Tahoma"/>
              </a:rPr>
              <a:t>o</a:t>
            </a:r>
            <a:r>
              <a:rPr sz="1700" b="1" spc="-4" dirty="0">
                <a:cs typeface="Tahoma"/>
              </a:rPr>
              <a:t>b</a:t>
            </a:r>
            <a:r>
              <a:rPr sz="1700" b="1" spc="0" dirty="0">
                <a:cs typeface="Tahoma"/>
              </a:rPr>
              <a:t>s</a:t>
            </a:r>
            <a:r>
              <a:rPr sz="1700" b="1" spc="4" dirty="0">
                <a:cs typeface="Tahoma"/>
              </a:rPr>
              <a:t> </a:t>
            </a:r>
            <a:r>
              <a:rPr sz="1700" b="1" spc="-9" dirty="0">
                <a:cs typeface="Tahoma"/>
              </a:rPr>
              <a:t>h</a:t>
            </a:r>
            <a:r>
              <a:rPr sz="1700" b="1" spc="0" dirty="0">
                <a:cs typeface="Tahoma"/>
              </a:rPr>
              <a:t>e</a:t>
            </a:r>
            <a:r>
              <a:rPr sz="1700" b="1" spc="4" dirty="0">
                <a:cs typeface="Tahoma"/>
              </a:rPr>
              <a:t>/</a:t>
            </a:r>
            <a:r>
              <a:rPr sz="1700" b="1" spc="-4" dirty="0">
                <a:cs typeface="Tahoma"/>
              </a:rPr>
              <a:t>s</a:t>
            </a:r>
            <a:r>
              <a:rPr sz="1700" b="1" spc="0" dirty="0">
                <a:cs typeface="Tahoma"/>
              </a:rPr>
              <a:t>he h</a:t>
            </a:r>
            <a:r>
              <a:rPr sz="1700" b="1" spc="-4" dirty="0">
                <a:cs typeface="Tahoma"/>
              </a:rPr>
              <a:t>a</a:t>
            </a:r>
            <a:r>
              <a:rPr sz="1700" b="1" spc="0" dirty="0">
                <a:cs typeface="Tahoma"/>
              </a:rPr>
              <a:t>s</a:t>
            </a:r>
            <a:r>
              <a:rPr sz="1700" b="1" spc="4" dirty="0">
                <a:cs typeface="Tahoma"/>
              </a:rPr>
              <a:t> </a:t>
            </a:r>
            <a:r>
              <a:rPr sz="1700" b="1" spc="0" dirty="0">
                <a:cs typeface="Tahoma"/>
              </a:rPr>
              <a:t>e</a:t>
            </a:r>
            <a:r>
              <a:rPr sz="1700" b="1" spc="-25" dirty="0">
                <a:cs typeface="Tahoma"/>
              </a:rPr>
              <a:t>x</a:t>
            </a:r>
            <a:r>
              <a:rPr sz="1700" b="1" spc="-9" dirty="0">
                <a:cs typeface="Tahoma"/>
              </a:rPr>
              <a:t>e</a:t>
            </a:r>
            <a:r>
              <a:rPr sz="1700" b="1" spc="0" dirty="0">
                <a:cs typeface="Tahoma"/>
              </a:rPr>
              <a:t>cute</a:t>
            </a:r>
            <a:r>
              <a:rPr sz="1700" b="1" spc="-4" dirty="0">
                <a:cs typeface="Tahoma"/>
              </a:rPr>
              <a:t>d</a:t>
            </a:r>
            <a:r>
              <a:rPr sz="1700" b="1" spc="0" dirty="0">
                <a:cs typeface="Tahoma"/>
              </a:rPr>
              <a:t>.</a:t>
            </a:r>
            <a:endParaRPr sz="1700" b="1" dirty="0">
              <a:cs typeface="Tahoma"/>
            </a:endParaRPr>
          </a:p>
        </p:txBody>
      </p:sp>
      <p:cxnSp>
        <p:nvCxnSpPr>
          <p:cNvPr id="12" name="Straight Connector 11"/>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13" name="Picture 12" descr="C:\Users\USER\Downloads\IMG_63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743" y="31108"/>
            <a:ext cx="955185" cy="949894"/>
          </a:xfrm>
          <a:prstGeom prst="rect">
            <a:avLst/>
          </a:prstGeom>
          <a:noFill/>
          <a:ln>
            <a:noFill/>
          </a:ln>
        </p:spPr>
      </p:pic>
      <p:pic>
        <p:nvPicPr>
          <p:cNvPr id="15" name="Picture 2"/>
          <p:cNvPicPr>
            <a:picLocks noChangeAspect="1" noChangeArrowheads="1"/>
          </p:cNvPicPr>
          <p:nvPr/>
        </p:nvPicPr>
        <p:blipFill>
          <a:blip r:embed="rId3"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13</a:t>
            </a:r>
            <a:endParaRPr lang="af-ZA"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p:cNvSpPr txBox="1"/>
          <p:nvPr/>
        </p:nvSpPr>
        <p:spPr>
          <a:xfrm>
            <a:off x="549850" y="1149050"/>
            <a:ext cx="8275344" cy="5376294"/>
          </a:xfrm>
          <a:prstGeom prst="rect">
            <a:avLst/>
          </a:prstGeom>
        </p:spPr>
        <p:txBody>
          <a:bodyPr wrap="square" lIns="0" tIns="0" rIns="0" bIns="0" rtlCol="0">
            <a:noAutofit/>
          </a:bodyPr>
          <a:lstStyle/>
          <a:p>
            <a:pPr marL="241300" marR="32191">
              <a:lnSpc>
                <a:spcPct val="100585"/>
              </a:lnSpc>
              <a:spcBef>
                <a:spcPts val="772"/>
              </a:spcBef>
            </a:pPr>
            <a:r>
              <a:rPr sz="1200" spc="-4" dirty="0">
                <a:latin typeface="Cambria"/>
                <a:cs typeface="Cambria"/>
              </a:rPr>
              <a:t>1</a:t>
            </a:r>
            <a:r>
              <a:rPr sz="1200" spc="0" dirty="0">
                <a:latin typeface="Cambria"/>
                <a:cs typeface="Cambria"/>
              </a:rPr>
              <a:t>.  </a:t>
            </a:r>
            <a:r>
              <a:rPr sz="1200" spc="100" dirty="0">
                <a:latin typeface="Cambria"/>
                <a:cs typeface="Cambria"/>
              </a:rPr>
              <a:t> </a:t>
            </a:r>
            <a:r>
              <a:rPr sz="1400" spc="0" dirty="0">
                <a:latin typeface="Tahoma"/>
                <a:cs typeface="Tahoma"/>
              </a:rPr>
              <a:t>A</a:t>
            </a:r>
            <a:r>
              <a:rPr sz="1400" spc="4" dirty="0">
                <a:latin typeface="Tahoma"/>
                <a:cs typeface="Tahoma"/>
              </a:rPr>
              <a:t>p</a:t>
            </a:r>
            <a:r>
              <a:rPr sz="1400" spc="-4" dirty="0">
                <a:latin typeface="Tahoma"/>
                <a:cs typeface="Tahoma"/>
              </a:rPr>
              <a:t>p</a:t>
            </a:r>
            <a:r>
              <a:rPr sz="1400" spc="0" dirty="0">
                <a:latin typeface="Tahoma"/>
                <a:cs typeface="Tahoma"/>
              </a:rPr>
              <a:t>lic</a:t>
            </a:r>
            <a:r>
              <a:rPr sz="1400" spc="-4" dirty="0">
                <a:latin typeface="Tahoma"/>
                <a:cs typeface="Tahoma"/>
              </a:rPr>
              <a:t>a</a:t>
            </a:r>
            <a:r>
              <a:rPr sz="1400" spc="0" dirty="0">
                <a:latin typeface="Tahoma"/>
                <a:cs typeface="Tahoma"/>
              </a:rPr>
              <a:t>tions</a:t>
            </a:r>
            <a:r>
              <a:rPr sz="1400" spc="-4" dirty="0">
                <a:latin typeface="Tahoma"/>
                <a:cs typeface="Tahoma"/>
              </a:rPr>
              <a:t> </a:t>
            </a:r>
            <a:r>
              <a:rPr sz="1400" spc="4" dirty="0">
                <a:latin typeface="Tahoma"/>
                <a:cs typeface="Tahoma"/>
              </a:rPr>
              <a:t>m</a:t>
            </a:r>
            <a:r>
              <a:rPr sz="1400" spc="0" dirty="0">
                <a:latin typeface="Tahoma"/>
                <a:cs typeface="Tahoma"/>
              </a:rPr>
              <a:t>u</a:t>
            </a:r>
            <a:r>
              <a:rPr sz="1400" spc="-4" dirty="0">
                <a:latin typeface="Tahoma"/>
                <a:cs typeface="Tahoma"/>
              </a:rPr>
              <a:t>s</a:t>
            </a:r>
            <a:r>
              <a:rPr sz="1400" spc="0" dirty="0">
                <a:latin typeface="Tahoma"/>
                <a:cs typeface="Tahoma"/>
              </a:rPr>
              <a:t>t </a:t>
            </a:r>
            <a:r>
              <a:rPr sz="1400" spc="-4" dirty="0">
                <a:latin typeface="Tahoma"/>
                <a:cs typeface="Tahoma"/>
              </a:rPr>
              <a:t>b</a:t>
            </a:r>
            <a:r>
              <a:rPr sz="1400" spc="0" dirty="0">
                <a:latin typeface="Tahoma"/>
                <a:cs typeface="Tahoma"/>
              </a:rPr>
              <a:t>e c</a:t>
            </a:r>
            <a:r>
              <a:rPr sz="1400" spc="-9" dirty="0">
                <a:latin typeface="Tahoma"/>
                <a:cs typeface="Tahoma"/>
              </a:rPr>
              <a:t>o</a:t>
            </a:r>
            <a:r>
              <a:rPr sz="1400" spc="4" dirty="0">
                <a:latin typeface="Tahoma"/>
                <a:cs typeface="Tahoma"/>
              </a:rPr>
              <a:t>m</a:t>
            </a:r>
            <a:r>
              <a:rPr sz="1400" spc="-4" dirty="0">
                <a:latin typeface="Tahoma"/>
                <a:cs typeface="Tahoma"/>
              </a:rPr>
              <a:t>p</a:t>
            </a:r>
            <a:r>
              <a:rPr sz="1400" spc="0" dirty="0">
                <a:latin typeface="Tahoma"/>
                <a:cs typeface="Tahoma"/>
              </a:rPr>
              <a:t>leted online </a:t>
            </a:r>
            <a:r>
              <a:rPr sz="1400" spc="-4" dirty="0">
                <a:latin typeface="Tahoma"/>
                <a:cs typeface="Tahoma"/>
              </a:rPr>
              <a:t>a</a:t>
            </a:r>
            <a:r>
              <a:rPr sz="1400" spc="0" dirty="0">
                <a:latin typeface="Tahoma"/>
                <a:cs typeface="Tahoma"/>
              </a:rPr>
              <a:t>t </a:t>
            </a:r>
            <a:r>
              <a:rPr sz="1400" spc="-9" dirty="0">
                <a:latin typeface="Tahoma"/>
                <a:cs typeface="Tahoma"/>
              </a:rPr>
              <a:t>l</a:t>
            </a:r>
            <a:r>
              <a:rPr sz="1400" spc="0" dirty="0">
                <a:latin typeface="Tahoma"/>
                <a:cs typeface="Tahoma"/>
              </a:rPr>
              <a:t>e</a:t>
            </a:r>
            <a:r>
              <a:rPr sz="1400" spc="4" dirty="0">
                <a:latin typeface="Tahoma"/>
                <a:cs typeface="Tahoma"/>
              </a:rPr>
              <a:t>a</a:t>
            </a:r>
            <a:r>
              <a:rPr sz="1400" spc="-4" dirty="0">
                <a:latin typeface="Tahoma"/>
                <a:cs typeface="Tahoma"/>
              </a:rPr>
              <a:t>s</a:t>
            </a:r>
            <a:r>
              <a:rPr sz="1400" spc="0" dirty="0">
                <a:latin typeface="Tahoma"/>
                <a:cs typeface="Tahoma"/>
              </a:rPr>
              <a:t>t a </a:t>
            </a:r>
            <a:r>
              <a:rPr sz="1400" spc="4" dirty="0">
                <a:latin typeface="Tahoma"/>
                <a:cs typeface="Tahoma"/>
              </a:rPr>
              <a:t>d</a:t>
            </a:r>
            <a:r>
              <a:rPr sz="1400" spc="-14" dirty="0">
                <a:latin typeface="Tahoma"/>
                <a:cs typeface="Tahoma"/>
              </a:rPr>
              <a:t>a</a:t>
            </a:r>
            <a:r>
              <a:rPr sz="1400" spc="0" dirty="0">
                <a:latin typeface="Tahoma"/>
                <a:cs typeface="Tahoma"/>
              </a:rPr>
              <a:t>y to</a:t>
            </a:r>
            <a:r>
              <a:rPr sz="1400" spc="-9" dirty="0">
                <a:latin typeface="Tahoma"/>
                <a:cs typeface="Tahoma"/>
              </a:rPr>
              <a:t> </a:t>
            </a:r>
            <a:r>
              <a:rPr sz="1400" spc="0" dirty="0">
                <a:latin typeface="Tahoma"/>
                <a:cs typeface="Tahoma"/>
              </a:rPr>
              <a:t>e</a:t>
            </a:r>
            <a:r>
              <a:rPr sz="1400" spc="-4" dirty="0">
                <a:latin typeface="Tahoma"/>
                <a:cs typeface="Tahoma"/>
              </a:rPr>
              <a:t>xa</a:t>
            </a:r>
            <a:r>
              <a:rPr sz="1400" spc="4" dirty="0">
                <a:latin typeface="Tahoma"/>
                <a:cs typeface="Tahoma"/>
              </a:rPr>
              <a:t>m</a:t>
            </a:r>
            <a:r>
              <a:rPr sz="1400" spc="0" dirty="0">
                <a:latin typeface="Tahoma"/>
                <a:cs typeface="Tahoma"/>
              </a:rPr>
              <a:t>i</a:t>
            </a:r>
            <a:r>
              <a:rPr sz="1400" spc="4" dirty="0">
                <a:latin typeface="Tahoma"/>
                <a:cs typeface="Tahoma"/>
              </a:rPr>
              <a:t>n</a:t>
            </a:r>
            <a:r>
              <a:rPr sz="1400" spc="-4" dirty="0">
                <a:latin typeface="Tahoma"/>
                <a:cs typeface="Tahoma"/>
              </a:rPr>
              <a:t>a</a:t>
            </a:r>
            <a:r>
              <a:rPr sz="1400" spc="0" dirty="0">
                <a:latin typeface="Tahoma"/>
                <a:cs typeface="Tahoma"/>
              </a:rPr>
              <a:t>tio</a:t>
            </a:r>
            <a:r>
              <a:rPr sz="1400" spc="-14" dirty="0">
                <a:latin typeface="Tahoma"/>
                <a:cs typeface="Tahoma"/>
              </a:rPr>
              <a:t>n</a:t>
            </a:r>
            <a:r>
              <a:rPr sz="1400" spc="4" dirty="0">
                <a:latin typeface="Tahoma"/>
                <a:cs typeface="Tahoma"/>
              </a:rPr>
              <a:t>/</a:t>
            </a:r>
            <a:r>
              <a:rPr sz="1400" spc="0" dirty="0">
                <a:latin typeface="Tahoma"/>
                <a:cs typeface="Tahoma"/>
              </a:rPr>
              <a:t>inte</a:t>
            </a:r>
            <a:r>
              <a:rPr sz="1400" spc="-4" dirty="0">
                <a:latin typeface="Tahoma"/>
                <a:cs typeface="Tahoma"/>
              </a:rPr>
              <a:t>r</a:t>
            </a:r>
            <a:r>
              <a:rPr sz="1400" spc="0" dirty="0">
                <a:latin typeface="Tahoma"/>
                <a:cs typeface="Tahoma"/>
              </a:rPr>
              <a:t>vie</a:t>
            </a:r>
            <a:r>
              <a:rPr sz="1400" spc="-50" dirty="0">
                <a:latin typeface="Tahoma"/>
                <a:cs typeface="Tahoma"/>
              </a:rPr>
              <a:t>w</a:t>
            </a:r>
            <a:r>
              <a:rPr sz="1400" spc="0" dirty="0">
                <a:latin typeface="Tahoma"/>
                <a:cs typeface="Tahoma"/>
              </a:rPr>
              <a:t>.</a:t>
            </a:r>
            <a:endParaRPr sz="1400" dirty="0">
              <a:latin typeface="Tahoma"/>
              <a:cs typeface="Tahoma"/>
            </a:endParaRPr>
          </a:p>
          <a:p>
            <a:pPr marL="241300" marR="14706">
              <a:lnSpc>
                <a:spcPts val="1824"/>
              </a:lnSpc>
              <a:spcBef>
                <a:spcPts val="840"/>
              </a:spcBef>
            </a:pPr>
            <a:r>
              <a:rPr sz="1200" spc="-4" dirty="0">
                <a:latin typeface="Cambria"/>
                <a:cs typeface="Cambria"/>
              </a:rPr>
              <a:t>2</a:t>
            </a:r>
            <a:r>
              <a:rPr sz="1200" spc="0" dirty="0">
                <a:latin typeface="Cambria"/>
                <a:cs typeface="Cambria"/>
              </a:rPr>
              <a:t>.  </a:t>
            </a:r>
            <a:r>
              <a:rPr sz="1200" spc="100" dirty="0">
                <a:latin typeface="Cambria"/>
                <a:cs typeface="Cambria"/>
              </a:rPr>
              <a:t> </a:t>
            </a:r>
            <a:r>
              <a:rPr sz="1400" spc="-4" dirty="0">
                <a:latin typeface="Tahoma"/>
                <a:cs typeface="Tahoma"/>
              </a:rPr>
              <a:t>N</a:t>
            </a:r>
            <a:r>
              <a:rPr sz="1400" spc="0" dirty="0">
                <a:latin typeface="Tahoma"/>
                <a:cs typeface="Tahoma"/>
              </a:rPr>
              <a:t>otific</a:t>
            </a:r>
            <a:r>
              <a:rPr sz="1400" spc="-4" dirty="0">
                <a:latin typeface="Tahoma"/>
                <a:cs typeface="Tahoma"/>
              </a:rPr>
              <a:t>a</a:t>
            </a:r>
            <a:r>
              <a:rPr sz="1400" spc="0" dirty="0">
                <a:latin typeface="Tahoma"/>
                <a:cs typeface="Tahoma"/>
              </a:rPr>
              <a:t>tion</a:t>
            </a:r>
            <a:r>
              <a:rPr sz="1400" spc="199" dirty="0">
                <a:latin typeface="Tahoma"/>
                <a:cs typeface="Tahoma"/>
              </a:rPr>
              <a:t> </a:t>
            </a:r>
            <a:r>
              <a:rPr sz="1400" spc="-9" dirty="0">
                <a:latin typeface="Tahoma"/>
                <a:cs typeface="Tahoma"/>
              </a:rPr>
              <a:t>o</a:t>
            </a:r>
            <a:r>
              <a:rPr sz="1400" spc="0" dirty="0">
                <a:latin typeface="Tahoma"/>
                <a:cs typeface="Tahoma"/>
              </a:rPr>
              <a:t>f</a:t>
            </a:r>
            <a:r>
              <a:rPr sz="1400" spc="194" dirty="0">
                <a:latin typeface="Tahoma"/>
                <a:cs typeface="Tahoma"/>
              </a:rPr>
              <a:t> </a:t>
            </a:r>
            <a:r>
              <a:rPr sz="1400" spc="0" dirty="0">
                <a:latin typeface="Tahoma"/>
                <a:cs typeface="Tahoma"/>
              </a:rPr>
              <a:t>the</a:t>
            </a:r>
            <a:r>
              <a:rPr sz="1400" spc="194" dirty="0">
                <a:latin typeface="Tahoma"/>
                <a:cs typeface="Tahoma"/>
              </a:rPr>
              <a:t> </a:t>
            </a:r>
            <a:r>
              <a:rPr sz="1400" spc="4" dirty="0">
                <a:latin typeface="Tahoma"/>
                <a:cs typeface="Tahoma"/>
              </a:rPr>
              <a:t>E</a:t>
            </a:r>
            <a:r>
              <a:rPr sz="1400" spc="-4" dirty="0">
                <a:latin typeface="Tahoma"/>
                <a:cs typeface="Tahoma"/>
              </a:rPr>
              <a:t>xa</a:t>
            </a:r>
            <a:r>
              <a:rPr sz="1400" spc="4" dirty="0">
                <a:latin typeface="Tahoma"/>
                <a:cs typeface="Tahoma"/>
              </a:rPr>
              <a:t>m</a:t>
            </a:r>
            <a:r>
              <a:rPr sz="1400" spc="0" dirty="0">
                <a:latin typeface="Tahoma"/>
                <a:cs typeface="Tahoma"/>
              </a:rPr>
              <a:t>in</a:t>
            </a:r>
            <a:r>
              <a:rPr sz="1400" spc="-4" dirty="0">
                <a:latin typeface="Tahoma"/>
                <a:cs typeface="Tahoma"/>
              </a:rPr>
              <a:t>a</a:t>
            </a:r>
            <a:r>
              <a:rPr sz="1400" spc="0" dirty="0">
                <a:latin typeface="Tahoma"/>
                <a:cs typeface="Tahoma"/>
              </a:rPr>
              <a:t>tion/</a:t>
            </a:r>
            <a:r>
              <a:rPr sz="1400" spc="-14" dirty="0">
                <a:latin typeface="Tahoma"/>
                <a:cs typeface="Tahoma"/>
              </a:rPr>
              <a:t>I</a:t>
            </a:r>
            <a:r>
              <a:rPr sz="1400" spc="0" dirty="0">
                <a:latin typeface="Tahoma"/>
                <a:cs typeface="Tahoma"/>
              </a:rPr>
              <a:t>nte</a:t>
            </a:r>
            <a:r>
              <a:rPr sz="1400" spc="-4" dirty="0">
                <a:latin typeface="Tahoma"/>
                <a:cs typeface="Tahoma"/>
              </a:rPr>
              <a:t>r</a:t>
            </a:r>
            <a:r>
              <a:rPr sz="1400" spc="0" dirty="0">
                <a:latin typeface="Tahoma"/>
                <a:cs typeface="Tahoma"/>
              </a:rPr>
              <a:t>view</a:t>
            </a:r>
            <a:r>
              <a:rPr sz="1400" spc="189" dirty="0">
                <a:latin typeface="Tahoma"/>
                <a:cs typeface="Tahoma"/>
              </a:rPr>
              <a:t> </a:t>
            </a:r>
            <a:r>
              <a:rPr sz="1400" spc="4" dirty="0">
                <a:latin typeface="Tahoma"/>
                <a:cs typeface="Tahoma"/>
              </a:rPr>
              <a:t>d</a:t>
            </a:r>
            <a:r>
              <a:rPr sz="1400" spc="-4" dirty="0">
                <a:latin typeface="Tahoma"/>
                <a:cs typeface="Tahoma"/>
              </a:rPr>
              <a:t>a</a:t>
            </a:r>
            <a:r>
              <a:rPr sz="1400" spc="0" dirty="0">
                <a:latin typeface="Tahoma"/>
                <a:cs typeface="Tahoma"/>
              </a:rPr>
              <a:t>te</a:t>
            </a:r>
            <a:r>
              <a:rPr sz="1400" spc="194" dirty="0">
                <a:latin typeface="Tahoma"/>
                <a:cs typeface="Tahoma"/>
              </a:rPr>
              <a:t> </a:t>
            </a:r>
            <a:r>
              <a:rPr sz="1400" spc="0" dirty="0">
                <a:latin typeface="Tahoma"/>
                <a:cs typeface="Tahoma"/>
              </a:rPr>
              <a:t>to</a:t>
            </a:r>
            <a:r>
              <a:rPr sz="1400" spc="189" dirty="0">
                <a:latin typeface="Tahoma"/>
                <a:cs typeface="Tahoma"/>
              </a:rPr>
              <a:t> </a:t>
            </a:r>
            <a:r>
              <a:rPr sz="1400" spc="0" dirty="0">
                <a:latin typeface="Tahoma"/>
                <a:cs typeface="Tahoma"/>
              </a:rPr>
              <a:t>the</a:t>
            </a:r>
            <a:r>
              <a:rPr sz="1400" spc="194" dirty="0">
                <a:latin typeface="Tahoma"/>
                <a:cs typeface="Tahoma"/>
              </a:rPr>
              <a:t> </a:t>
            </a:r>
            <a:r>
              <a:rPr sz="1400" spc="-4" dirty="0">
                <a:latin typeface="Tahoma"/>
                <a:cs typeface="Tahoma"/>
              </a:rPr>
              <a:t>a</a:t>
            </a:r>
            <a:r>
              <a:rPr sz="1400" spc="4" dirty="0">
                <a:latin typeface="Tahoma"/>
                <a:cs typeface="Tahoma"/>
              </a:rPr>
              <a:t>p</a:t>
            </a:r>
            <a:r>
              <a:rPr sz="1400" spc="-4" dirty="0">
                <a:latin typeface="Tahoma"/>
                <a:cs typeface="Tahoma"/>
              </a:rPr>
              <a:t>p</a:t>
            </a:r>
            <a:r>
              <a:rPr sz="1400" spc="0" dirty="0">
                <a:latin typeface="Tahoma"/>
                <a:cs typeface="Tahoma"/>
              </a:rPr>
              <a:t>lic</a:t>
            </a:r>
            <a:r>
              <a:rPr sz="1400" spc="-4" dirty="0">
                <a:latin typeface="Tahoma"/>
                <a:cs typeface="Tahoma"/>
              </a:rPr>
              <a:t>a</a:t>
            </a:r>
            <a:r>
              <a:rPr sz="1400" spc="0" dirty="0">
                <a:latin typeface="Tahoma"/>
                <a:cs typeface="Tahoma"/>
              </a:rPr>
              <a:t>n</a:t>
            </a:r>
            <a:r>
              <a:rPr sz="1400" spc="9" dirty="0">
                <a:latin typeface="Tahoma"/>
                <a:cs typeface="Tahoma"/>
              </a:rPr>
              <a:t>t</a:t>
            </a:r>
            <a:r>
              <a:rPr sz="1400" spc="0" dirty="0">
                <a:latin typeface="Tahoma"/>
                <a:cs typeface="Tahoma"/>
              </a:rPr>
              <a:t>s</a:t>
            </a:r>
            <a:r>
              <a:rPr sz="1400" spc="184" dirty="0">
                <a:latin typeface="Tahoma"/>
                <a:cs typeface="Tahoma"/>
              </a:rPr>
              <a:t> </a:t>
            </a:r>
            <a:r>
              <a:rPr sz="1400" spc="-4" dirty="0">
                <a:latin typeface="Tahoma"/>
                <a:cs typeface="Tahoma"/>
              </a:rPr>
              <a:t>s</a:t>
            </a:r>
            <a:r>
              <a:rPr sz="1400" spc="9" dirty="0">
                <a:latin typeface="Tahoma"/>
                <a:cs typeface="Tahoma"/>
              </a:rPr>
              <a:t>h</a:t>
            </a:r>
            <a:r>
              <a:rPr sz="1400" spc="-4" dirty="0">
                <a:latin typeface="Tahoma"/>
                <a:cs typeface="Tahoma"/>
              </a:rPr>
              <a:t>a</a:t>
            </a:r>
            <a:r>
              <a:rPr sz="1400" spc="0" dirty="0">
                <a:latin typeface="Tahoma"/>
                <a:cs typeface="Tahoma"/>
              </a:rPr>
              <a:t>ll</a:t>
            </a:r>
            <a:r>
              <a:rPr sz="1400" spc="199" dirty="0">
                <a:latin typeface="Tahoma"/>
                <a:cs typeface="Tahoma"/>
              </a:rPr>
              <a:t> </a:t>
            </a:r>
            <a:r>
              <a:rPr sz="1400" spc="-4" dirty="0">
                <a:latin typeface="Tahoma"/>
                <a:cs typeface="Tahoma"/>
              </a:rPr>
              <a:t>b</a:t>
            </a:r>
            <a:r>
              <a:rPr sz="1400" spc="0" dirty="0">
                <a:latin typeface="Tahoma"/>
                <a:cs typeface="Tahoma"/>
              </a:rPr>
              <a:t>e</a:t>
            </a:r>
            <a:r>
              <a:rPr sz="1400" spc="194" dirty="0">
                <a:latin typeface="Tahoma"/>
                <a:cs typeface="Tahoma"/>
              </a:rPr>
              <a:t> </a:t>
            </a:r>
            <a:r>
              <a:rPr sz="1400" spc="-4" dirty="0">
                <a:latin typeface="Tahoma"/>
                <a:cs typeface="Tahoma"/>
              </a:rPr>
              <a:t>a</a:t>
            </a:r>
            <a:r>
              <a:rPr sz="1400" spc="0" dirty="0">
                <a:latin typeface="Tahoma"/>
                <a:cs typeface="Tahoma"/>
              </a:rPr>
              <a:t>t</a:t>
            </a:r>
            <a:r>
              <a:rPr sz="1400" spc="199" dirty="0">
                <a:latin typeface="Tahoma"/>
                <a:cs typeface="Tahoma"/>
              </a:rPr>
              <a:t> </a:t>
            </a:r>
            <a:r>
              <a:rPr sz="1400" spc="0" dirty="0">
                <a:latin typeface="Tahoma"/>
                <a:cs typeface="Tahoma"/>
              </a:rPr>
              <a:t>le</a:t>
            </a:r>
            <a:r>
              <a:rPr sz="1400" spc="-4" dirty="0">
                <a:latin typeface="Tahoma"/>
                <a:cs typeface="Tahoma"/>
              </a:rPr>
              <a:t>as</a:t>
            </a:r>
            <a:r>
              <a:rPr sz="1400" spc="0" dirty="0">
                <a:latin typeface="Tahoma"/>
                <a:cs typeface="Tahoma"/>
              </a:rPr>
              <a:t>t</a:t>
            </a:r>
            <a:r>
              <a:rPr sz="1400" spc="200" dirty="0">
                <a:latin typeface="Tahoma"/>
                <a:cs typeface="Tahoma"/>
              </a:rPr>
              <a:t> </a:t>
            </a:r>
            <a:r>
              <a:rPr sz="1400" spc="0" dirty="0">
                <a:latin typeface="Tahoma"/>
                <a:cs typeface="Tahoma"/>
              </a:rPr>
              <a:t>a</a:t>
            </a:r>
            <a:r>
              <a:rPr sz="1400" spc="184" dirty="0">
                <a:latin typeface="Tahoma"/>
                <a:cs typeface="Tahoma"/>
              </a:rPr>
              <a:t> </a:t>
            </a:r>
            <a:r>
              <a:rPr sz="1400" spc="0" dirty="0">
                <a:latin typeface="Tahoma"/>
                <a:cs typeface="Tahoma"/>
              </a:rPr>
              <a:t>we</a:t>
            </a:r>
            <a:r>
              <a:rPr sz="1400" spc="-9" dirty="0">
                <a:latin typeface="Tahoma"/>
                <a:cs typeface="Tahoma"/>
              </a:rPr>
              <a:t>e</a:t>
            </a:r>
            <a:r>
              <a:rPr sz="1400" spc="0" dirty="0">
                <a:latin typeface="Tahoma"/>
                <a:cs typeface="Tahoma"/>
              </a:rPr>
              <a:t>k</a:t>
            </a:r>
            <a:r>
              <a:rPr sz="1400" spc="204" dirty="0">
                <a:latin typeface="Tahoma"/>
                <a:cs typeface="Tahoma"/>
              </a:rPr>
              <a:t> </a:t>
            </a:r>
            <a:r>
              <a:rPr sz="1400" spc="0" dirty="0">
                <a:latin typeface="Tahoma"/>
                <a:cs typeface="Tahoma"/>
              </a:rPr>
              <a:t>to</a:t>
            </a:r>
            <a:r>
              <a:rPr sz="1400" spc="189" dirty="0">
                <a:latin typeface="Tahoma"/>
                <a:cs typeface="Tahoma"/>
              </a:rPr>
              <a:t> </a:t>
            </a:r>
            <a:r>
              <a:rPr sz="1400" spc="0" dirty="0">
                <a:latin typeface="Tahoma"/>
                <a:cs typeface="Tahoma"/>
              </a:rPr>
              <a:t>t</a:t>
            </a:r>
            <a:r>
              <a:rPr sz="1400" spc="-9" dirty="0">
                <a:latin typeface="Tahoma"/>
                <a:cs typeface="Tahoma"/>
              </a:rPr>
              <a:t>h</a:t>
            </a:r>
            <a:r>
              <a:rPr sz="1400" spc="0" dirty="0">
                <a:latin typeface="Tahoma"/>
                <a:cs typeface="Tahoma"/>
              </a:rPr>
              <a:t>e </a:t>
            </a:r>
            <a:endParaRPr sz="1400" dirty="0">
              <a:latin typeface="Tahoma"/>
              <a:cs typeface="Tahoma"/>
            </a:endParaRPr>
          </a:p>
          <a:p>
            <a:pPr marL="241300" marR="14706">
              <a:lnSpc>
                <a:spcPts val="1689"/>
              </a:lnSpc>
              <a:spcBef>
                <a:spcPts val="917"/>
              </a:spcBef>
            </a:pPr>
            <a:r>
              <a:rPr sz="1400" spc="0" dirty="0">
                <a:latin typeface="Tahoma"/>
                <a:cs typeface="Tahoma"/>
              </a:rPr>
              <a:t>e</a:t>
            </a:r>
            <a:r>
              <a:rPr sz="1400" spc="-4" dirty="0">
                <a:latin typeface="Tahoma"/>
                <a:cs typeface="Tahoma"/>
              </a:rPr>
              <a:t>xa</a:t>
            </a:r>
            <a:r>
              <a:rPr sz="1400" spc="4" dirty="0">
                <a:latin typeface="Tahoma"/>
                <a:cs typeface="Tahoma"/>
              </a:rPr>
              <a:t>m</a:t>
            </a:r>
            <a:r>
              <a:rPr sz="1400" spc="0" dirty="0">
                <a:latin typeface="Tahoma"/>
                <a:cs typeface="Tahoma"/>
              </a:rPr>
              <a:t>in</a:t>
            </a:r>
            <a:r>
              <a:rPr sz="1400" spc="-4" dirty="0">
                <a:latin typeface="Tahoma"/>
                <a:cs typeface="Tahoma"/>
              </a:rPr>
              <a:t>a</a:t>
            </a:r>
            <a:r>
              <a:rPr sz="1400" spc="0" dirty="0">
                <a:latin typeface="Tahoma"/>
                <a:cs typeface="Tahoma"/>
              </a:rPr>
              <a:t>tion/inte</a:t>
            </a:r>
            <a:r>
              <a:rPr sz="1400" spc="-4" dirty="0">
                <a:latin typeface="Tahoma"/>
                <a:cs typeface="Tahoma"/>
              </a:rPr>
              <a:t>r</a:t>
            </a:r>
            <a:r>
              <a:rPr sz="1400" spc="0" dirty="0">
                <a:latin typeface="Tahoma"/>
                <a:cs typeface="Tahoma"/>
              </a:rPr>
              <a:t>view</a:t>
            </a:r>
            <a:r>
              <a:rPr sz="1400" spc="-4" dirty="0">
                <a:latin typeface="Tahoma"/>
                <a:cs typeface="Tahoma"/>
              </a:rPr>
              <a:t> </a:t>
            </a:r>
            <a:r>
              <a:rPr sz="1400" spc="4" dirty="0">
                <a:latin typeface="Tahoma"/>
                <a:cs typeface="Tahoma"/>
              </a:rPr>
              <a:t>d</a:t>
            </a:r>
            <a:r>
              <a:rPr sz="1400" spc="-4" dirty="0">
                <a:latin typeface="Tahoma"/>
                <a:cs typeface="Tahoma"/>
              </a:rPr>
              <a:t>a</a:t>
            </a:r>
            <a:r>
              <a:rPr sz="1400" spc="0" dirty="0">
                <a:latin typeface="Tahoma"/>
                <a:cs typeface="Tahoma"/>
              </a:rPr>
              <a:t>te.</a:t>
            </a:r>
            <a:endParaRPr sz="1400" dirty="0">
              <a:latin typeface="Tahoma"/>
              <a:cs typeface="Tahoma"/>
            </a:endParaRPr>
          </a:p>
          <a:p>
            <a:pPr marL="241300" marR="6351">
              <a:lnSpc>
                <a:spcPts val="1680"/>
              </a:lnSpc>
              <a:spcBef>
                <a:spcPts val="933"/>
              </a:spcBef>
            </a:pPr>
            <a:r>
              <a:rPr sz="1800" spc="-4" baseline="-2369" dirty="0">
                <a:latin typeface="Cambria"/>
                <a:cs typeface="Cambria"/>
              </a:rPr>
              <a:t>3</a:t>
            </a:r>
            <a:r>
              <a:rPr sz="1800" spc="0" baseline="-2369" dirty="0">
                <a:latin typeface="Cambria"/>
                <a:cs typeface="Cambria"/>
              </a:rPr>
              <a:t>.  </a:t>
            </a:r>
            <a:r>
              <a:rPr sz="1800" spc="100" baseline="-2369" dirty="0">
                <a:latin typeface="Cambria"/>
                <a:cs typeface="Cambria"/>
              </a:rPr>
              <a:t> </a:t>
            </a:r>
            <a:r>
              <a:rPr sz="2100" spc="-4" baseline="-1972" dirty="0">
                <a:latin typeface="Tahoma"/>
                <a:cs typeface="Tahoma"/>
              </a:rPr>
              <a:t>N</a:t>
            </a:r>
            <a:r>
              <a:rPr sz="2100" spc="0" baseline="-1972" dirty="0">
                <a:latin typeface="Tahoma"/>
                <a:cs typeface="Tahoma"/>
              </a:rPr>
              <a:t>otific</a:t>
            </a:r>
            <a:r>
              <a:rPr sz="2100" spc="-4" baseline="-1972" dirty="0">
                <a:latin typeface="Tahoma"/>
                <a:cs typeface="Tahoma"/>
              </a:rPr>
              <a:t>a</a:t>
            </a:r>
            <a:r>
              <a:rPr sz="2100" spc="0" baseline="-1972" dirty="0">
                <a:latin typeface="Tahoma"/>
                <a:cs typeface="Tahoma"/>
              </a:rPr>
              <a:t>tion </a:t>
            </a:r>
            <a:r>
              <a:rPr sz="2100" spc="9" baseline="-1972" dirty="0">
                <a:latin typeface="Tahoma"/>
                <a:cs typeface="Tahoma"/>
              </a:rPr>
              <a:t> </a:t>
            </a:r>
            <a:r>
              <a:rPr sz="2100" spc="0" baseline="-1972" dirty="0">
                <a:latin typeface="Tahoma"/>
                <a:cs typeface="Tahoma"/>
              </a:rPr>
              <a:t>of </a:t>
            </a:r>
            <a:r>
              <a:rPr sz="2100" spc="4" baseline="-1972" dirty="0">
                <a:latin typeface="Tahoma"/>
                <a:cs typeface="Tahoma"/>
              </a:rPr>
              <a:t> </a:t>
            </a:r>
            <a:r>
              <a:rPr sz="2100" spc="0" baseline="-1972" dirty="0">
                <a:latin typeface="Tahoma"/>
                <a:cs typeface="Tahoma"/>
              </a:rPr>
              <a:t>e</a:t>
            </a:r>
            <a:r>
              <a:rPr sz="2100" spc="-4" baseline="-1972" dirty="0">
                <a:latin typeface="Tahoma"/>
                <a:cs typeface="Tahoma"/>
              </a:rPr>
              <a:t>xa</a:t>
            </a:r>
            <a:r>
              <a:rPr sz="2100" spc="4" baseline="-1972" dirty="0">
                <a:latin typeface="Tahoma"/>
                <a:cs typeface="Tahoma"/>
              </a:rPr>
              <a:t>m</a:t>
            </a:r>
            <a:r>
              <a:rPr sz="2100" spc="0" baseline="-1972" dirty="0">
                <a:latin typeface="Tahoma"/>
                <a:cs typeface="Tahoma"/>
              </a:rPr>
              <a:t>i</a:t>
            </a:r>
            <a:r>
              <a:rPr sz="2100" spc="4" baseline="-1972" dirty="0">
                <a:latin typeface="Tahoma"/>
                <a:cs typeface="Tahoma"/>
              </a:rPr>
              <a:t>n</a:t>
            </a:r>
            <a:r>
              <a:rPr sz="2100" spc="-4" baseline="-1972" dirty="0">
                <a:latin typeface="Tahoma"/>
                <a:cs typeface="Tahoma"/>
              </a:rPr>
              <a:t>a</a:t>
            </a:r>
            <a:r>
              <a:rPr sz="2100" spc="0" baseline="-1972" dirty="0">
                <a:latin typeface="Tahoma"/>
                <a:cs typeface="Tahoma"/>
              </a:rPr>
              <a:t>tion/i</a:t>
            </a:r>
            <a:r>
              <a:rPr sz="2100" spc="-9" baseline="-1972" dirty="0">
                <a:latin typeface="Tahoma"/>
                <a:cs typeface="Tahoma"/>
              </a:rPr>
              <a:t>n</a:t>
            </a:r>
            <a:r>
              <a:rPr sz="2100" spc="0" baseline="-1972" dirty="0">
                <a:latin typeface="Tahoma"/>
                <a:cs typeface="Tahoma"/>
              </a:rPr>
              <a:t>te</a:t>
            </a:r>
            <a:r>
              <a:rPr sz="2100" spc="-4" baseline="-1972" dirty="0">
                <a:latin typeface="Tahoma"/>
                <a:cs typeface="Tahoma"/>
              </a:rPr>
              <a:t>r</a:t>
            </a:r>
            <a:r>
              <a:rPr sz="2100" spc="0" baseline="-1972" dirty="0">
                <a:latin typeface="Tahoma"/>
                <a:cs typeface="Tahoma"/>
              </a:rPr>
              <a:t>view </a:t>
            </a:r>
            <a:r>
              <a:rPr sz="2100" spc="14" baseline="-1972" dirty="0">
                <a:latin typeface="Tahoma"/>
                <a:cs typeface="Tahoma"/>
              </a:rPr>
              <a:t> </a:t>
            </a:r>
            <a:r>
              <a:rPr sz="2100" spc="-14" baseline="-1972" dirty="0">
                <a:latin typeface="Tahoma"/>
                <a:cs typeface="Tahoma"/>
              </a:rPr>
              <a:t>r</a:t>
            </a:r>
            <a:r>
              <a:rPr sz="2100" spc="0" baseline="-1972" dirty="0">
                <a:latin typeface="Tahoma"/>
                <a:cs typeface="Tahoma"/>
              </a:rPr>
              <a:t>e</a:t>
            </a:r>
            <a:r>
              <a:rPr sz="2100" spc="-4" baseline="-1972" dirty="0">
                <a:latin typeface="Tahoma"/>
                <a:cs typeface="Tahoma"/>
              </a:rPr>
              <a:t>s</a:t>
            </a:r>
            <a:r>
              <a:rPr sz="2100" spc="0" baseline="-1972" dirty="0">
                <a:latin typeface="Tahoma"/>
                <a:cs typeface="Tahoma"/>
              </a:rPr>
              <a:t>ul</a:t>
            </a:r>
            <a:r>
              <a:rPr sz="2100" spc="9" baseline="-1972" dirty="0">
                <a:latin typeface="Tahoma"/>
                <a:cs typeface="Tahoma"/>
              </a:rPr>
              <a:t>t</a:t>
            </a:r>
            <a:r>
              <a:rPr sz="2100" spc="0" baseline="-1972" dirty="0">
                <a:latin typeface="Tahoma"/>
                <a:cs typeface="Tahoma"/>
              </a:rPr>
              <a:t>s </a:t>
            </a:r>
            <a:r>
              <a:rPr sz="2100" spc="9" baseline="-1972" dirty="0">
                <a:latin typeface="Tahoma"/>
                <a:cs typeface="Tahoma"/>
              </a:rPr>
              <a:t> </a:t>
            </a:r>
            <a:r>
              <a:rPr sz="2100" spc="0" baseline="-1972" dirty="0">
                <a:latin typeface="Tahoma"/>
                <a:cs typeface="Tahoma"/>
              </a:rPr>
              <a:t>to </a:t>
            </a:r>
            <a:r>
              <a:rPr sz="2100" spc="14" baseline="-1972" dirty="0">
                <a:latin typeface="Tahoma"/>
                <a:cs typeface="Tahoma"/>
              </a:rPr>
              <a:t> </a:t>
            </a:r>
            <a:r>
              <a:rPr sz="2100" spc="-9" baseline="-1972" dirty="0">
                <a:latin typeface="Tahoma"/>
                <a:cs typeface="Tahoma"/>
              </a:rPr>
              <a:t>t</a:t>
            </a:r>
            <a:r>
              <a:rPr sz="2100" spc="0" baseline="-1972" dirty="0">
                <a:latin typeface="Tahoma"/>
                <a:cs typeface="Tahoma"/>
              </a:rPr>
              <a:t>he </a:t>
            </a:r>
            <a:r>
              <a:rPr sz="2100" spc="14" baseline="-1972" dirty="0">
                <a:latin typeface="Tahoma"/>
                <a:cs typeface="Tahoma"/>
              </a:rPr>
              <a:t> </a:t>
            </a:r>
            <a:r>
              <a:rPr sz="2100" spc="-4" baseline="-1972" dirty="0">
                <a:latin typeface="Tahoma"/>
                <a:cs typeface="Tahoma"/>
              </a:rPr>
              <a:t>a</a:t>
            </a:r>
            <a:r>
              <a:rPr sz="2100" spc="4" baseline="-1972" dirty="0">
                <a:latin typeface="Tahoma"/>
                <a:cs typeface="Tahoma"/>
              </a:rPr>
              <a:t>p</a:t>
            </a:r>
            <a:r>
              <a:rPr sz="2100" spc="-4" baseline="-1972" dirty="0">
                <a:latin typeface="Tahoma"/>
                <a:cs typeface="Tahoma"/>
              </a:rPr>
              <a:t>p</a:t>
            </a:r>
            <a:r>
              <a:rPr sz="2100" spc="0" baseline="-1972" dirty="0">
                <a:latin typeface="Tahoma"/>
                <a:cs typeface="Tahoma"/>
              </a:rPr>
              <a:t>lic</a:t>
            </a:r>
            <a:r>
              <a:rPr sz="2100" spc="-4" baseline="-1972" dirty="0">
                <a:latin typeface="Tahoma"/>
                <a:cs typeface="Tahoma"/>
              </a:rPr>
              <a:t>a</a:t>
            </a:r>
            <a:r>
              <a:rPr sz="2100" spc="0" baseline="-1972" dirty="0">
                <a:latin typeface="Tahoma"/>
                <a:cs typeface="Tahoma"/>
              </a:rPr>
              <a:t>nts </a:t>
            </a:r>
            <a:r>
              <a:rPr sz="2100" spc="19" baseline="-1972" dirty="0">
                <a:latin typeface="Tahoma"/>
                <a:cs typeface="Tahoma"/>
              </a:rPr>
              <a:t> </a:t>
            </a:r>
            <a:r>
              <a:rPr sz="2100" spc="-4" baseline="-1972" dirty="0">
                <a:latin typeface="Tahoma"/>
                <a:cs typeface="Tahoma"/>
              </a:rPr>
              <a:t>s</a:t>
            </a:r>
            <a:r>
              <a:rPr sz="2100" spc="0" baseline="-1972" dirty="0">
                <a:latin typeface="Tahoma"/>
                <a:cs typeface="Tahoma"/>
              </a:rPr>
              <a:t>h</a:t>
            </a:r>
            <a:r>
              <a:rPr sz="2100" spc="4" baseline="-1972" dirty="0">
                <a:latin typeface="Tahoma"/>
                <a:cs typeface="Tahoma"/>
              </a:rPr>
              <a:t>a</a:t>
            </a:r>
            <a:r>
              <a:rPr sz="2100" spc="0" baseline="-1972" dirty="0">
                <a:latin typeface="Tahoma"/>
                <a:cs typeface="Tahoma"/>
              </a:rPr>
              <a:t>ll </a:t>
            </a:r>
            <a:r>
              <a:rPr sz="2100" spc="14" baseline="-1972" dirty="0">
                <a:latin typeface="Tahoma"/>
                <a:cs typeface="Tahoma"/>
              </a:rPr>
              <a:t> </a:t>
            </a:r>
            <a:r>
              <a:rPr sz="2100" spc="-4" baseline="-1972" dirty="0">
                <a:latin typeface="Tahoma"/>
                <a:cs typeface="Tahoma"/>
              </a:rPr>
              <a:t>b</a:t>
            </a:r>
            <a:r>
              <a:rPr sz="2100" spc="0" baseline="-1972" dirty="0">
                <a:latin typeface="Tahoma"/>
                <a:cs typeface="Tahoma"/>
              </a:rPr>
              <a:t>e </a:t>
            </a:r>
            <a:r>
              <a:rPr sz="2100" spc="19" baseline="-1972" dirty="0">
                <a:latin typeface="Tahoma"/>
                <a:cs typeface="Tahoma"/>
              </a:rPr>
              <a:t> </a:t>
            </a:r>
            <a:r>
              <a:rPr sz="2100" spc="-9" baseline="-1972" dirty="0">
                <a:latin typeface="Tahoma"/>
                <a:cs typeface="Tahoma"/>
              </a:rPr>
              <a:t>t</a:t>
            </a:r>
            <a:r>
              <a:rPr sz="2100" spc="0" baseline="-1972" dirty="0">
                <a:latin typeface="Tahoma"/>
                <a:cs typeface="Tahoma"/>
              </a:rPr>
              <a:t>wo </a:t>
            </a:r>
            <a:r>
              <a:rPr sz="2100" spc="9" baseline="-1972" dirty="0">
                <a:latin typeface="Tahoma"/>
                <a:cs typeface="Tahoma"/>
              </a:rPr>
              <a:t> </a:t>
            </a:r>
            <a:r>
              <a:rPr sz="2100" spc="0" baseline="-1972" dirty="0">
                <a:latin typeface="Tahoma"/>
                <a:cs typeface="Tahoma"/>
              </a:rPr>
              <a:t>w</a:t>
            </a:r>
            <a:r>
              <a:rPr sz="2100" spc="-9" baseline="-1972" dirty="0">
                <a:latin typeface="Tahoma"/>
                <a:cs typeface="Tahoma"/>
              </a:rPr>
              <a:t>e</a:t>
            </a:r>
            <a:r>
              <a:rPr sz="2100" spc="0" baseline="-1972" dirty="0">
                <a:latin typeface="Tahoma"/>
                <a:cs typeface="Tahoma"/>
              </a:rPr>
              <a:t>eks </a:t>
            </a:r>
            <a:r>
              <a:rPr sz="2100" spc="9" baseline="-1972" dirty="0">
                <a:latin typeface="Tahoma"/>
                <a:cs typeface="Tahoma"/>
              </a:rPr>
              <a:t> </a:t>
            </a:r>
            <a:r>
              <a:rPr sz="2100" spc="-4" baseline="-1972" dirty="0">
                <a:latin typeface="Tahoma"/>
                <a:cs typeface="Tahoma"/>
              </a:rPr>
              <a:t>a</a:t>
            </a:r>
            <a:r>
              <a:rPr sz="2100" spc="0" baseline="-1972" dirty="0">
                <a:latin typeface="Tahoma"/>
                <a:cs typeface="Tahoma"/>
              </a:rPr>
              <a:t>fter </a:t>
            </a:r>
            <a:r>
              <a:rPr sz="2100" spc="9" baseline="-1972" dirty="0">
                <a:latin typeface="Tahoma"/>
                <a:cs typeface="Tahoma"/>
              </a:rPr>
              <a:t> </a:t>
            </a:r>
            <a:r>
              <a:rPr sz="2100" spc="0" baseline="-1972" dirty="0">
                <a:latin typeface="Tahoma"/>
                <a:cs typeface="Tahoma"/>
              </a:rPr>
              <a:t>the</a:t>
            </a:r>
            <a:endParaRPr sz="1400" dirty="0">
              <a:latin typeface="Tahoma"/>
              <a:cs typeface="Tahoma"/>
            </a:endParaRPr>
          </a:p>
          <a:p>
            <a:pPr marL="241300" marR="32191">
              <a:lnSpc>
                <a:spcPct val="100585"/>
              </a:lnSpc>
              <a:spcBef>
                <a:spcPts val="766"/>
              </a:spcBef>
            </a:pPr>
            <a:r>
              <a:rPr sz="1400" spc="0" dirty="0">
                <a:latin typeface="Tahoma"/>
                <a:cs typeface="Tahoma"/>
              </a:rPr>
              <a:t>e</a:t>
            </a:r>
            <a:r>
              <a:rPr sz="1400" spc="-4" dirty="0">
                <a:latin typeface="Tahoma"/>
                <a:cs typeface="Tahoma"/>
              </a:rPr>
              <a:t>xa</a:t>
            </a:r>
            <a:r>
              <a:rPr sz="1400" spc="4" dirty="0">
                <a:latin typeface="Tahoma"/>
                <a:cs typeface="Tahoma"/>
              </a:rPr>
              <a:t>m</a:t>
            </a:r>
            <a:r>
              <a:rPr sz="1400" spc="0" dirty="0">
                <a:latin typeface="Tahoma"/>
                <a:cs typeface="Tahoma"/>
              </a:rPr>
              <a:t>in</a:t>
            </a:r>
            <a:r>
              <a:rPr sz="1400" spc="-4" dirty="0">
                <a:latin typeface="Tahoma"/>
                <a:cs typeface="Tahoma"/>
              </a:rPr>
              <a:t>a</a:t>
            </a:r>
            <a:r>
              <a:rPr sz="1400" spc="0" dirty="0">
                <a:latin typeface="Tahoma"/>
                <a:cs typeface="Tahoma"/>
              </a:rPr>
              <a:t>tio</a:t>
            </a:r>
            <a:r>
              <a:rPr sz="1400" spc="4" dirty="0">
                <a:latin typeface="Tahoma"/>
                <a:cs typeface="Tahoma"/>
              </a:rPr>
              <a:t>n</a:t>
            </a:r>
            <a:r>
              <a:rPr sz="1400" spc="-4" dirty="0">
                <a:latin typeface="Tahoma"/>
                <a:cs typeface="Tahoma"/>
              </a:rPr>
              <a:t>s</a:t>
            </a:r>
            <a:r>
              <a:rPr sz="1400" spc="4" dirty="0">
                <a:latin typeface="Tahoma"/>
                <a:cs typeface="Tahoma"/>
              </a:rPr>
              <a:t>/</a:t>
            </a:r>
            <a:r>
              <a:rPr sz="1400" spc="0" dirty="0">
                <a:latin typeface="Tahoma"/>
                <a:cs typeface="Tahoma"/>
              </a:rPr>
              <a:t>in</a:t>
            </a:r>
            <a:r>
              <a:rPr sz="1400" spc="-9" dirty="0">
                <a:latin typeface="Tahoma"/>
                <a:cs typeface="Tahoma"/>
              </a:rPr>
              <a:t>t</a:t>
            </a:r>
            <a:r>
              <a:rPr sz="1400" spc="0" dirty="0">
                <a:latin typeface="Tahoma"/>
                <a:cs typeface="Tahoma"/>
              </a:rPr>
              <a:t>e</a:t>
            </a:r>
            <a:r>
              <a:rPr sz="1400" spc="-4" dirty="0">
                <a:latin typeface="Tahoma"/>
                <a:cs typeface="Tahoma"/>
              </a:rPr>
              <a:t>r</a:t>
            </a:r>
            <a:r>
              <a:rPr sz="1400" spc="0" dirty="0">
                <a:latin typeface="Tahoma"/>
                <a:cs typeface="Tahoma"/>
              </a:rPr>
              <a:t>views</a:t>
            </a:r>
            <a:endParaRPr sz="1400" dirty="0">
              <a:latin typeface="Tahoma"/>
              <a:cs typeface="Tahoma"/>
            </a:endParaRPr>
          </a:p>
          <a:p>
            <a:pPr marL="241300" marR="15598">
              <a:lnSpc>
                <a:spcPts val="1824"/>
              </a:lnSpc>
              <a:spcBef>
                <a:spcPts val="840"/>
              </a:spcBef>
            </a:pPr>
            <a:r>
              <a:rPr sz="1200" spc="-4" dirty="0">
                <a:latin typeface="Cambria"/>
                <a:cs typeface="Cambria"/>
              </a:rPr>
              <a:t>4</a:t>
            </a:r>
            <a:r>
              <a:rPr sz="1200" spc="0" dirty="0">
                <a:latin typeface="Cambria"/>
                <a:cs typeface="Cambria"/>
              </a:rPr>
              <a:t>.  </a:t>
            </a:r>
            <a:r>
              <a:rPr sz="1200" spc="100" dirty="0">
                <a:latin typeface="Cambria"/>
                <a:cs typeface="Cambria"/>
              </a:rPr>
              <a:t> </a:t>
            </a:r>
            <a:r>
              <a:rPr sz="1400" spc="-29" dirty="0">
                <a:latin typeface="Tahoma"/>
                <a:cs typeface="Tahoma"/>
              </a:rPr>
              <a:t>P</a:t>
            </a:r>
            <a:r>
              <a:rPr sz="1400" spc="-14" dirty="0">
                <a:latin typeface="Tahoma"/>
                <a:cs typeface="Tahoma"/>
              </a:rPr>
              <a:t>a</a:t>
            </a:r>
            <a:r>
              <a:rPr sz="1400" spc="0" dirty="0">
                <a:latin typeface="Tahoma"/>
                <a:cs typeface="Tahoma"/>
              </a:rPr>
              <a:t>y</a:t>
            </a:r>
            <a:r>
              <a:rPr sz="1400" spc="4" dirty="0">
                <a:latin typeface="Tahoma"/>
                <a:cs typeface="Tahoma"/>
              </a:rPr>
              <a:t>m</a:t>
            </a:r>
            <a:r>
              <a:rPr sz="1400" spc="0" dirty="0">
                <a:latin typeface="Tahoma"/>
                <a:cs typeface="Tahoma"/>
              </a:rPr>
              <a:t>ent</a:t>
            </a:r>
            <a:r>
              <a:rPr sz="1400" spc="199" dirty="0">
                <a:latin typeface="Tahoma"/>
                <a:cs typeface="Tahoma"/>
              </a:rPr>
              <a:t> </a:t>
            </a:r>
            <a:r>
              <a:rPr sz="1400" spc="-14" dirty="0">
                <a:latin typeface="Tahoma"/>
                <a:cs typeface="Tahoma"/>
              </a:rPr>
              <a:t>f</a:t>
            </a:r>
            <a:r>
              <a:rPr sz="1400" spc="0" dirty="0">
                <a:latin typeface="Tahoma"/>
                <a:cs typeface="Tahoma"/>
              </a:rPr>
              <a:t>or</a:t>
            </a:r>
            <a:r>
              <a:rPr sz="1400" spc="204" dirty="0">
                <a:latin typeface="Tahoma"/>
                <a:cs typeface="Tahoma"/>
              </a:rPr>
              <a:t> </a:t>
            </a:r>
            <a:r>
              <a:rPr sz="1400" spc="-4" dirty="0">
                <a:latin typeface="Tahoma"/>
                <a:cs typeface="Tahoma"/>
              </a:rPr>
              <a:t>c</a:t>
            </a:r>
            <a:r>
              <a:rPr sz="1400" spc="0" dirty="0">
                <a:latin typeface="Tahoma"/>
                <a:cs typeface="Tahoma"/>
              </a:rPr>
              <a:t>om</a:t>
            </a:r>
            <a:r>
              <a:rPr sz="1400" spc="-4" dirty="0">
                <a:latin typeface="Tahoma"/>
                <a:cs typeface="Tahoma"/>
              </a:rPr>
              <a:t>p</a:t>
            </a:r>
            <a:r>
              <a:rPr sz="1400" spc="0" dirty="0">
                <a:latin typeface="Tahoma"/>
                <a:cs typeface="Tahoma"/>
              </a:rPr>
              <a:t>ete</a:t>
            </a:r>
            <a:r>
              <a:rPr sz="1400" spc="-9" dirty="0">
                <a:latin typeface="Tahoma"/>
                <a:cs typeface="Tahoma"/>
              </a:rPr>
              <a:t>n</a:t>
            </a:r>
            <a:r>
              <a:rPr sz="1400" spc="0" dirty="0">
                <a:latin typeface="Tahoma"/>
                <a:cs typeface="Tahoma"/>
              </a:rPr>
              <a:t>cy</a:t>
            </a:r>
            <a:r>
              <a:rPr sz="1400" spc="204" dirty="0">
                <a:latin typeface="Tahoma"/>
                <a:cs typeface="Tahoma"/>
              </a:rPr>
              <a:t> </a:t>
            </a:r>
            <a:r>
              <a:rPr sz="1400" spc="0" dirty="0">
                <a:latin typeface="Tahoma"/>
                <a:cs typeface="Tahoma"/>
              </a:rPr>
              <a:t>ce</a:t>
            </a:r>
            <a:r>
              <a:rPr sz="1400" spc="-4" dirty="0">
                <a:latin typeface="Tahoma"/>
                <a:cs typeface="Tahoma"/>
              </a:rPr>
              <a:t>r</a:t>
            </a:r>
            <a:r>
              <a:rPr sz="1400" spc="0" dirty="0">
                <a:latin typeface="Tahoma"/>
                <a:cs typeface="Tahoma"/>
              </a:rPr>
              <a:t>tif</a:t>
            </a:r>
            <a:r>
              <a:rPr sz="1400" spc="-9" dirty="0">
                <a:latin typeface="Tahoma"/>
                <a:cs typeface="Tahoma"/>
              </a:rPr>
              <a:t>i</a:t>
            </a:r>
            <a:r>
              <a:rPr sz="1400" spc="0" dirty="0">
                <a:latin typeface="Tahoma"/>
                <a:cs typeface="Tahoma"/>
              </a:rPr>
              <a:t>c</a:t>
            </a:r>
            <a:r>
              <a:rPr sz="1400" spc="-4" dirty="0">
                <a:latin typeface="Tahoma"/>
                <a:cs typeface="Tahoma"/>
              </a:rPr>
              <a:t>a</a:t>
            </a:r>
            <a:r>
              <a:rPr sz="1400" spc="0" dirty="0">
                <a:latin typeface="Tahoma"/>
                <a:cs typeface="Tahoma"/>
              </a:rPr>
              <a:t>te</a:t>
            </a:r>
            <a:r>
              <a:rPr sz="1400" spc="204" dirty="0">
                <a:latin typeface="Tahoma"/>
                <a:cs typeface="Tahoma"/>
              </a:rPr>
              <a:t> </a:t>
            </a:r>
            <a:r>
              <a:rPr sz="1400" spc="-4" dirty="0">
                <a:latin typeface="Tahoma"/>
                <a:cs typeface="Tahoma"/>
              </a:rPr>
              <a:t>f</a:t>
            </a:r>
            <a:r>
              <a:rPr sz="1400" spc="-9" dirty="0">
                <a:latin typeface="Tahoma"/>
                <a:cs typeface="Tahoma"/>
              </a:rPr>
              <a:t>e</a:t>
            </a:r>
            <a:r>
              <a:rPr sz="1400" spc="0" dirty="0">
                <a:latin typeface="Tahoma"/>
                <a:cs typeface="Tahoma"/>
              </a:rPr>
              <a:t>e</a:t>
            </a:r>
            <a:r>
              <a:rPr sz="1400" spc="204" dirty="0">
                <a:latin typeface="Tahoma"/>
                <a:cs typeface="Tahoma"/>
              </a:rPr>
              <a:t> </a:t>
            </a:r>
            <a:r>
              <a:rPr sz="1400" spc="4" dirty="0">
                <a:latin typeface="Tahoma"/>
                <a:cs typeface="Tahoma"/>
              </a:rPr>
              <a:t>(</a:t>
            </a:r>
            <a:r>
              <a:rPr sz="1400" spc="0" dirty="0">
                <a:latin typeface="Tahoma"/>
                <a:cs typeface="Tahoma"/>
              </a:rPr>
              <a:t>via</a:t>
            </a:r>
            <a:r>
              <a:rPr sz="1400" spc="194" dirty="0">
                <a:latin typeface="Tahoma"/>
                <a:cs typeface="Tahoma"/>
              </a:rPr>
              <a:t> </a:t>
            </a:r>
            <a:r>
              <a:rPr sz="1400" spc="-4" dirty="0">
                <a:latin typeface="Tahoma"/>
                <a:cs typeface="Tahoma"/>
              </a:rPr>
              <a:t>T</a:t>
            </a:r>
            <a:r>
              <a:rPr sz="1400" spc="-9" dirty="0">
                <a:latin typeface="Tahoma"/>
                <a:cs typeface="Tahoma"/>
              </a:rPr>
              <a:t>S</a:t>
            </a:r>
            <a:r>
              <a:rPr sz="1400" spc="0" dirty="0">
                <a:latin typeface="Tahoma"/>
                <a:cs typeface="Tahoma"/>
              </a:rPr>
              <a:t>A)</a:t>
            </a:r>
            <a:r>
              <a:rPr sz="1400" spc="204" dirty="0">
                <a:latin typeface="Tahoma"/>
                <a:cs typeface="Tahoma"/>
              </a:rPr>
              <a:t> </a:t>
            </a:r>
            <a:r>
              <a:rPr sz="1400" spc="4" dirty="0">
                <a:latin typeface="Tahoma"/>
                <a:cs typeface="Tahoma"/>
              </a:rPr>
              <a:t>m</a:t>
            </a:r>
            <a:r>
              <a:rPr sz="1400" spc="0" dirty="0">
                <a:latin typeface="Tahoma"/>
                <a:cs typeface="Tahoma"/>
              </a:rPr>
              <a:t>u</a:t>
            </a:r>
            <a:r>
              <a:rPr sz="1400" spc="-4" dirty="0">
                <a:latin typeface="Tahoma"/>
                <a:cs typeface="Tahoma"/>
              </a:rPr>
              <a:t>s</a:t>
            </a:r>
            <a:r>
              <a:rPr sz="1400" spc="0" dirty="0">
                <a:latin typeface="Tahoma"/>
                <a:cs typeface="Tahoma"/>
              </a:rPr>
              <a:t>t</a:t>
            </a:r>
            <a:r>
              <a:rPr sz="1400" spc="209" dirty="0">
                <a:latin typeface="Tahoma"/>
                <a:cs typeface="Tahoma"/>
              </a:rPr>
              <a:t> </a:t>
            </a:r>
            <a:r>
              <a:rPr sz="1400" spc="-4" dirty="0">
                <a:latin typeface="Tahoma"/>
                <a:cs typeface="Tahoma"/>
              </a:rPr>
              <a:t>b</a:t>
            </a:r>
            <a:r>
              <a:rPr sz="1400" spc="0" dirty="0">
                <a:latin typeface="Tahoma"/>
                <a:cs typeface="Tahoma"/>
              </a:rPr>
              <a:t>e</a:t>
            </a:r>
            <a:r>
              <a:rPr sz="1400" spc="204" dirty="0">
                <a:latin typeface="Tahoma"/>
                <a:cs typeface="Tahoma"/>
              </a:rPr>
              <a:t> </a:t>
            </a:r>
            <a:r>
              <a:rPr sz="1400" spc="4" dirty="0">
                <a:latin typeface="Tahoma"/>
                <a:cs typeface="Tahoma"/>
              </a:rPr>
              <a:t>m</a:t>
            </a:r>
            <a:r>
              <a:rPr sz="1400" spc="-4" dirty="0">
                <a:latin typeface="Tahoma"/>
                <a:cs typeface="Tahoma"/>
              </a:rPr>
              <a:t>ad</a:t>
            </a:r>
            <a:r>
              <a:rPr sz="1400" spc="0" dirty="0">
                <a:latin typeface="Tahoma"/>
                <a:cs typeface="Tahoma"/>
              </a:rPr>
              <a:t>e</a:t>
            </a:r>
            <a:r>
              <a:rPr sz="1400" spc="204" dirty="0">
                <a:latin typeface="Tahoma"/>
                <a:cs typeface="Tahoma"/>
              </a:rPr>
              <a:t> </a:t>
            </a:r>
            <a:r>
              <a:rPr sz="1400" spc="0" dirty="0">
                <a:latin typeface="Tahoma"/>
                <a:cs typeface="Tahoma"/>
              </a:rPr>
              <a:t>not</a:t>
            </a:r>
            <a:r>
              <a:rPr sz="1400" spc="199" dirty="0">
                <a:latin typeface="Tahoma"/>
                <a:cs typeface="Tahoma"/>
              </a:rPr>
              <a:t> </a:t>
            </a:r>
            <a:r>
              <a:rPr sz="1400" spc="0" dirty="0">
                <a:latin typeface="Tahoma"/>
                <a:cs typeface="Tahoma"/>
              </a:rPr>
              <a:t>l</a:t>
            </a:r>
            <a:r>
              <a:rPr sz="1400" spc="-4" dirty="0">
                <a:latin typeface="Tahoma"/>
                <a:cs typeface="Tahoma"/>
              </a:rPr>
              <a:t>a</a:t>
            </a:r>
            <a:r>
              <a:rPr sz="1400" spc="0" dirty="0">
                <a:latin typeface="Tahoma"/>
                <a:cs typeface="Tahoma"/>
              </a:rPr>
              <a:t>ter</a:t>
            </a:r>
            <a:r>
              <a:rPr sz="1400" spc="204" dirty="0">
                <a:latin typeface="Tahoma"/>
                <a:cs typeface="Tahoma"/>
              </a:rPr>
              <a:t> </a:t>
            </a:r>
            <a:r>
              <a:rPr sz="1400" spc="0" dirty="0">
                <a:latin typeface="Tahoma"/>
                <a:cs typeface="Tahoma"/>
              </a:rPr>
              <a:t>th</a:t>
            </a:r>
            <a:r>
              <a:rPr sz="1400" spc="-4" dirty="0">
                <a:latin typeface="Tahoma"/>
                <a:cs typeface="Tahoma"/>
              </a:rPr>
              <a:t>a</a:t>
            </a:r>
            <a:r>
              <a:rPr sz="1400" spc="0" dirty="0">
                <a:latin typeface="Tahoma"/>
                <a:cs typeface="Tahoma"/>
              </a:rPr>
              <a:t>n</a:t>
            </a:r>
            <a:r>
              <a:rPr sz="1400" spc="209" dirty="0">
                <a:latin typeface="Tahoma"/>
                <a:cs typeface="Tahoma"/>
              </a:rPr>
              <a:t> </a:t>
            </a:r>
            <a:r>
              <a:rPr sz="1400" spc="0" dirty="0">
                <a:latin typeface="Tahoma"/>
                <a:cs typeface="Tahoma"/>
              </a:rPr>
              <a:t>one</a:t>
            </a:r>
            <a:r>
              <a:rPr sz="1400" spc="200" dirty="0">
                <a:latin typeface="Tahoma"/>
                <a:cs typeface="Tahoma"/>
              </a:rPr>
              <a:t> </a:t>
            </a:r>
            <a:r>
              <a:rPr sz="1400" spc="-9" dirty="0">
                <a:latin typeface="Tahoma"/>
                <a:cs typeface="Tahoma"/>
              </a:rPr>
              <a:t>w</a:t>
            </a:r>
            <a:r>
              <a:rPr sz="1400" spc="0" dirty="0">
                <a:latin typeface="Tahoma"/>
                <a:cs typeface="Tahoma"/>
              </a:rPr>
              <a:t>eek</a:t>
            </a:r>
            <a:r>
              <a:rPr sz="1400" spc="204" dirty="0">
                <a:latin typeface="Tahoma"/>
                <a:cs typeface="Tahoma"/>
              </a:rPr>
              <a:t> </a:t>
            </a:r>
            <a:r>
              <a:rPr sz="1400" spc="-4" dirty="0">
                <a:latin typeface="Tahoma"/>
                <a:cs typeface="Tahoma"/>
              </a:rPr>
              <a:t>a</a:t>
            </a:r>
            <a:r>
              <a:rPr sz="1400" spc="0" dirty="0">
                <a:latin typeface="Tahoma"/>
                <a:cs typeface="Tahoma"/>
              </a:rPr>
              <a:t>fter </a:t>
            </a:r>
            <a:endParaRPr sz="1400" dirty="0">
              <a:latin typeface="Tahoma"/>
              <a:cs typeface="Tahoma"/>
            </a:endParaRPr>
          </a:p>
          <a:p>
            <a:pPr marL="241300" marR="15598">
              <a:lnSpc>
                <a:spcPts val="1689"/>
              </a:lnSpc>
              <a:spcBef>
                <a:spcPts val="917"/>
              </a:spcBef>
            </a:pPr>
            <a:r>
              <a:rPr sz="1400" spc="0" dirty="0">
                <a:latin typeface="Tahoma"/>
                <a:cs typeface="Tahoma"/>
              </a:rPr>
              <a:t>notific</a:t>
            </a:r>
            <a:r>
              <a:rPr sz="1400" spc="-4" dirty="0">
                <a:latin typeface="Tahoma"/>
                <a:cs typeface="Tahoma"/>
              </a:rPr>
              <a:t>a</a:t>
            </a:r>
            <a:r>
              <a:rPr sz="1400" spc="0" dirty="0">
                <a:latin typeface="Tahoma"/>
                <a:cs typeface="Tahoma"/>
              </a:rPr>
              <a:t>tion</a:t>
            </a:r>
            <a:endParaRPr sz="1400" dirty="0">
              <a:latin typeface="Tahoma"/>
              <a:cs typeface="Tahoma"/>
            </a:endParaRPr>
          </a:p>
          <a:p>
            <a:pPr marL="241300" marR="7530">
              <a:lnSpc>
                <a:spcPts val="1680"/>
              </a:lnSpc>
              <a:spcBef>
                <a:spcPts val="933"/>
              </a:spcBef>
            </a:pPr>
            <a:r>
              <a:rPr sz="1800" spc="-4" baseline="-2369" dirty="0">
                <a:latin typeface="Cambria"/>
                <a:cs typeface="Cambria"/>
              </a:rPr>
              <a:t>5</a:t>
            </a:r>
            <a:r>
              <a:rPr sz="1800" spc="0" baseline="-2369" dirty="0">
                <a:latin typeface="Cambria"/>
                <a:cs typeface="Cambria"/>
              </a:rPr>
              <a:t>.  </a:t>
            </a:r>
            <a:r>
              <a:rPr sz="1800" spc="100" baseline="-2369" dirty="0">
                <a:latin typeface="Cambria"/>
                <a:cs typeface="Cambria"/>
              </a:rPr>
              <a:t> </a:t>
            </a:r>
            <a:r>
              <a:rPr sz="2100" spc="0" baseline="-1972" dirty="0">
                <a:latin typeface="Tahoma"/>
                <a:cs typeface="Tahoma"/>
              </a:rPr>
              <a:t>Com</a:t>
            </a:r>
            <a:r>
              <a:rPr sz="2100" spc="-4" baseline="-1972" dirty="0">
                <a:latin typeface="Tahoma"/>
                <a:cs typeface="Tahoma"/>
              </a:rPr>
              <a:t>p</a:t>
            </a:r>
            <a:r>
              <a:rPr sz="2100" spc="0" baseline="-1972" dirty="0">
                <a:latin typeface="Tahoma"/>
                <a:cs typeface="Tahoma"/>
              </a:rPr>
              <a:t>ete</a:t>
            </a:r>
            <a:r>
              <a:rPr sz="2100" spc="-9" baseline="-1972" dirty="0">
                <a:latin typeface="Tahoma"/>
                <a:cs typeface="Tahoma"/>
              </a:rPr>
              <a:t>n</a:t>
            </a:r>
            <a:r>
              <a:rPr sz="2100" spc="0" baseline="-1972" dirty="0">
                <a:latin typeface="Tahoma"/>
                <a:cs typeface="Tahoma"/>
              </a:rPr>
              <a:t>cy</a:t>
            </a:r>
            <a:r>
              <a:rPr sz="2100" spc="159" baseline="-1972" dirty="0">
                <a:latin typeface="Tahoma"/>
                <a:cs typeface="Tahoma"/>
              </a:rPr>
              <a:t> </a:t>
            </a:r>
            <a:r>
              <a:rPr sz="2100" spc="-4" baseline="-1972" dirty="0">
                <a:latin typeface="Tahoma"/>
                <a:cs typeface="Tahoma"/>
              </a:rPr>
              <a:t>c</a:t>
            </a:r>
            <a:r>
              <a:rPr sz="2100" spc="0" baseline="-1972" dirty="0">
                <a:latin typeface="Tahoma"/>
                <a:cs typeface="Tahoma"/>
              </a:rPr>
              <a:t>e</a:t>
            </a:r>
            <a:r>
              <a:rPr sz="2100" spc="-4" baseline="-1972" dirty="0">
                <a:latin typeface="Tahoma"/>
                <a:cs typeface="Tahoma"/>
              </a:rPr>
              <a:t>r</a:t>
            </a:r>
            <a:r>
              <a:rPr sz="2100" spc="0" baseline="-1972" dirty="0">
                <a:latin typeface="Tahoma"/>
                <a:cs typeface="Tahoma"/>
              </a:rPr>
              <a:t>tific</a:t>
            </a:r>
            <a:r>
              <a:rPr sz="2100" spc="-4" baseline="-1972" dirty="0">
                <a:latin typeface="Tahoma"/>
                <a:cs typeface="Tahoma"/>
              </a:rPr>
              <a:t>a</a:t>
            </a:r>
            <a:r>
              <a:rPr sz="2100" spc="0" baseline="-1972" dirty="0">
                <a:latin typeface="Tahoma"/>
                <a:cs typeface="Tahoma"/>
              </a:rPr>
              <a:t>tes</a:t>
            </a:r>
            <a:r>
              <a:rPr sz="2100" spc="154" baseline="-1972" dirty="0">
                <a:latin typeface="Tahoma"/>
                <a:cs typeface="Tahoma"/>
              </a:rPr>
              <a:t> </a:t>
            </a:r>
            <a:r>
              <a:rPr sz="2100" spc="-4" baseline="-1972" dirty="0">
                <a:latin typeface="Tahoma"/>
                <a:cs typeface="Tahoma"/>
              </a:rPr>
              <a:t>s</a:t>
            </a:r>
            <a:r>
              <a:rPr sz="2100" spc="0" baseline="-1972" dirty="0">
                <a:latin typeface="Tahoma"/>
                <a:cs typeface="Tahoma"/>
              </a:rPr>
              <a:t>h</a:t>
            </a:r>
            <a:r>
              <a:rPr sz="2100" spc="4" baseline="-1972" dirty="0">
                <a:latin typeface="Tahoma"/>
                <a:cs typeface="Tahoma"/>
              </a:rPr>
              <a:t>a</a:t>
            </a:r>
            <a:r>
              <a:rPr sz="2100" spc="0" baseline="-1972" dirty="0">
                <a:latin typeface="Tahoma"/>
                <a:cs typeface="Tahoma"/>
              </a:rPr>
              <a:t>ll</a:t>
            </a:r>
            <a:r>
              <a:rPr sz="2100" spc="159" baseline="-1972" dirty="0">
                <a:latin typeface="Tahoma"/>
                <a:cs typeface="Tahoma"/>
              </a:rPr>
              <a:t> </a:t>
            </a:r>
            <a:r>
              <a:rPr sz="2100" spc="-4" baseline="-1972" dirty="0">
                <a:latin typeface="Tahoma"/>
                <a:cs typeface="Tahoma"/>
              </a:rPr>
              <a:t>b</a:t>
            </a:r>
            <a:r>
              <a:rPr sz="2100" spc="0" baseline="-1972" dirty="0">
                <a:latin typeface="Tahoma"/>
                <a:cs typeface="Tahoma"/>
              </a:rPr>
              <a:t>e</a:t>
            </a:r>
            <a:r>
              <a:rPr sz="2100" spc="164" baseline="-1972" dirty="0">
                <a:latin typeface="Tahoma"/>
                <a:cs typeface="Tahoma"/>
              </a:rPr>
              <a:t> </a:t>
            </a:r>
            <a:r>
              <a:rPr sz="2100" spc="0" baseline="-1972" dirty="0">
                <a:latin typeface="Tahoma"/>
                <a:cs typeface="Tahoma"/>
              </a:rPr>
              <a:t>i</a:t>
            </a:r>
            <a:r>
              <a:rPr sz="2100" spc="-4" baseline="-1972" dirty="0">
                <a:latin typeface="Tahoma"/>
                <a:cs typeface="Tahoma"/>
              </a:rPr>
              <a:t>s</a:t>
            </a:r>
            <a:r>
              <a:rPr sz="2100" spc="4" baseline="-1972" dirty="0">
                <a:latin typeface="Tahoma"/>
                <a:cs typeface="Tahoma"/>
              </a:rPr>
              <a:t>s</a:t>
            </a:r>
            <a:r>
              <a:rPr sz="2100" spc="0" baseline="-1972" dirty="0">
                <a:latin typeface="Tahoma"/>
                <a:cs typeface="Tahoma"/>
              </a:rPr>
              <a:t>ued</a:t>
            </a:r>
            <a:r>
              <a:rPr sz="2100" spc="154" baseline="-1972" dirty="0">
                <a:latin typeface="Tahoma"/>
                <a:cs typeface="Tahoma"/>
              </a:rPr>
              <a:t> </a:t>
            </a:r>
            <a:r>
              <a:rPr sz="2100" spc="0" baseline="-1972" dirty="0">
                <a:latin typeface="Tahoma"/>
                <a:cs typeface="Tahoma"/>
              </a:rPr>
              <a:t>to</a:t>
            </a:r>
            <a:r>
              <a:rPr sz="2100" spc="149" baseline="-1972" dirty="0">
                <a:latin typeface="Tahoma"/>
                <a:cs typeface="Tahoma"/>
              </a:rPr>
              <a:t> </a:t>
            </a:r>
            <a:r>
              <a:rPr sz="2100" spc="4" baseline="-1972" dirty="0">
                <a:latin typeface="Tahoma"/>
                <a:cs typeface="Tahoma"/>
              </a:rPr>
              <a:t>s</a:t>
            </a:r>
            <a:r>
              <a:rPr sz="2100" spc="-9" baseline="-1972" dirty="0">
                <a:latin typeface="Tahoma"/>
                <a:cs typeface="Tahoma"/>
              </a:rPr>
              <a:t>u</a:t>
            </a:r>
            <a:r>
              <a:rPr sz="2100" spc="0" baseline="-1972" dirty="0">
                <a:latin typeface="Tahoma"/>
                <a:cs typeface="Tahoma"/>
              </a:rPr>
              <a:t>c</a:t>
            </a:r>
            <a:r>
              <a:rPr sz="2100" spc="-4" baseline="-1972" dirty="0">
                <a:latin typeface="Tahoma"/>
                <a:cs typeface="Tahoma"/>
              </a:rPr>
              <a:t>c</a:t>
            </a:r>
            <a:r>
              <a:rPr sz="2100" spc="0" baseline="-1972" dirty="0">
                <a:latin typeface="Tahoma"/>
                <a:cs typeface="Tahoma"/>
              </a:rPr>
              <a:t>e</a:t>
            </a:r>
            <a:r>
              <a:rPr sz="2100" spc="4" baseline="-1972" dirty="0">
                <a:latin typeface="Tahoma"/>
                <a:cs typeface="Tahoma"/>
              </a:rPr>
              <a:t>s</a:t>
            </a:r>
            <a:r>
              <a:rPr sz="2100" spc="-4" baseline="-1972" dirty="0">
                <a:latin typeface="Tahoma"/>
                <a:cs typeface="Tahoma"/>
              </a:rPr>
              <a:t>sf</a:t>
            </a:r>
            <a:r>
              <a:rPr sz="2100" spc="0" baseline="-1972" dirty="0">
                <a:latin typeface="Tahoma"/>
                <a:cs typeface="Tahoma"/>
              </a:rPr>
              <a:t>ul</a:t>
            </a:r>
            <a:r>
              <a:rPr sz="2100" spc="159" baseline="-1972" dirty="0">
                <a:latin typeface="Tahoma"/>
                <a:cs typeface="Tahoma"/>
              </a:rPr>
              <a:t> </a:t>
            </a:r>
            <a:r>
              <a:rPr sz="2100" spc="-4" baseline="-1972" dirty="0">
                <a:latin typeface="Tahoma"/>
                <a:cs typeface="Tahoma"/>
              </a:rPr>
              <a:t>c</a:t>
            </a:r>
            <a:r>
              <a:rPr sz="2100" spc="0" baseline="-1972" dirty="0">
                <a:latin typeface="Tahoma"/>
                <a:cs typeface="Tahoma"/>
              </a:rPr>
              <a:t>ont</a:t>
            </a:r>
            <a:r>
              <a:rPr sz="2100" spc="-25" baseline="-1972" dirty="0">
                <a:latin typeface="Tahoma"/>
                <a:cs typeface="Tahoma"/>
              </a:rPr>
              <a:t>r</a:t>
            </a:r>
            <a:r>
              <a:rPr sz="2100" spc="-4" baseline="-1972" dirty="0">
                <a:latin typeface="Tahoma"/>
                <a:cs typeface="Tahoma"/>
              </a:rPr>
              <a:t>a</a:t>
            </a:r>
            <a:r>
              <a:rPr sz="2100" spc="0" baseline="-1972" dirty="0">
                <a:latin typeface="Tahoma"/>
                <a:cs typeface="Tahoma"/>
              </a:rPr>
              <a:t>cto</a:t>
            </a:r>
            <a:r>
              <a:rPr sz="2100" spc="-4" baseline="-1972" dirty="0">
                <a:latin typeface="Tahoma"/>
                <a:cs typeface="Tahoma"/>
              </a:rPr>
              <a:t>r</a:t>
            </a:r>
            <a:r>
              <a:rPr sz="2100" spc="0" baseline="-1972" dirty="0">
                <a:latin typeface="Tahoma"/>
                <a:cs typeface="Tahoma"/>
              </a:rPr>
              <a:t>s</a:t>
            </a:r>
            <a:r>
              <a:rPr sz="2100" spc="164" baseline="-1972" dirty="0">
                <a:latin typeface="Tahoma"/>
                <a:cs typeface="Tahoma"/>
              </a:rPr>
              <a:t> </a:t>
            </a:r>
            <a:r>
              <a:rPr sz="2100" spc="0" baseline="-1972" dirty="0">
                <a:latin typeface="Tahoma"/>
                <a:cs typeface="Tahoma"/>
              </a:rPr>
              <a:t>not</a:t>
            </a:r>
            <a:r>
              <a:rPr sz="2100" spc="149" baseline="-1972" dirty="0">
                <a:latin typeface="Tahoma"/>
                <a:cs typeface="Tahoma"/>
              </a:rPr>
              <a:t> </a:t>
            </a:r>
            <a:r>
              <a:rPr sz="2100" spc="0" baseline="-1972" dirty="0">
                <a:latin typeface="Tahoma"/>
                <a:cs typeface="Tahoma"/>
              </a:rPr>
              <a:t>l</a:t>
            </a:r>
            <a:r>
              <a:rPr sz="2100" spc="-4" baseline="-1972" dirty="0">
                <a:latin typeface="Tahoma"/>
                <a:cs typeface="Tahoma"/>
              </a:rPr>
              <a:t>a</a:t>
            </a:r>
            <a:r>
              <a:rPr sz="2100" spc="0" baseline="-1972" dirty="0">
                <a:latin typeface="Tahoma"/>
                <a:cs typeface="Tahoma"/>
              </a:rPr>
              <a:t>ter</a:t>
            </a:r>
            <a:r>
              <a:rPr sz="2100" spc="154" baseline="-1972" dirty="0">
                <a:latin typeface="Tahoma"/>
                <a:cs typeface="Tahoma"/>
              </a:rPr>
              <a:t> </a:t>
            </a:r>
            <a:r>
              <a:rPr sz="2100" spc="0" baseline="-1972" dirty="0">
                <a:latin typeface="Tahoma"/>
                <a:cs typeface="Tahoma"/>
              </a:rPr>
              <a:t>th</a:t>
            </a:r>
            <a:r>
              <a:rPr sz="2100" spc="-4" baseline="-1972" dirty="0">
                <a:latin typeface="Tahoma"/>
                <a:cs typeface="Tahoma"/>
              </a:rPr>
              <a:t>a</a:t>
            </a:r>
            <a:r>
              <a:rPr sz="2100" spc="0" baseline="-1972" dirty="0">
                <a:latin typeface="Tahoma"/>
                <a:cs typeface="Tahoma"/>
              </a:rPr>
              <a:t>n</a:t>
            </a:r>
            <a:r>
              <a:rPr sz="2100" spc="169" baseline="-1972" dirty="0">
                <a:latin typeface="Tahoma"/>
                <a:cs typeface="Tahoma"/>
              </a:rPr>
              <a:t> </a:t>
            </a:r>
            <a:r>
              <a:rPr sz="2100" spc="0" baseline="-1972" dirty="0">
                <a:latin typeface="Tahoma"/>
                <a:cs typeface="Tahoma"/>
              </a:rPr>
              <a:t>o</a:t>
            </a:r>
            <a:r>
              <a:rPr sz="2100" spc="-9" baseline="-1972" dirty="0">
                <a:latin typeface="Tahoma"/>
                <a:cs typeface="Tahoma"/>
              </a:rPr>
              <a:t>n</a:t>
            </a:r>
            <a:r>
              <a:rPr sz="2100" spc="0" baseline="-1972" dirty="0">
                <a:latin typeface="Tahoma"/>
                <a:cs typeface="Tahoma"/>
              </a:rPr>
              <a:t>e</a:t>
            </a:r>
            <a:r>
              <a:rPr sz="2100" spc="164" baseline="-1972" dirty="0">
                <a:latin typeface="Tahoma"/>
                <a:cs typeface="Tahoma"/>
              </a:rPr>
              <a:t> </a:t>
            </a:r>
            <a:r>
              <a:rPr sz="2100" spc="4" baseline="-1972" dirty="0">
                <a:latin typeface="Tahoma"/>
                <a:cs typeface="Tahoma"/>
              </a:rPr>
              <a:t>m</a:t>
            </a:r>
            <a:r>
              <a:rPr sz="2100" spc="0" baseline="-1972" dirty="0">
                <a:latin typeface="Tahoma"/>
                <a:cs typeface="Tahoma"/>
              </a:rPr>
              <a:t>onth</a:t>
            </a:r>
            <a:r>
              <a:rPr sz="2100" spc="159" baseline="-1972" dirty="0">
                <a:latin typeface="Tahoma"/>
                <a:cs typeface="Tahoma"/>
              </a:rPr>
              <a:t> </a:t>
            </a:r>
            <a:r>
              <a:rPr sz="2100" spc="-4" baseline="-1972" dirty="0">
                <a:latin typeface="Tahoma"/>
                <a:cs typeface="Tahoma"/>
              </a:rPr>
              <a:t>af</a:t>
            </a:r>
            <a:r>
              <a:rPr sz="2100" spc="0" baseline="-1972" dirty="0">
                <a:latin typeface="Tahoma"/>
                <a:cs typeface="Tahoma"/>
              </a:rPr>
              <a:t>ter</a:t>
            </a:r>
            <a:endParaRPr sz="1400" dirty="0">
              <a:latin typeface="Tahoma"/>
              <a:cs typeface="Tahoma"/>
            </a:endParaRPr>
          </a:p>
          <a:p>
            <a:pPr marL="241300" marR="32191">
              <a:lnSpc>
                <a:spcPct val="100585"/>
              </a:lnSpc>
              <a:spcBef>
                <a:spcPts val="766"/>
              </a:spcBef>
            </a:pPr>
            <a:r>
              <a:rPr sz="1400" spc="0" dirty="0">
                <a:latin typeface="Tahoma"/>
                <a:cs typeface="Tahoma"/>
              </a:rPr>
              <a:t>e</a:t>
            </a:r>
            <a:r>
              <a:rPr sz="1400" spc="-4" dirty="0">
                <a:latin typeface="Tahoma"/>
                <a:cs typeface="Tahoma"/>
              </a:rPr>
              <a:t>xa</a:t>
            </a:r>
            <a:r>
              <a:rPr sz="1400" spc="4" dirty="0">
                <a:latin typeface="Tahoma"/>
                <a:cs typeface="Tahoma"/>
              </a:rPr>
              <a:t>m</a:t>
            </a:r>
            <a:r>
              <a:rPr sz="1400" spc="0" dirty="0">
                <a:latin typeface="Tahoma"/>
                <a:cs typeface="Tahoma"/>
              </a:rPr>
              <a:t>in</a:t>
            </a:r>
            <a:r>
              <a:rPr sz="1400" spc="-4" dirty="0">
                <a:latin typeface="Tahoma"/>
                <a:cs typeface="Tahoma"/>
              </a:rPr>
              <a:t>a</a:t>
            </a:r>
            <a:r>
              <a:rPr sz="1400" spc="0" dirty="0">
                <a:latin typeface="Tahoma"/>
                <a:cs typeface="Tahoma"/>
              </a:rPr>
              <a:t>tio</a:t>
            </a:r>
            <a:r>
              <a:rPr sz="1400" spc="4" dirty="0">
                <a:latin typeface="Tahoma"/>
                <a:cs typeface="Tahoma"/>
              </a:rPr>
              <a:t>n</a:t>
            </a:r>
            <a:r>
              <a:rPr sz="1400" spc="-4" dirty="0">
                <a:latin typeface="Tahoma"/>
                <a:cs typeface="Tahoma"/>
              </a:rPr>
              <a:t>s</a:t>
            </a:r>
            <a:r>
              <a:rPr sz="1400" spc="4" dirty="0">
                <a:latin typeface="Tahoma"/>
                <a:cs typeface="Tahoma"/>
              </a:rPr>
              <a:t>/</a:t>
            </a:r>
            <a:r>
              <a:rPr sz="1400" spc="0" dirty="0">
                <a:latin typeface="Tahoma"/>
                <a:cs typeface="Tahoma"/>
              </a:rPr>
              <a:t>in</a:t>
            </a:r>
            <a:r>
              <a:rPr sz="1400" spc="-9" dirty="0">
                <a:latin typeface="Tahoma"/>
                <a:cs typeface="Tahoma"/>
              </a:rPr>
              <a:t>t</a:t>
            </a:r>
            <a:r>
              <a:rPr sz="1400" spc="0" dirty="0">
                <a:latin typeface="Tahoma"/>
                <a:cs typeface="Tahoma"/>
              </a:rPr>
              <a:t>e</a:t>
            </a:r>
            <a:r>
              <a:rPr sz="1400" spc="-4" dirty="0">
                <a:latin typeface="Tahoma"/>
                <a:cs typeface="Tahoma"/>
              </a:rPr>
              <a:t>r</a:t>
            </a:r>
            <a:r>
              <a:rPr sz="1400" spc="0" dirty="0">
                <a:latin typeface="Tahoma"/>
                <a:cs typeface="Tahoma"/>
              </a:rPr>
              <a:t>view</a:t>
            </a:r>
            <a:r>
              <a:rPr sz="1400" spc="4" dirty="0">
                <a:latin typeface="Tahoma"/>
                <a:cs typeface="Tahoma"/>
              </a:rPr>
              <a:t>s</a:t>
            </a:r>
            <a:r>
              <a:rPr sz="1400" spc="0" dirty="0">
                <a:latin typeface="Tahoma"/>
                <a:cs typeface="Tahoma"/>
              </a:rPr>
              <a:t>.</a:t>
            </a:r>
            <a:endParaRPr sz="1400" dirty="0">
              <a:latin typeface="Tahoma"/>
              <a:cs typeface="Tahoma"/>
            </a:endParaRPr>
          </a:p>
          <a:p>
            <a:pPr marL="12700" marR="32191">
              <a:lnSpc>
                <a:spcPct val="100585"/>
              </a:lnSpc>
              <a:spcBef>
                <a:spcPts val="840"/>
              </a:spcBef>
            </a:pPr>
            <a:r>
              <a:rPr sz="1400" b="1" spc="0" dirty="0">
                <a:latin typeface="Tahoma"/>
                <a:cs typeface="Tahoma"/>
              </a:rPr>
              <a:t>NOTE:</a:t>
            </a:r>
            <a:endParaRPr sz="1400" b="1" dirty="0">
              <a:latin typeface="Tahoma"/>
              <a:cs typeface="Tahoma"/>
            </a:endParaRPr>
          </a:p>
          <a:p>
            <a:pPr marL="12700">
              <a:lnSpc>
                <a:spcPct val="100585"/>
              </a:lnSpc>
              <a:spcBef>
                <a:spcPts val="850"/>
              </a:spcBef>
            </a:pPr>
            <a:r>
              <a:rPr sz="1200" spc="-4" dirty="0">
                <a:latin typeface="Cambria"/>
                <a:cs typeface="Cambria"/>
              </a:rPr>
              <a:t>1</a:t>
            </a:r>
            <a:r>
              <a:rPr sz="1200" spc="0" dirty="0">
                <a:latin typeface="Cambria"/>
                <a:cs typeface="Cambria"/>
              </a:rPr>
              <a:t>.  </a:t>
            </a:r>
            <a:r>
              <a:rPr sz="1200" spc="100" dirty="0">
                <a:latin typeface="Cambria"/>
                <a:cs typeface="Cambria"/>
              </a:rPr>
              <a:t> </a:t>
            </a:r>
            <a:r>
              <a:rPr sz="1400" i="1" spc="-4" dirty="0">
                <a:latin typeface="Tahoma"/>
                <a:cs typeface="Tahoma"/>
              </a:rPr>
              <a:t>W</a:t>
            </a:r>
            <a:r>
              <a:rPr sz="1400" i="1" spc="0" dirty="0">
                <a:latin typeface="Tahoma"/>
                <a:cs typeface="Tahoma"/>
              </a:rPr>
              <a:t>hen</a:t>
            </a:r>
            <a:r>
              <a:rPr sz="1400" i="1" spc="39" dirty="0">
                <a:latin typeface="Tahoma"/>
                <a:cs typeface="Tahoma"/>
              </a:rPr>
              <a:t> </a:t>
            </a:r>
            <a:r>
              <a:rPr sz="1400" i="1" spc="0" dirty="0">
                <a:latin typeface="Tahoma"/>
                <a:cs typeface="Tahoma"/>
              </a:rPr>
              <a:t>t</a:t>
            </a:r>
            <a:r>
              <a:rPr sz="1400" i="1" spc="-9" dirty="0">
                <a:latin typeface="Tahoma"/>
                <a:cs typeface="Tahoma"/>
              </a:rPr>
              <a:t>h</a:t>
            </a:r>
            <a:r>
              <a:rPr sz="1400" i="1" spc="0" dirty="0">
                <a:latin typeface="Tahoma"/>
                <a:cs typeface="Tahoma"/>
              </a:rPr>
              <a:t>e</a:t>
            </a:r>
            <a:r>
              <a:rPr sz="1400" i="1" spc="34" dirty="0">
                <a:latin typeface="Tahoma"/>
                <a:cs typeface="Tahoma"/>
              </a:rPr>
              <a:t> </a:t>
            </a:r>
            <a:r>
              <a:rPr sz="1400" i="1" spc="0" dirty="0">
                <a:latin typeface="Tahoma"/>
                <a:cs typeface="Tahoma"/>
              </a:rPr>
              <a:t>Ce</a:t>
            </a:r>
            <a:r>
              <a:rPr sz="1400" i="1" spc="-4" dirty="0">
                <a:latin typeface="Tahoma"/>
                <a:cs typeface="Tahoma"/>
              </a:rPr>
              <a:t>r</a:t>
            </a:r>
            <a:r>
              <a:rPr sz="1400" i="1" spc="0" dirty="0">
                <a:latin typeface="Tahoma"/>
                <a:cs typeface="Tahoma"/>
              </a:rPr>
              <a:t>tified</a:t>
            </a:r>
            <a:r>
              <a:rPr sz="1400" i="1" spc="34" dirty="0">
                <a:latin typeface="Tahoma"/>
                <a:cs typeface="Tahoma"/>
              </a:rPr>
              <a:t> </a:t>
            </a:r>
            <a:r>
              <a:rPr sz="1400" i="1" spc="0" dirty="0">
                <a:latin typeface="Tahoma"/>
                <a:cs typeface="Tahoma"/>
              </a:rPr>
              <a:t>C</a:t>
            </a:r>
            <a:r>
              <a:rPr sz="1400" i="1" spc="-9" dirty="0">
                <a:latin typeface="Tahoma"/>
                <a:cs typeface="Tahoma"/>
              </a:rPr>
              <a:t>o</a:t>
            </a:r>
            <a:r>
              <a:rPr sz="1400" i="1" spc="4" dirty="0">
                <a:latin typeface="Tahoma"/>
                <a:cs typeface="Tahoma"/>
              </a:rPr>
              <a:t>mp</a:t>
            </a:r>
            <a:r>
              <a:rPr sz="1400" i="1" spc="-4" dirty="0">
                <a:latin typeface="Tahoma"/>
                <a:cs typeface="Tahoma"/>
              </a:rPr>
              <a:t>a</a:t>
            </a:r>
            <a:r>
              <a:rPr sz="1400" i="1" spc="-9" dirty="0">
                <a:latin typeface="Tahoma"/>
                <a:cs typeface="Tahoma"/>
              </a:rPr>
              <a:t>n</a:t>
            </a:r>
            <a:r>
              <a:rPr sz="1400" i="1" spc="19" dirty="0">
                <a:latin typeface="Tahoma"/>
                <a:cs typeface="Tahoma"/>
              </a:rPr>
              <a:t>y</a:t>
            </a:r>
            <a:r>
              <a:rPr sz="1400" i="1" spc="-44" dirty="0">
                <a:latin typeface="Tahoma"/>
                <a:cs typeface="Tahoma"/>
              </a:rPr>
              <a:t>’</a:t>
            </a:r>
            <a:r>
              <a:rPr sz="1400" i="1" spc="0" dirty="0">
                <a:latin typeface="Tahoma"/>
                <a:cs typeface="Tahoma"/>
              </a:rPr>
              <a:t>s</a:t>
            </a:r>
            <a:r>
              <a:rPr sz="1400" i="1" spc="24" dirty="0">
                <a:latin typeface="Tahoma"/>
                <a:cs typeface="Tahoma"/>
              </a:rPr>
              <a:t> </a:t>
            </a:r>
            <a:r>
              <a:rPr sz="1400" i="1" spc="4" dirty="0">
                <a:latin typeface="Tahoma"/>
                <a:cs typeface="Tahoma"/>
              </a:rPr>
              <a:t>E</a:t>
            </a:r>
            <a:r>
              <a:rPr sz="1400" i="1" spc="0" dirty="0">
                <a:latin typeface="Tahoma"/>
                <a:cs typeface="Tahoma"/>
              </a:rPr>
              <a:t>l</a:t>
            </a:r>
            <a:r>
              <a:rPr sz="1400" i="1" spc="-9" dirty="0">
                <a:latin typeface="Tahoma"/>
                <a:cs typeface="Tahoma"/>
              </a:rPr>
              <a:t>e</a:t>
            </a:r>
            <a:r>
              <a:rPr sz="1400" i="1" spc="0" dirty="0">
                <a:latin typeface="Tahoma"/>
                <a:cs typeface="Tahoma"/>
              </a:rPr>
              <a:t>ct</a:t>
            </a:r>
            <a:r>
              <a:rPr sz="1400" i="1" spc="-4" dirty="0">
                <a:latin typeface="Tahoma"/>
                <a:cs typeface="Tahoma"/>
              </a:rPr>
              <a:t>r</a:t>
            </a:r>
            <a:r>
              <a:rPr sz="1400" i="1" spc="0" dirty="0">
                <a:latin typeface="Tahoma"/>
                <a:cs typeface="Tahoma"/>
              </a:rPr>
              <a:t>ic</a:t>
            </a:r>
            <a:r>
              <a:rPr sz="1400" i="1" spc="-4" dirty="0">
                <a:latin typeface="Tahoma"/>
                <a:cs typeface="Tahoma"/>
              </a:rPr>
              <a:t>a</a:t>
            </a:r>
            <a:r>
              <a:rPr sz="1400" i="1" spc="0" dirty="0">
                <a:latin typeface="Tahoma"/>
                <a:cs typeface="Tahoma"/>
              </a:rPr>
              <a:t>l</a:t>
            </a:r>
            <a:r>
              <a:rPr sz="1400" i="1" spc="39" dirty="0">
                <a:latin typeface="Tahoma"/>
                <a:cs typeface="Tahoma"/>
              </a:rPr>
              <a:t> </a:t>
            </a:r>
            <a:r>
              <a:rPr sz="1400" i="1" spc="4" dirty="0">
                <a:latin typeface="Tahoma"/>
                <a:cs typeface="Tahoma"/>
              </a:rPr>
              <a:t>E</a:t>
            </a:r>
            <a:r>
              <a:rPr sz="1400" i="1" spc="0" dirty="0">
                <a:latin typeface="Tahoma"/>
                <a:cs typeface="Tahoma"/>
              </a:rPr>
              <a:t>n</a:t>
            </a:r>
            <a:r>
              <a:rPr sz="1400" i="1" spc="-4" dirty="0">
                <a:latin typeface="Tahoma"/>
                <a:cs typeface="Tahoma"/>
              </a:rPr>
              <a:t>g</a:t>
            </a:r>
            <a:r>
              <a:rPr sz="1400" i="1" spc="0" dirty="0">
                <a:latin typeface="Tahoma"/>
                <a:cs typeface="Tahoma"/>
              </a:rPr>
              <a:t>in</a:t>
            </a:r>
            <a:r>
              <a:rPr sz="1400" i="1" spc="-9" dirty="0">
                <a:latin typeface="Tahoma"/>
                <a:cs typeface="Tahoma"/>
              </a:rPr>
              <a:t>e</a:t>
            </a:r>
            <a:r>
              <a:rPr sz="1400" i="1" spc="0" dirty="0">
                <a:latin typeface="Tahoma"/>
                <a:cs typeface="Tahoma"/>
              </a:rPr>
              <a:t>e</a:t>
            </a:r>
            <a:r>
              <a:rPr sz="1400" i="1" spc="-4" dirty="0">
                <a:latin typeface="Tahoma"/>
                <a:cs typeface="Tahoma"/>
              </a:rPr>
              <a:t>r</a:t>
            </a:r>
            <a:r>
              <a:rPr sz="1400" i="1" spc="4" dirty="0">
                <a:latin typeface="Tahoma"/>
                <a:cs typeface="Tahoma"/>
              </a:rPr>
              <a:t>/</a:t>
            </a:r>
            <a:r>
              <a:rPr sz="1400" i="1" spc="-144" dirty="0">
                <a:latin typeface="Tahoma"/>
                <a:cs typeface="Tahoma"/>
              </a:rPr>
              <a:t>T</a:t>
            </a:r>
            <a:r>
              <a:rPr sz="1400" i="1" spc="0" dirty="0">
                <a:latin typeface="Tahoma"/>
                <a:cs typeface="Tahoma"/>
              </a:rPr>
              <a:t>echnolo</a:t>
            </a:r>
            <a:r>
              <a:rPr sz="1400" i="1" spc="-9" dirty="0">
                <a:latin typeface="Tahoma"/>
                <a:cs typeface="Tahoma"/>
              </a:rPr>
              <a:t>g</a:t>
            </a:r>
            <a:r>
              <a:rPr sz="1400" i="1" spc="9" dirty="0">
                <a:latin typeface="Tahoma"/>
                <a:cs typeface="Tahoma"/>
              </a:rPr>
              <a:t>i</a:t>
            </a:r>
            <a:r>
              <a:rPr sz="1400" i="1" spc="-4" dirty="0">
                <a:latin typeface="Tahoma"/>
                <a:cs typeface="Tahoma"/>
              </a:rPr>
              <a:t>s</a:t>
            </a:r>
            <a:r>
              <a:rPr sz="1400" i="1" spc="0" dirty="0">
                <a:latin typeface="Tahoma"/>
                <a:cs typeface="Tahoma"/>
              </a:rPr>
              <a:t>t</a:t>
            </a:r>
            <a:r>
              <a:rPr sz="1400" i="1" spc="34" dirty="0">
                <a:latin typeface="Tahoma"/>
                <a:cs typeface="Tahoma"/>
              </a:rPr>
              <a:t> </a:t>
            </a:r>
            <a:r>
              <a:rPr sz="1400" i="1" spc="0" dirty="0">
                <a:latin typeface="Tahoma"/>
                <a:cs typeface="Tahoma"/>
              </a:rPr>
              <a:t>le</a:t>
            </a:r>
            <a:r>
              <a:rPr sz="1400" i="1" spc="-14" dirty="0">
                <a:latin typeface="Tahoma"/>
                <a:cs typeface="Tahoma"/>
              </a:rPr>
              <a:t>a</a:t>
            </a:r>
            <a:r>
              <a:rPr sz="1400" i="1" spc="-4" dirty="0">
                <a:latin typeface="Tahoma"/>
                <a:cs typeface="Tahoma"/>
              </a:rPr>
              <a:t>v</a:t>
            </a:r>
            <a:r>
              <a:rPr sz="1400" i="1" spc="0" dirty="0">
                <a:latin typeface="Tahoma"/>
                <a:cs typeface="Tahoma"/>
              </a:rPr>
              <a:t>es</a:t>
            </a:r>
            <a:r>
              <a:rPr sz="1400" i="1" spc="34" dirty="0">
                <a:latin typeface="Tahoma"/>
                <a:cs typeface="Tahoma"/>
              </a:rPr>
              <a:t> </a:t>
            </a:r>
            <a:r>
              <a:rPr sz="1400" i="1" spc="-9" dirty="0">
                <a:latin typeface="Tahoma"/>
                <a:cs typeface="Tahoma"/>
              </a:rPr>
              <a:t>t</a:t>
            </a:r>
            <a:r>
              <a:rPr sz="1400" i="1" spc="0" dirty="0">
                <a:latin typeface="Tahoma"/>
                <a:cs typeface="Tahoma"/>
              </a:rPr>
              <a:t>he</a:t>
            </a:r>
            <a:r>
              <a:rPr sz="1400" i="1" spc="29" dirty="0">
                <a:latin typeface="Tahoma"/>
                <a:cs typeface="Tahoma"/>
              </a:rPr>
              <a:t> </a:t>
            </a:r>
            <a:r>
              <a:rPr sz="1400" i="1" spc="9" dirty="0">
                <a:latin typeface="Tahoma"/>
                <a:cs typeface="Tahoma"/>
              </a:rPr>
              <a:t>o</a:t>
            </a:r>
            <a:r>
              <a:rPr sz="1400" i="1" spc="-14" dirty="0">
                <a:latin typeface="Tahoma"/>
                <a:cs typeface="Tahoma"/>
              </a:rPr>
              <a:t>r</a:t>
            </a:r>
            <a:r>
              <a:rPr sz="1400" i="1" spc="4" dirty="0">
                <a:latin typeface="Tahoma"/>
                <a:cs typeface="Tahoma"/>
              </a:rPr>
              <a:t>g</a:t>
            </a:r>
            <a:r>
              <a:rPr sz="1400" i="1" spc="-4" dirty="0">
                <a:latin typeface="Tahoma"/>
                <a:cs typeface="Tahoma"/>
              </a:rPr>
              <a:t>a</a:t>
            </a:r>
            <a:r>
              <a:rPr sz="1400" i="1" spc="0" dirty="0">
                <a:latin typeface="Tahoma"/>
                <a:cs typeface="Tahoma"/>
              </a:rPr>
              <a:t>ni</a:t>
            </a:r>
            <a:r>
              <a:rPr sz="1400" i="1" spc="-4" dirty="0">
                <a:latin typeface="Tahoma"/>
                <a:cs typeface="Tahoma"/>
              </a:rPr>
              <a:t>za</a:t>
            </a:r>
            <a:r>
              <a:rPr sz="1400" i="1" spc="0" dirty="0">
                <a:latin typeface="Tahoma"/>
                <a:cs typeface="Tahoma"/>
              </a:rPr>
              <a:t>tio</a:t>
            </a:r>
            <a:r>
              <a:rPr sz="1400" i="1" spc="4" dirty="0">
                <a:latin typeface="Tahoma"/>
                <a:cs typeface="Tahoma"/>
              </a:rPr>
              <a:t>n</a:t>
            </a:r>
            <a:r>
              <a:rPr sz="1400" i="1" spc="0" dirty="0">
                <a:latin typeface="Tahoma"/>
                <a:cs typeface="Tahoma"/>
              </a:rPr>
              <a:t>,</a:t>
            </a:r>
            <a:r>
              <a:rPr sz="1400" i="1" spc="25" dirty="0">
                <a:latin typeface="Tahoma"/>
                <a:cs typeface="Tahoma"/>
              </a:rPr>
              <a:t> </a:t>
            </a:r>
            <a:r>
              <a:rPr sz="1400" i="1" spc="0" dirty="0">
                <a:latin typeface="Tahoma"/>
                <a:cs typeface="Tahoma"/>
              </a:rPr>
              <a:t>the</a:t>
            </a:r>
            <a:r>
              <a:rPr sz="1400" i="1" spc="34" dirty="0">
                <a:latin typeface="Tahoma"/>
                <a:cs typeface="Tahoma"/>
              </a:rPr>
              <a:t> </a:t>
            </a:r>
            <a:r>
              <a:rPr sz="1400" i="1" spc="0" dirty="0">
                <a:latin typeface="Tahoma"/>
                <a:cs typeface="Tahoma"/>
              </a:rPr>
              <a:t>Cor</a:t>
            </a:r>
            <a:r>
              <a:rPr sz="1400" i="1" spc="-4" dirty="0">
                <a:latin typeface="Tahoma"/>
                <a:cs typeface="Tahoma"/>
              </a:rPr>
              <a:t>p</a:t>
            </a:r>
            <a:r>
              <a:rPr sz="1400" i="1" spc="0" dirty="0">
                <a:latin typeface="Tahoma"/>
                <a:cs typeface="Tahoma"/>
              </a:rPr>
              <a:t>o</a:t>
            </a:r>
            <a:r>
              <a:rPr sz="1400" i="1" spc="-25" dirty="0">
                <a:latin typeface="Tahoma"/>
                <a:cs typeface="Tahoma"/>
              </a:rPr>
              <a:t>r</a:t>
            </a:r>
            <a:r>
              <a:rPr sz="1400" i="1" spc="-4" dirty="0">
                <a:latin typeface="Tahoma"/>
                <a:cs typeface="Tahoma"/>
              </a:rPr>
              <a:t>a</a:t>
            </a:r>
            <a:r>
              <a:rPr sz="1400" i="1" spc="0" dirty="0">
                <a:latin typeface="Tahoma"/>
                <a:cs typeface="Tahoma"/>
              </a:rPr>
              <a:t>te</a:t>
            </a:r>
            <a:endParaRPr sz="1400" i="1" dirty="0">
              <a:latin typeface="Tahoma"/>
              <a:cs typeface="Tahoma"/>
            </a:endParaRPr>
          </a:p>
          <a:p>
            <a:pPr marL="241300" marR="32191">
              <a:lnSpc>
                <a:spcPct val="100585"/>
              </a:lnSpc>
              <a:spcBef>
                <a:spcPts val="840"/>
              </a:spcBef>
            </a:pPr>
            <a:r>
              <a:rPr sz="1400" i="1" spc="0" dirty="0">
                <a:latin typeface="Tahoma"/>
                <a:cs typeface="Tahoma"/>
              </a:rPr>
              <a:t>Ce</a:t>
            </a:r>
            <a:r>
              <a:rPr sz="1400" i="1" spc="-4" dirty="0">
                <a:latin typeface="Tahoma"/>
                <a:cs typeface="Tahoma"/>
              </a:rPr>
              <a:t>r</a:t>
            </a:r>
            <a:r>
              <a:rPr sz="1400" i="1" spc="0" dirty="0">
                <a:latin typeface="Tahoma"/>
                <a:cs typeface="Tahoma"/>
              </a:rPr>
              <a:t>tific</a:t>
            </a:r>
            <a:r>
              <a:rPr sz="1400" i="1" spc="-4" dirty="0">
                <a:latin typeface="Tahoma"/>
                <a:cs typeface="Tahoma"/>
              </a:rPr>
              <a:t>a</a:t>
            </a:r>
            <a:r>
              <a:rPr sz="1400" i="1" spc="0" dirty="0">
                <a:latin typeface="Tahoma"/>
                <a:cs typeface="Tahoma"/>
              </a:rPr>
              <a:t>tion </a:t>
            </a:r>
            <a:r>
              <a:rPr sz="1400" i="1" spc="-4" dirty="0">
                <a:latin typeface="Tahoma"/>
                <a:cs typeface="Tahoma"/>
              </a:rPr>
              <a:t>b</a:t>
            </a:r>
            <a:r>
              <a:rPr sz="1400" i="1" spc="0" dirty="0">
                <a:latin typeface="Tahoma"/>
                <a:cs typeface="Tahoma"/>
              </a:rPr>
              <a:t>ec</a:t>
            </a:r>
            <a:r>
              <a:rPr sz="1400" i="1" spc="-9" dirty="0">
                <a:latin typeface="Tahoma"/>
                <a:cs typeface="Tahoma"/>
              </a:rPr>
              <a:t>o</a:t>
            </a:r>
            <a:r>
              <a:rPr sz="1400" i="1" spc="4" dirty="0">
                <a:latin typeface="Tahoma"/>
                <a:cs typeface="Tahoma"/>
              </a:rPr>
              <a:t>m</a:t>
            </a:r>
            <a:r>
              <a:rPr sz="1400" i="1" spc="0" dirty="0">
                <a:latin typeface="Tahoma"/>
                <a:cs typeface="Tahoma"/>
              </a:rPr>
              <a:t>es i</a:t>
            </a:r>
            <a:r>
              <a:rPr sz="1400" i="1" spc="-9" dirty="0">
                <a:latin typeface="Tahoma"/>
                <a:cs typeface="Tahoma"/>
              </a:rPr>
              <a:t>n</a:t>
            </a:r>
            <a:r>
              <a:rPr sz="1400" i="1" spc="-25" dirty="0">
                <a:latin typeface="Tahoma"/>
                <a:cs typeface="Tahoma"/>
              </a:rPr>
              <a:t>v</a:t>
            </a:r>
            <a:r>
              <a:rPr sz="1400" i="1" spc="-4" dirty="0">
                <a:latin typeface="Tahoma"/>
                <a:cs typeface="Tahoma"/>
              </a:rPr>
              <a:t>a</a:t>
            </a:r>
            <a:r>
              <a:rPr sz="1400" i="1" spc="0" dirty="0">
                <a:latin typeface="Tahoma"/>
                <a:cs typeface="Tahoma"/>
              </a:rPr>
              <a:t>l</a:t>
            </a:r>
            <a:r>
              <a:rPr sz="1400" i="1" spc="9" dirty="0">
                <a:latin typeface="Tahoma"/>
                <a:cs typeface="Tahoma"/>
              </a:rPr>
              <a:t>i</a:t>
            </a:r>
            <a:r>
              <a:rPr sz="1400" i="1" spc="-4" dirty="0">
                <a:latin typeface="Tahoma"/>
                <a:cs typeface="Tahoma"/>
              </a:rPr>
              <a:t>d</a:t>
            </a:r>
            <a:r>
              <a:rPr sz="1400" i="1" spc="0" dirty="0">
                <a:latin typeface="Tahoma"/>
                <a:cs typeface="Tahoma"/>
              </a:rPr>
              <a:t>.</a:t>
            </a:r>
            <a:endParaRPr sz="1400" i="1" dirty="0">
              <a:latin typeface="Tahoma"/>
              <a:cs typeface="Tahoma"/>
            </a:endParaRPr>
          </a:p>
          <a:p>
            <a:pPr marL="241300" marR="13482" indent="-228600">
              <a:lnSpc>
                <a:spcPts val="1824"/>
              </a:lnSpc>
              <a:spcBef>
                <a:spcPts val="850"/>
              </a:spcBef>
            </a:pPr>
            <a:r>
              <a:rPr sz="1200" i="1" spc="-4" dirty="0">
                <a:latin typeface="Cambria"/>
                <a:cs typeface="Cambria"/>
              </a:rPr>
              <a:t>2</a:t>
            </a:r>
            <a:r>
              <a:rPr sz="1200" i="1" spc="0" dirty="0">
                <a:latin typeface="Cambria"/>
                <a:cs typeface="Cambria"/>
              </a:rPr>
              <a:t>.  </a:t>
            </a:r>
            <a:r>
              <a:rPr sz="1200" i="1" spc="100" dirty="0">
                <a:latin typeface="Cambria"/>
                <a:cs typeface="Cambria"/>
              </a:rPr>
              <a:t> </a:t>
            </a:r>
            <a:r>
              <a:rPr sz="1400" i="1" spc="0" dirty="0">
                <a:latin typeface="Tahoma"/>
                <a:cs typeface="Tahoma"/>
              </a:rPr>
              <a:t>An</a:t>
            </a:r>
            <a:r>
              <a:rPr sz="1400" i="1" spc="209" dirty="0">
                <a:latin typeface="Tahoma"/>
                <a:cs typeface="Tahoma"/>
              </a:rPr>
              <a:t> </a:t>
            </a:r>
            <a:r>
              <a:rPr sz="1400" i="1" spc="-4" dirty="0">
                <a:latin typeface="Tahoma"/>
                <a:cs typeface="Tahoma"/>
              </a:rPr>
              <a:t>E</a:t>
            </a:r>
            <a:r>
              <a:rPr sz="1400" i="1" spc="0" dirty="0">
                <a:latin typeface="Tahoma"/>
                <a:cs typeface="Tahoma"/>
              </a:rPr>
              <a:t>n</a:t>
            </a:r>
            <a:r>
              <a:rPr sz="1400" i="1" spc="-4" dirty="0">
                <a:latin typeface="Tahoma"/>
                <a:cs typeface="Tahoma"/>
              </a:rPr>
              <a:t>g</a:t>
            </a:r>
            <a:r>
              <a:rPr sz="1400" i="1" spc="0" dirty="0">
                <a:latin typeface="Tahoma"/>
                <a:cs typeface="Tahoma"/>
              </a:rPr>
              <a:t>inee</a:t>
            </a:r>
            <a:r>
              <a:rPr sz="1400" i="1" spc="-4" dirty="0">
                <a:latin typeface="Tahoma"/>
                <a:cs typeface="Tahoma"/>
              </a:rPr>
              <a:t>r/</a:t>
            </a:r>
            <a:r>
              <a:rPr sz="1400" i="1" spc="-134" dirty="0">
                <a:latin typeface="Tahoma"/>
                <a:cs typeface="Tahoma"/>
              </a:rPr>
              <a:t>T</a:t>
            </a:r>
            <a:r>
              <a:rPr sz="1400" i="1" spc="0" dirty="0">
                <a:latin typeface="Tahoma"/>
                <a:cs typeface="Tahoma"/>
              </a:rPr>
              <a:t>echnolo</a:t>
            </a:r>
            <a:r>
              <a:rPr sz="1400" i="1" spc="-9" dirty="0">
                <a:latin typeface="Tahoma"/>
                <a:cs typeface="Tahoma"/>
              </a:rPr>
              <a:t>g</a:t>
            </a:r>
            <a:r>
              <a:rPr sz="1400" i="1" spc="0" dirty="0">
                <a:latin typeface="Tahoma"/>
                <a:cs typeface="Tahoma"/>
              </a:rPr>
              <a:t>i</a:t>
            </a:r>
            <a:r>
              <a:rPr sz="1400" i="1" spc="-4" dirty="0">
                <a:latin typeface="Tahoma"/>
                <a:cs typeface="Tahoma"/>
              </a:rPr>
              <a:t>s</a:t>
            </a:r>
            <a:r>
              <a:rPr sz="1400" i="1" spc="0" dirty="0">
                <a:latin typeface="Tahoma"/>
                <a:cs typeface="Tahoma"/>
              </a:rPr>
              <a:t>t</a:t>
            </a:r>
            <a:r>
              <a:rPr sz="1400" i="1" spc="209" dirty="0">
                <a:latin typeface="Tahoma"/>
                <a:cs typeface="Tahoma"/>
              </a:rPr>
              <a:t> </a:t>
            </a:r>
            <a:r>
              <a:rPr sz="1400" i="1" spc="-4" dirty="0">
                <a:latin typeface="Tahoma"/>
                <a:cs typeface="Tahoma"/>
              </a:rPr>
              <a:t>s</a:t>
            </a:r>
            <a:r>
              <a:rPr sz="1400" i="1" spc="0" dirty="0">
                <a:latin typeface="Tahoma"/>
                <a:cs typeface="Tahoma"/>
              </a:rPr>
              <a:t>t</a:t>
            </a:r>
            <a:r>
              <a:rPr sz="1400" i="1" spc="-4" dirty="0">
                <a:latin typeface="Tahoma"/>
                <a:cs typeface="Tahoma"/>
              </a:rPr>
              <a:t>a</a:t>
            </a:r>
            <a:r>
              <a:rPr sz="1400" i="1" spc="9" dirty="0">
                <a:latin typeface="Tahoma"/>
                <a:cs typeface="Tahoma"/>
              </a:rPr>
              <a:t>n</a:t>
            </a:r>
            <a:r>
              <a:rPr sz="1400" i="1" spc="-4" dirty="0">
                <a:latin typeface="Tahoma"/>
                <a:cs typeface="Tahoma"/>
              </a:rPr>
              <a:t>d</a:t>
            </a:r>
            <a:r>
              <a:rPr sz="1400" i="1" spc="0" dirty="0">
                <a:latin typeface="Tahoma"/>
                <a:cs typeface="Tahoma"/>
              </a:rPr>
              <a:t>ing</a:t>
            </a:r>
            <a:r>
              <a:rPr sz="1400" i="1" spc="204" dirty="0">
                <a:latin typeface="Tahoma"/>
                <a:cs typeface="Tahoma"/>
              </a:rPr>
              <a:t> </a:t>
            </a:r>
            <a:r>
              <a:rPr sz="1400" i="1" spc="-14" dirty="0">
                <a:latin typeface="Tahoma"/>
                <a:cs typeface="Tahoma"/>
              </a:rPr>
              <a:t>f</a:t>
            </a:r>
            <a:r>
              <a:rPr sz="1400" i="1" spc="0" dirty="0">
                <a:latin typeface="Tahoma"/>
                <a:cs typeface="Tahoma"/>
              </a:rPr>
              <a:t>or</a:t>
            </a:r>
            <a:r>
              <a:rPr sz="1400" i="1" spc="204" dirty="0">
                <a:latin typeface="Tahoma"/>
                <a:cs typeface="Tahoma"/>
              </a:rPr>
              <a:t> </a:t>
            </a:r>
            <a:r>
              <a:rPr sz="1400" i="1" spc="0" dirty="0">
                <a:latin typeface="Tahoma"/>
                <a:cs typeface="Tahoma"/>
              </a:rPr>
              <a:t>a</a:t>
            </a:r>
            <a:r>
              <a:rPr sz="1400" i="1" spc="204" dirty="0">
                <a:latin typeface="Tahoma"/>
                <a:cs typeface="Tahoma"/>
              </a:rPr>
              <a:t> </a:t>
            </a:r>
            <a:r>
              <a:rPr sz="1400" i="1" spc="-4" dirty="0">
                <a:latin typeface="Tahoma"/>
                <a:cs typeface="Tahoma"/>
              </a:rPr>
              <a:t>c</a:t>
            </a:r>
            <a:r>
              <a:rPr sz="1400" i="1" spc="0" dirty="0">
                <a:latin typeface="Tahoma"/>
                <a:cs typeface="Tahoma"/>
              </a:rPr>
              <a:t>om</a:t>
            </a:r>
            <a:r>
              <a:rPr sz="1400" i="1" spc="-4" dirty="0">
                <a:latin typeface="Tahoma"/>
                <a:cs typeface="Tahoma"/>
              </a:rPr>
              <a:t>pa</a:t>
            </a:r>
            <a:r>
              <a:rPr sz="1400" i="1" spc="-9" dirty="0">
                <a:latin typeface="Tahoma"/>
                <a:cs typeface="Tahoma"/>
              </a:rPr>
              <a:t>n</a:t>
            </a:r>
            <a:r>
              <a:rPr sz="1400" i="1" spc="0" dirty="0">
                <a:latin typeface="Tahoma"/>
                <a:cs typeface="Tahoma"/>
              </a:rPr>
              <a:t>y</a:t>
            </a:r>
            <a:r>
              <a:rPr sz="1400" i="1" spc="214" dirty="0">
                <a:latin typeface="Tahoma"/>
                <a:cs typeface="Tahoma"/>
              </a:rPr>
              <a:t> </a:t>
            </a:r>
            <a:r>
              <a:rPr sz="1400" i="1" spc="-14" dirty="0">
                <a:latin typeface="Tahoma"/>
                <a:cs typeface="Tahoma"/>
              </a:rPr>
              <a:t>f</a:t>
            </a:r>
            <a:r>
              <a:rPr sz="1400" i="1" spc="0" dirty="0">
                <a:latin typeface="Tahoma"/>
                <a:cs typeface="Tahoma"/>
              </a:rPr>
              <a:t>or</a:t>
            </a:r>
            <a:r>
              <a:rPr sz="1400" i="1" spc="194" dirty="0">
                <a:latin typeface="Tahoma"/>
                <a:cs typeface="Tahoma"/>
              </a:rPr>
              <a:t> </a:t>
            </a:r>
            <a:r>
              <a:rPr sz="1400" i="1" spc="0" dirty="0">
                <a:latin typeface="Tahoma"/>
                <a:cs typeface="Tahoma"/>
              </a:rPr>
              <a:t>co</a:t>
            </a:r>
            <a:r>
              <a:rPr sz="1400" i="1" spc="-4" dirty="0">
                <a:latin typeface="Tahoma"/>
                <a:cs typeface="Tahoma"/>
              </a:rPr>
              <a:t>rp</a:t>
            </a:r>
            <a:r>
              <a:rPr sz="1400" i="1" spc="0" dirty="0">
                <a:latin typeface="Tahoma"/>
                <a:cs typeface="Tahoma"/>
              </a:rPr>
              <a:t>o</a:t>
            </a:r>
            <a:r>
              <a:rPr sz="1400" i="1" spc="-14" dirty="0">
                <a:latin typeface="Tahoma"/>
                <a:cs typeface="Tahoma"/>
              </a:rPr>
              <a:t>r</a:t>
            </a:r>
            <a:r>
              <a:rPr sz="1400" i="1" spc="-4" dirty="0">
                <a:latin typeface="Tahoma"/>
                <a:cs typeface="Tahoma"/>
              </a:rPr>
              <a:t>a</a:t>
            </a:r>
            <a:r>
              <a:rPr sz="1400" i="1" spc="0" dirty="0">
                <a:latin typeface="Tahoma"/>
                <a:cs typeface="Tahoma"/>
              </a:rPr>
              <a:t>te</a:t>
            </a:r>
            <a:r>
              <a:rPr sz="1400" i="1" spc="204" dirty="0">
                <a:latin typeface="Tahoma"/>
                <a:cs typeface="Tahoma"/>
              </a:rPr>
              <a:t> </a:t>
            </a:r>
            <a:r>
              <a:rPr sz="1400" i="1" spc="0" dirty="0">
                <a:latin typeface="Tahoma"/>
                <a:cs typeface="Tahoma"/>
              </a:rPr>
              <a:t>ce</a:t>
            </a:r>
            <a:r>
              <a:rPr sz="1400" i="1" spc="-4" dirty="0">
                <a:latin typeface="Tahoma"/>
                <a:cs typeface="Tahoma"/>
              </a:rPr>
              <a:t>r</a:t>
            </a:r>
            <a:r>
              <a:rPr sz="1400" i="1" spc="0" dirty="0">
                <a:latin typeface="Tahoma"/>
                <a:cs typeface="Tahoma"/>
              </a:rPr>
              <a:t>t</a:t>
            </a:r>
            <a:r>
              <a:rPr sz="1400" i="1" spc="-9" dirty="0">
                <a:latin typeface="Tahoma"/>
                <a:cs typeface="Tahoma"/>
              </a:rPr>
              <a:t>i</a:t>
            </a:r>
            <a:r>
              <a:rPr sz="1400" i="1" spc="0" dirty="0">
                <a:latin typeface="Tahoma"/>
                <a:cs typeface="Tahoma"/>
              </a:rPr>
              <a:t>fic</a:t>
            </a:r>
            <a:r>
              <a:rPr sz="1400" i="1" spc="-4" dirty="0">
                <a:latin typeface="Tahoma"/>
                <a:cs typeface="Tahoma"/>
              </a:rPr>
              <a:t>a</a:t>
            </a:r>
            <a:r>
              <a:rPr sz="1400" i="1" spc="0" dirty="0">
                <a:latin typeface="Tahoma"/>
                <a:cs typeface="Tahoma"/>
              </a:rPr>
              <a:t>tion</a:t>
            </a:r>
            <a:r>
              <a:rPr sz="1400" i="1" spc="209" dirty="0">
                <a:latin typeface="Tahoma"/>
                <a:cs typeface="Tahoma"/>
              </a:rPr>
              <a:t> </a:t>
            </a:r>
            <a:r>
              <a:rPr sz="1400" i="1" spc="0" dirty="0">
                <a:latin typeface="Tahoma"/>
                <a:cs typeface="Tahoma"/>
              </a:rPr>
              <a:t>will</a:t>
            </a:r>
            <a:r>
              <a:rPr sz="1400" i="1" spc="200" dirty="0">
                <a:latin typeface="Tahoma"/>
                <a:cs typeface="Tahoma"/>
              </a:rPr>
              <a:t> </a:t>
            </a:r>
            <a:r>
              <a:rPr sz="1400" i="1" spc="0" dirty="0">
                <a:latin typeface="Tahoma"/>
                <a:cs typeface="Tahoma"/>
              </a:rPr>
              <a:t>not</a:t>
            </a:r>
            <a:r>
              <a:rPr sz="1400" i="1" spc="209" dirty="0">
                <a:latin typeface="Tahoma"/>
                <a:cs typeface="Tahoma"/>
              </a:rPr>
              <a:t> </a:t>
            </a:r>
            <a:r>
              <a:rPr sz="1400" i="1" spc="-4" dirty="0">
                <a:latin typeface="Tahoma"/>
                <a:cs typeface="Tahoma"/>
              </a:rPr>
              <a:t>b</a:t>
            </a:r>
            <a:r>
              <a:rPr sz="1400" i="1" spc="0" dirty="0">
                <a:latin typeface="Tahoma"/>
                <a:cs typeface="Tahoma"/>
              </a:rPr>
              <a:t>e</a:t>
            </a:r>
            <a:r>
              <a:rPr sz="1400" i="1" spc="204" dirty="0">
                <a:latin typeface="Tahoma"/>
                <a:cs typeface="Tahoma"/>
              </a:rPr>
              <a:t> </a:t>
            </a:r>
            <a:r>
              <a:rPr sz="1400" i="1" spc="-4" dirty="0">
                <a:latin typeface="Tahoma"/>
                <a:cs typeface="Tahoma"/>
              </a:rPr>
              <a:t>a</a:t>
            </a:r>
            <a:r>
              <a:rPr sz="1400" i="1" spc="0" dirty="0">
                <a:latin typeface="Tahoma"/>
                <a:cs typeface="Tahoma"/>
              </a:rPr>
              <a:t>llowed</a:t>
            </a:r>
            <a:r>
              <a:rPr sz="1400" i="1" spc="209" dirty="0">
                <a:latin typeface="Tahoma"/>
                <a:cs typeface="Tahoma"/>
              </a:rPr>
              <a:t> </a:t>
            </a:r>
            <a:r>
              <a:rPr sz="1400" i="1" spc="0" dirty="0">
                <a:latin typeface="Tahoma"/>
                <a:cs typeface="Tahoma"/>
              </a:rPr>
              <a:t>to </a:t>
            </a:r>
            <a:endParaRPr sz="1400" i="1" dirty="0">
              <a:latin typeface="Tahoma"/>
              <a:cs typeface="Tahoma"/>
            </a:endParaRPr>
          </a:p>
          <a:p>
            <a:pPr marL="241300" marR="13482">
              <a:lnSpc>
                <a:spcPts val="1689"/>
              </a:lnSpc>
              <a:spcBef>
                <a:spcPts val="906"/>
              </a:spcBef>
            </a:pPr>
            <a:r>
              <a:rPr sz="1400" i="1" spc="0" dirty="0">
                <a:latin typeface="Tahoma"/>
                <a:cs typeface="Tahoma"/>
              </a:rPr>
              <a:t>o</a:t>
            </a:r>
            <a:r>
              <a:rPr sz="1400" i="1" spc="-4" dirty="0">
                <a:latin typeface="Tahoma"/>
                <a:cs typeface="Tahoma"/>
              </a:rPr>
              <a:t>b</a:t>
            </a:r>
            <a:r>
              <a:rPr sz="1400" i="1" spc="9" dirty="0">
                <a:latin typeface="Tahoma"/>
                <a:cs typeface="Tahoma"/>
              </a:rPr>
              <a:t>t</a:t>
            </a:r>
            <a:r>
              <a:rPr sz="1400" i="1" spc="-4" dirty="0">
                <a:latin typeface="Tahoma"/>
                <a:cs typeface="Tahoma"/>
              </a:rPr>
              <a:t>a</a:t>
            </a:r>
            <a:r>
              <a:rPr sz="1400" i="1" spc="0" dirty="0">
                <a:latin typeface="Tahoma"/>
                <a:cs typeface="Tahoma"/>
              </a:rPr>
              <a:t>in hi</a:t>
            </a:r>
            <a:r>
              <a:rPr sz="1400" i="1" spc="-4" dirty="0">
                <a:latin typeface="Tahoma"/>
                <a:cs typeface="Tahoma"/>
              </a:rPr>
              <a:t>s</a:t>
            </a:r>
            <a:r>
              <a:rPr sz="1400" i="1" spc="4" dirty="0">
                <a:latin typeface="Tahoma"/>
                <a:cs typeface="Tahoma"/>
              </a:rPr>
              <a:t>/</a:t>
            </a:r>
            <a:r>
              <a:rPr sz="1400" i="1" spc="0" dirty="0">
                <a:latin typeface="Tahoma"/>
                <a:cs typeface="Tahoma"/>
              </a:rPr>
              <a:t>her </a:t>
            </a:r>
            <a:r>
              <a:rPr sz="1400" i="1" spc="-14" dirty="0">
                <a:latin typeface="Tahoma"/>
                <a:cs typeface="Tahoma"/>
              </a:rPr>
              <a:t>I</a:t>
            </a:r>
            <a:r>
              <a:rPr sz="1400" i="1" spc="0" dirty="0">
                <a:latin typeface="Tahoma"/>
                <a:cs typeface="Tahoma"/>
              </a:rPr>
              <a:t>n</a:t>
            </a:r>
            <a:r>
              <a:rPr sz="1400" i="1" spc="-4" dirty="0">
                <a:latin typeface="Tahoma"/>
                <a:cs typeface="Tahoma"/>
              </a:rPr>
              <a:t>d</a:t>
            </a:r>
            <a:r>
              <a:rPr sz="1400" i="1" spc="0" dirty="0">
                <a:latin typeface="Tahoma"/>
                <a:cs typeface="Tahoma"/>
              </a:rPr>
              <a:t>iv</a:t>
            </a:r>
            <a:r>
              <a:rPr sz="1400" i="1" spc="9" dirty="0">
                <a:latin typeface="Tahoma"/>
                <a:cs typeface="Tahoma"/>
              </a:rPr>
              <a:t>i</a:t>
            </a:r>
            <a:r>
              <a:rPr sz="1400" i="1" spc="-4" dirty="0">
                <a:latin typeface="Tahoma"/>
                <a:cs typeface="Tahoma"/>
              </a:rPr>
              <a:t>d</a:t>
            </a:r>
            <a:r>
              <a:rPr sz="1400" i="1" spc="0" dirty="0">
                <a:latin typeface="Tahoma"/>
                <a:cs typeface="Tahoma"/>
              </a:rPr>
              <a:t>u</a:t>
            </a:r>
            <a:r>
              <a:rPr sz="1400" i="1" spc="-4" dirty="0">
                <a:latin typeface="Tahoma"/>
                <a:cs typeface="Tahoma"/>
              </a:rPr>
              <a:t>a</a:t>
            </a:r>
            <a:r>
              <a:rPr sz="1400" i="1" spc="0" dirty="0">
                <a:latin typeface="Tahoma"/>
                <a:cs typeface="Tahoma"/>
              </a:rPr>
              <a:t>l Com</a:t>
            </a:r>
            <a:r>
              <a:rPr sz="1400" i="1" spc="-4" dirty="0">
                <a:latin typeface="Tahoma"/>
                <a:cs typeface="Tahoma"/>
              </a:rPr>
              <a:t>p</a:t>
            </a:r>
            <a:r>
              <a:rPr sz="1400" i="1" spc="0" dirty="0">
                <a:latin typeface="Tahoma"/>
                <a:cs typeface="Tahoma"/>
              </a:rPr>
              <a:t>ete</a:t>
            </a:r>
            <a:r>
              <a:rPr sz="1400" i="1" spc="-9" dirty="0">
                <a:latin typeface="Tahoma"/>
                <a:cs typeface="Tahoma"/>
              </a:rPr>
              <a:t>n</a:t>
            </a:r>
            <a:r>
              <a:rPr sz="1400" i="1" spc="0" dirty="0">
                <a:latin typeface="Tahoma"/>
                <a:cs typeface="Tahoma"/>
              </a:rPr>
              <a:t>cy Ce</a:t>
            </a:r>
            <a:r>
              <a:rPr sz="1400" i="1" spc="-4" dirty="0">
                <a:latin typeface="Tahoma"/>
                <a:cs typeface="Tahoma"/>
              </a:rPr>
              <a:t>r</a:t>
            </a:r>
            <a:r>
              <a:rPr sz="1400" i="1" spc="0" dirty="0">
                <a:latin typeface="Tahoma"/>
                <a:cs typeface="Tahoma"/>
              </a:rPr>
              <a:t>tif</a:t>
            </a:r>
            <a:r>
              <a:rPr sz="1400" i="1" spc="-9" dirty="0">
                <a:latin typeface="Tahoma"/>
                <a:cs typeface="Tahoma"/>
              </a:rPr>
              <a:t>i</a:t>
            </a:r>
            <a:r>
              <a:rPr sz="1400" i="1" spc="0" dirty="0">
                <a:latin typeface="Tahoma"/>
                <a:cs typeface="Tahoma"/>
              </a:rPr>
              <a:t>c</a:t>
            </a:r>
            <a:r>
              <a:rPr sz="1400" i="1" spc="-4" dirty="0">
                <a:latin typeface="Tahoma"/>
                <a:cs typeface="Tahoma"/>
              </a:rPr>
              <a:t>a</a:t>
            </a:r>
            <a:r>
              <a:rPr sz="1400" i="1" spc="0" dirty="0">
                <a:latin typeface="Tahoma"/>
                <a:cs typeface="Tahoma"/>
              </a:rPr>
              <a:t>te</a:t>
            </a:r>
            <a:endParaRPr sz="1400" i="1" dirty="0">
              <a:latin typeface="Tahoma"/>
              <a:cs typeface="Tahoma"/>
            </a:endParaRPr>
          </a:p>
          <a:p>
            <a:pPr marL="12700" marR="5563">
              <a:lnSpc>
                <a:spcPct val="100585"/>
              </a:lnSpc>
              <a:spcBef>
                <a:spcPts val="849"/>
              </a:spcBef>
            </a:pPr>
            <a:r>
              <a:rPr sz="1200" i="1" spc="-4" dirty="0">
                <a:latin typeface="Cambria"/>
                <a:cs typeface="Cambria"/>
              </a:rPr>
              <a:t>3</a:t>
            </a:r>
            <a:r>
              <a:rPr sz="1200" i="1" spc="0" dirty="0">
                <a:latin typeface="Cambria"/>
                <a:cs typeface="Cambria"/>
              </a:rPr>
              <a:t>.  </a:t>
            </a:r>
            <a:r>
              <a:rPr sz="1200" i="1" spc="100" dirty="0">
                <a:latin typeface="Cambria"/>
                <a:cs typeface="Cambria"/>
              </a:rPr>
              <a:t> </a:t>
            </a:r>
            <a:r>
              <a:rPr sz="1400" i="1" spc="-4" dirty="0">
                <a:latin typeface="Tahoma"/>
                <a:cs typeface="Tahoma"/>
              </a:rPr>
              <a:t>I</a:t>
            </a:r>
            <a:r>
              <a:rPr sz="1400" i="1" spc="0" dirty="0">
                <a:latin typeface="Tahoma"/>
                <a:cs typeface="Tahoma"/>
              </a:rPr>
              <a:t>f</a:t>
            </a:r>
            <a:r>
              <a:rPr sz="1400" i="1" spc="34" dirty="0">
                <a:latin typeface="Tahoma"/>
                <a:cs typeface="Tahoma"/>
              </a:rPr>
              <a:t> </a:t>
            </a:r>
            <a:r>
              <a:rPr sz="1400" i="1" spc="0" dirty="0">
                <a:latin typeface="Tahoma"/>
                <a:cs typeface="Tahoma"/>
              </a:rPr>
              <a:t>t</a:t>
            </a:r>
            <a:r>
              <a:rPr sz="1400" i="1" spc="-9" dirty="0">
                <a:latin typeface="Tahoma"/>
                <a:cs typeface="Tahoma"/>
              </a:rPr>
              <a:t>h</a:t>
            </a:r>
            <a:r>
              <a:rPr sz="1400" i="1" spc="0" dirty="0">
                <a:latin typeface="Tahoma"/>
                <a:cs typeface="Tahoma"/>
              </a:rPr>
              <a:t>e</a:t>
            </a:r>
            <a:r>
              <a:rPr sz="1400" i="1" spc="34" dirty="0">
                <a:latin typeface="Tahoma"/>
                <a:cs typeface="Tahoma"/>
              </a:rPr>
              <a:t> </a:t>
            </a:r>
            <a:r>
              <a:rPr sz="1400" i="1" spc="0" dirty="0">
                <a:latin typeface="Tahoma"/>
                <a:cs typeface="Tahoma"/>
              </a:rPr>
              <a:t>c</a:t>
            </a:r>
            <a:r>
              <a:rPr sz="1400" i="1" spc="-4" dirty="0">
                <a:latin typeface="Tahoma"/>
                <a:cs typeface="Tahoma"/>
              </a:rPr>
              <a:t>a</a:t>
            </a:r>
            <a:r>
              <a:rPr sz="1400" i="1" spc="0" dirty="0">
                <a:latin typeface="Tahoma"/>
                <a:cs typeface="Tahoma"/>
              </a:rPr>
              <a:t>n</a:t>
            </a:r>
            <a:r>
              <a:rPr sz="1400" i="1" spc="-4" dirty="0">
                <a:latin typeface="Tahoma"/>
                <a:cs typeface="Tahoma"/>
              </a:rPr>
              <a:t>d</a:t>
            </a:r>
            <a:r>
              <a:rPr sz="1400" i="1" spc="9" dirty="0">
                <a:latin typeface="Tahoma"/>
                <a:cs typeface="Tahoma"/>
              </a:rPr>
              <a:t>i</a:t>
            </a:r>
            <a:r>
              <a:rPr sz="1400" i="1" spc="-4" dirty="0">
                <a:latin typeface="Tahoma"/>
                <a:cs typeface="Tahoma"/>
              </a:rPr>
              <a:t>da</a:t>
            </a:r>
            <a:r>
              <a:rPr sz="1400" i="1" spc="0" dirty="0">
                <a:latin typeface="Tahoma"/>
                <a:cs typeface="Tahoma"/>
              </a:rPr>
              <a:t>te</a:t>
            </a:r>
            <a:r>
              <a:rPr sz="1400" i="1" spc="34" dirty="0">
                <a:latin typeface="Tahoma"/>
                <a:cs typeface="Tahoma"/>
              </a:rPr>
              <a:t> </a:t>
            </a:r>
            <a:r>
              <a:rPr sz="1400" i="1" spc="-4" dirty="0">
                <a:latin typeface="Tahoma"/>
                <a:cs typeface="Tahoma"/>
              </a:rPr>
              <a:t>a</a:t>
            </a:r>
            <a:r>
              <a:rPr sz="1400" i="1" spc="0" dirty="0">
                <a:latin typeface="Tahoma"/>
                <a:cs typeface="Tahoma"/>
              </a:rPr>
              <a:t>l</a:t>
            </a:r>
            <a:r>
              <a:rPr sz="1400" i="1" spc="-14" dirty="0">
                <a:latin typeface="Tahoma"/>
                <a:cs typeface="Tahoma"/>
              </a:rPr>
              <a:t>r</a:t>
            </a:r>
            <a:r>
              <a:rPr sz="1400" i="1" spc="9" dirty="0">
                <a:latin typeface="Tahoma"/>
                <a:cs typeface="Tahoma"/>
              </a:rPr>
              <a:t>e</a:t>
            </a:r>
            <a:r>
              <a:rPr sz="1400" i="1" spc="-4" dirty="0">
                <a:latin typeface="Tahoma"/>
                <a:cs typeface="Tahoma"/>
              </a:rPr>
              <a:t>ad</a:t>
            </a:r>
            <a:r>
              <a:rPr sz="1400" i="1" spc="0" dirty="0">
                <a:latin typeface="Tahoma"/>
                <a:cs typeface="Tahoma"/>
              </a:rPr>
              <a:t>y</a:t>
            </a:r>
            <a:r>
              <a:rPr sz="1400" i="1" spc="29" dirty="0">
                <a:latin typeface="Tahoma"/>
                <a:cs typeface="Tahoma"/>
              </a:rPr>
              <a:t> </a:t>
            </a:r>
            <a:r>
              <a:rPr sz="1400" i="1" spc="0" dirty="0">
                <a:latin typeface="Tahoma"/>
                <a:cs typeface="Tahoma"/>
              </a:rPr>
              <a:t>h</a:t>
            </a:r>
            <a:r>
              <a:rPr sz="1400" i="1" spc="4" dirty="0">
                <a:latin typeface="Tahoma"/>
                <a:cs typeface="Tahoma"/>
              </a:rPr>
              <a:t>a</a:t>
            </a:r>
            <a:r>
              <a:rPr sz="1400" i="1" spc="0" dirty="0">
                <a:latin typeface="Tahoma"/>
                <a:cs typeface="Tahoma"/>
              </a:rPr>
              <a:t>s</a:t>
            </a:r>
            <a:r>
              <a:rPr sz="1400" i="1" spc="24" dirty="0">
                <a:latin typeface="Tahoma"/>
                <a:cs typeface="Tahoma"/>
              </a:rPr>
              <a:t> </a:t>
            </a:r>
            <a:r>
              <a:rPr sz="1400" i="1" spc="-14" dirty="0">
                <a:latin typeface="Tahoma"/>
                <a:cs typeface="Tahoma"/>
              </a:rPr>
              <a:t>I</a:t>
            </a:r>
            <a:r>
              <a:rPr sz="1400" i="1" spc="9" dirty="0">
                <a:latin typeface="Tahoma"/>
                <a:cs typeface="Tahoma"/>
              </a:rPr>
              <a:t>n</a:t>
            </a:r>
            <a:r>
              <a:rPr sz="1400" i="1" spc="-4" dirty="0">
                <a:latin typeface="Tahoma"/>
                <a:cs typeface="Tahoma"/>
              </a:rPr>
              <a:t>d</a:t>
            </a:r>
            <a:r>
              <a:rPr sz="1400" i="1" spc="0" dirty="0">
                <a:latin typeface="Tahoma"/>
                <a:cs typeface="Tahoma"/>
              </a:rPr>
              <a:t>ivi</a:t>
            </a:r>
            <a:r>
              <a:rPr sz="1400" i="1" spc="-4" dirty="0">
                <a:latin typeface="Tahoma"/>
                <a:cs typeface="Tahoma"/>
              </a:rPr>
              <a:t>d</a:t>
            </a:r>
            <a:r>
              <a:rPr sz="1400" i="1" spc="0" dirty="0">
                <a:latin typeface="Tahoma"/>
                <a:cs typeface="Tahoma"/>
              </a:rPr>
              <a:t>u</a:t>
            </a:r>
            <a:r>
              <a:rPr sz="1400" i="1" spc="-4" dirty="0">
                <a:latin typeface="Tahoma"/>
                <a:cs typeface="Tahoma"/>
              </a:rPr>
              <a:t>a</a:t>
            </a:r>
            <a:r>
              <a:rPr sz="1400" i="1" spc="0" dirty="0">
                <a:latin typeface="Tahoma"/>
                <a:cs typeface="Tahoma"/>
              </a:rPr>
              <a:t>l</a:t>
            </a:r>
            <a:r>
              <a:rPr sz="1400" i="1" spc="39" dirty="0">
                <a:latin typeface="Tahoma"/>
                <a:cs typeface="Tahoma"/>
              </a:rPr>
              <a:t> </a:t>
            </a:r>
            <a:r>
              <a:rPr sz="1400" i="1" spc="0" dirty="0">
                <a:latin typeface="Tahoma"/>
                <a:cs typeface="Tahoma"/>
              </a:rPr>
              <a:t>C</a:t>
            </a:r>
            <a:r>
              <a:rPr sz="1400" i="1" spc="-9" dirty="0">
                <a:latin typeface="Tahoma"/>
                <a:cs typeface="Tahoma"/>
              </a:rPr>
              <a:t>o</a:t>
            </a:r>
            <a:r>
              <a:rPr sz="1400" i="1" spc="4" dirty="0">
                <a:latin typeface="Tahoma"/>
                <a:cs typeface="Tahoma"/>
              </a:rPr>
              <a:t>m</a:t>
            </a:r>
            <a:r>
              <a:rPr sz="1400" i="1" spc="-4" dirty="0">
                <a:latin typeface="Tahoma"/>
                <a:cs typeface="Tahoma"/>
              </a:rPr>
              <a:t>p</a:t>
            </a:r>
            <a:r>
              <a:rPr sz="1400" i="1" spc="0" dirty="0">
                <a:latin typeface="Tahoma"/>
                <a:cs typeface="Tahoma"/>
              </a:rPr>
              <a:t>eten</a:t>
            </a:r>
            <a:r>
              <a:rPr sz="1400" i="1" spc="-4" dirty="0">
                <a:latin typeface="Tahoma"/>
                <a:cs typeface="Tahoma"/>
              </a:rPr>
              <a:t>c</a:t>
            </a:r>
            <a:r>
              <a:rPr sz="1400" i="1" spc="0" dirty="0">
                <a:latin typeface="Tahoma"/>
                <a:cs typeface="Tahoma"/>
              </a:rPr>
              <a:t>y</a:t>
            </a:r>
            <a:r>
              <a:rPr sz="1400" i="1" spc="29" dirty="0">
                <a:latin typeface="Tahoma"/>
                <a:cs typeface="Tahoma"/>
              </a:rPr>
              <a:t> </a:t>
            </a:r>
            <a:r>
              <a:rPr sz="1400" i="1" spc="0" dirty="0">
                <a:latin typeface="Tahoma"/>
                <a:cs typeface="Tahoma"/>
              </a:rPr>
              <a:t>Ce</a:t>
            </a:r>
            <a:r>
              <a:rPr sz="1400" i="1" spc="-4" dirty="0">
                <a:latin typeface="Tahoma"/>
                <a:cs typeface="Tahoma"/>
              </a:rPr>
              <a:t>r</a:t>
            </a:r>
            <a:r>
              <a:rPr sz="1400" i="1" spc="0" dirty="0">
                <a:latin typeface="Tahoma"/>
                <a:cs typeface="Tahoma"/>
              </a:rPr>
              <a:t>tific</a:t>
            </a:r>
            <a:r>
              <a:rPr sz="1400" i="1" spc="-4" dirty="0">
                <a:latin typeface="Tahoma"/>
                <a:cs typeface="Tahoma"/>
              </a:rPr>
              <a:t>a</a:t>
            </a:r>
            <a:r>
              <a:rPr sz="1400" i="1" spc="0" dirty="0">
                <a:latin typeface="Tahoma"/>
                <a:cs typeface="Tahoma"/>
              </a:rPr>
              <a:t>te,</a:t>
            </a:r>
            <a:r>
              <a:rPr sz="1400" i="1" spc="24" dirty="0">
                <a:latin typeface="Tahoma"/>
                <a:cs typeface="Tahoma"/>
              </a:rPr>
              <a:t> </a:t>
            </a:r>
            <a:r>
              <a:rPr sz="1400" i="1" spc="-9" dirty="0">
                <a:latin typeface="Tahoma"/>
                <a:cs typeface="Tahoma"/>
              </a:rPr>
              <a:t>h</a:t>
            </a:r>
            <a:r>
              <a:rPr sz="1400" i="1" spc="0" dirty="0">
                <a:latin typeface="Tahoma"/>
                <a:cs typeface="Tahoma"/>
              </a:rPr>
              <a:t>e</a:t>
            </a:r>
            <a:r>
              <a:rPr sz="1400" i="1" spc="4" dirty="0">
                <a:latin typeface="Tahoma"/>
                <a:cs typeface="Tahoma"/>
              </a:rPr>
              <a:t>/</a:t>
            </a:r>
            <a:r>
              <a:rPr sz="1400" i="1" spc="-4" dirty="0">
                <a:latin typeface="Tahoma"/>
                <a:cs typeface="Tahoma"/>
              </a:rPr>
              <a:t>s</a:t>
            </a:r>
            <a:r>
              <a:rPr sz="1400" i="1" spc="0" dirty="0">
                <a:latin typeface="Tahoma"/>
                <a:cs typeface="Tahoma"/>
              </a:rPr>
              <a:t>he</a:t>
            </a:r>
            <a:r>
              <a:rPr sz="1400" i="1" spc="29" dirty="0">
                <a:latin typeface="Tahoma"/>
                <a:cs typeface="Tahoma"/>
              </a:rPr>
              <a:t> </a:t>
            </a:r>
            <a:r>
              <a:rPr sz="1400" i="1" spc="0" dirty="0">
                <a:latin typeface="Tahoma"/>
                <a:cs typeface="Tahoma"/>
              </a:rPr>
              <a:t>will</a:t>
            </a:r>
            <a:r>
              <a:rPr sz="1400" i="1" spc="29" dirty="0">
                <a:latin typeface="Tahoma"/>
                <a:cs typeface="Tahoma"/>
              </a:rPr>
              <a:t> </a:t>
            </a:r>
            <a:r>
              <a:rPr sz="1400" i="1" spc="0" dirty="0">
                <a:latin typeface="Tahoma"/>
                <a:cs typeface="Tahoma"/>
              </a:rPr>
              <a:t>not</a:t>
            </a:r>
            <a:r>
              <a:rPr sz="1400" i="1" spc="29" dirty="0">
                <a:latin typeface="Tahoma"/>
                <a:cs typeface="Tahoma"/>
              </a:rPr>
              <a:t> </a:t>
            </a:r>
            <a:r>
              <a:rPr sz="1400" i="1" spc="-4" dirty="0">
                <a:latin typeface="Tahoma"/>
                <a:cs typeface="Tahoma"/>
              </a:rPr>
              <a:t>b</a:t>
            </a:r>
            <a:r>
              <a:rPr sz="1400" i="1" spc="0" dirty="0">
                <a:latin typeface="Tahoma"/>
                <a:cs typeface="Tahoma"/>
              </a:rPr>
              <a:t>e</a:t>
            </a:r>
            <a:r>
              <a:rPr sz="1400" i="1" spc="34" dirty="0">
                <a:latin typeface="Tahoma"/>
                <a:cs typeface="Tahoma"/>
              </a:rPr>
              <a:t> </a:t>
            </a:r>
            <a:r>
              <a:rPr sz="1400" i="1" spc="-4" dirty="0">
                <a:latin typeface="Tahoma"/>
                <a:cs typeface="Tahoma"/>
              </a:rPr>
              <a:t>a</a:t>
            </a:r>
            <a:r>
              <a:rPr sz="1400" i="1" spc="0" dirty="0">
                <a:latin typeface="Tahoma"/>
                <a:cs typeface="Tahoma"/>
              </a:rPr>
              <a:t>llowed</a:t>
            </a:r>
            <a:r>
              <a:rPr sz="1400" i="1" spc="25" dirty="0">
                <a:latin typeface="Tahoma"/>
                <a:cs typeface="Tahoma"/>
              </a:rPr>
              <a:t> </a:t>
            </a:r>
            <a:r>
              <a:rPr sz="1400" i="1" spc="0" dirty="0">
                <a:latin typeface="Tahoma"/>
                <a:cs typeface="Tahoma"/>
              </a:rPr>
              <a:t>to</a:t>
            </a:r>
            <a:r>
              <a:rPr sz="1400" i="1" spc="29" dirty="0">
                <a:latin typeface="Tahoma"/>
                <a:cs typeface="Tahoma"/>
              </a:rPr>
              <a:t> </a:t>
            </a:r>
            <a:r>
              <a:rPr sz="1400" i="1" spc="0" dirty="0">
                <a:latin typeface="Tahoma"/>
                <a:cs typeface="Tahoma"/>
              </a:rPr>
              <a:t>u</a:t>
            </a:r>
            <a:r>
              <a:rPr sz="1400" i="1" spc="-4" dirty="0">
                <a:latin typeface="Tahoma"/>
                <a:cs typeface="Tahoma"/>
              </a:rPr>
              <a:t>s</a:t>
            </a:r>
            <a:r>
              <a:rPr sz="1400" i="1" spc="0" dirty="0">
                <a:latin typeface="Tahoma"/>
                <a:cs typeface="Tahoma"/>
              </a:rPr>
              <a:t>e</a:t>
            </a:r>
            <a:r>
              <a:rPr sz="1400" i="1" spc="34" dirty="0">
                <a:latin typeface="Tahoma"/>
                <a:cs typeface="Tahoma"/>
              </a:rPr>
              <a:t> </a:t>
            </a:r>
            <a:r>
              <a:rPr sz="1400" i="1" spc="0" dirty="0">
                <a:latin typeface="Tahoma"/>
                <a:cs typeface="Tahoma"/>
              </a:rPr>
              <a:t>it</a:t>
            </a:r>
            <a:r>
              <a:rPr sz="1400" i="1" spc="29" dirty="0">
                <a:latin typeface="Tahoma"/>
                <a:cs typeface="Tahoma"/>
              </a:rPr>
              <a:t> </a:t>
            </a:r>
            <a:r>
              <a:rPr sz="1400" i="1" spc="0" dirty="0">
                <a:latin typeface="Tahoma"/>
                <a:cs typeface="Tahoma"/>
              </a:rPr>
              <a:t>in</a:t>
            </a:r>
            <a:endParaRPr sz="1400" i="1" dirty="0">
              <a:latin typeface="Tahoma"/>
              <a:cs typeface="Tahoma"/>
            </a:endParaRPr>
          </a:p>
          <a:p>
            <a:pPr marL="241300" marR="32191">
              <a:lnSpc>
                <a:spcPct val="100585"/>
              </a:lnSpc>
              <a:spcBef>
                <a:spcPts val="840"/>
              </a:spcBef>
            </a:pPr>
            <a:r>
              <a:rPr sz="1400" i="1" spc="0" dirty="0">
                <a:latin typeface="Tahoma"/>
                <a:cs typeface="Tahoma"/>
              </a:rPr>
              <a:t>the </a:t>
            </a:r>
            <a:r>
              <a:rPr sz="1400" i="1" spc="-9" dirty="0">
                <a:latin typeface="Tahoma"/>
                <a:cs typeface="Tahoma"/>
              </a:rPr>
              <a:t>e</a:t>
            </a:r>
            <a:r>
              <a:rPr sz="1400" i="1" spc="0" dirty="0">
                <a:latin typeface="Tahoma"/>
                <a:cs typeface="Tahoma"/>
              </a:rPr>
              <a:t>le</a:t>
            </a:r>
            <a:r>
              <a:rPr sz="1400" i="1" spc="-4" dirty="0">
                <a:latin typeface="Tahoma"/>
                <a:cs typeface="Tahoma"/>
              </a:rPr>
              <a:t>c</a:t>
            </a:r>
            <a:r>
              <a:rPr sz="1400" i="1" spc="0" dirty="0">
                <a:latin typeface="Tahoma"/>
                <a:cs typeface="Tahoma"/>
              </a:rPr>
              <a:t>t</a:t>
            </a:r>
            <a:r>
              <a:rPr sz="1400" i="1" spc="-4" dirty="0">
                <a:latin typeface="Tahoma"/>
                <a:cs typeface="Tahoma"/>
              </a:rPr>
              <a:t>r</a:t>
            </a:r>
            <a:r>
              <a:rPr sz="1400" i="1" spc="0" dirty="0">
                <a:latin typeface="Tahoma"/>
                <a:cs typeface="Tahoma"/>
              </a:rPr>
              <a:t>ici</a:t>
            </a:r>
            <a:r>
              <a:rPr sz="1400" i="1" spc="-9" dirty="0">
                <a:latin typeface="Tahoma"/>
                <a:cs typeface="Tahoma"/>
              </a:rPr>
              <a:t>t</a:t>
            </a:r>
            <a:r>
              <a:rPr sz="1400" i="1" spc="0" dirty="0">
                <a:latin typeface="Tahoma"/>
                <a:cs typeface="Tahoma"/>
              </a:rPr>
              <a:t>y in</a:t>
            </a:r>
            <a:r>
              <a:rPr sz="1400" i="1" spc="-4" dirty="0">
                <a:latin typeface="Tahoma"/>
                <a:cs typeface="Tahoma"/>
              </a:rPr>
              <a:t>d</a:t>
            </a:r>
            <a:r>
              <a:rPr sz="1400" i="1" spc="0" dirty="0">
                <a:latin typeface="Tahoma"/>
                <a:cs typeface="Tahoma"/>
              </a:rPr>
              <a:t>u</a:t>
            </a:r>
            <a:r>
              <a:rPr sz="1400" i="1" spc="-4" dirty="0">
                <a:latin typeface="Tahoma"/>
                <a:cs typeface="Tahoma"/>
              </a:rPr>
              <a:t>s</a:t>
            </a:r>
            <a:r>
              <a:rPr sz="1400" i="1" spc="0" dirty="0">
                <a:latin typeface="Tahoma"/>
                <a:cs typeface="Tahoma"/>
              </a:rPr>
              <a:t>t</a:t>
            </a:r>
            <a:r>
              <a:rPr sz="1400" i="1" spc="-4" dirty="0">
                <a:latin typeface="Tahoma"/>
                <a:cs typeface="Tahoma"/>
              </a:rPr>
              <a:t>r</a:t>
            </a:r>
            <a:r>
              <a:rPr sz="1400" i="1" spc="-119" dirty="0">
                <a:latin typeface="Tahoma"/>
                <a:cs typeface="Tahoma"/>
              </a:rPr>
              <a:t>y</a:t>
            </a:r>
            <a:r>
              <a:rPr sz="1400" i="1" spc="0" dirty="0">
                <a:latin typeface="Tahoma"/>
                <a:cs typeface="Tahoma"/>
              </a:rPr>
              <a:t>.</a:t>
            </a:r>
            <a:endParaRPr sz="1400" i="1" dirty="0">
              <a:latin typeface="Tahoma"/>
              <a:cs typeface="Tahoma"/>
            </a:endParaRPr>
          </a:p>
        </p:txBody>
      </p:sp>
      <p:sp>
        <p:nvSpPr>
          <p:cNvPr id="3" name="object 2"/>
          <p:cNvSpPr txBox="1"/>
          <p:nvPr/>
        </p:nvSpPr>
        <p:spPr>
          <a:xfrm>
            <a:off x="902969" y="7145960"/>
            <a:ext cx="132645" cy="177800"/>
          </a:xfrm>
          <a:prstGeom prst="rect">
            <a:avLst/>
          </a:prstGeom>
        </p:spPr>
        <p:txBody>
          <a:bodyPr wrap="square" lIns="0" tIns="0" rIns="0" bIns="0" rtlCol="0">
            <a:noAutofit/>
          </a:bodyPr>
          <a:lstStyle/>
          <a:p>
            <a:pPr marL="12700">
              <a:lnSpc>
                <a:spcPts val="1340"/>
              </a:lnSpc>
              <a:spcBef>
                <a:spcPts val="67"/>
              </a:spcBef>
            </a:pPr>
            <a:r>
              <a:rPr sz="1200" spc="0" dirty="0">
                <a:latin typeface="Cambria"/>
                <a:cs typeface="Cambria"/>
              </a:rPr>
              <a:t>2</a:t>
            </a:r>
            <a:endParaRPr sz="1200">
              <a:latin typeface="Cambria"/>
              <a:cs typeface="Cambria"/>
            </a:endParaRPr>
          </a:p>
        </p:txBody>
      </p:sp>
      <p:cxnSp>
        <p:nvCxnSpPr>
          <p:cNvPr id="4" name="Straight Connector 3"/>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5" name="Picture 4" descr="C:\Users\USER\Downloads\IMG_63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32" y="124333"/>
            <a:ext cx="955185" cy="949894"/>
          </a:xfrm>
          <a:prstGeom prst="rect">
            <a:avLst/>
          </a:prstGeom>
          <a:noFill/>
          <a:ln>
            <a:noFill/>
          </a:ln>
        </p:spPr>
      </p:pic>
      <p:pic>
        <p:nvPicPr>
          <p:cNvPr id="7" name="Picture 2"/>
          <p:cNvPicPr>
            <a:picLocks noChangeAspect="1" noChangeArrowheads="1"/>
          </p:cNvPicPr>
          <p:nvPr/>
        </p:nvPicPr>
        <p:blipFill>
          <a:blip r:embed="rId3" cstate="print"/>
          <a:srcRect/>
          <a:stretch>
            <a:fillRect/>
          </a:stretch>
        </p:blipFill>
        <p:spPr bwMode="auto">
          <a:xfrm>
            <a:off x="7988983" y="-4756"/>
            <a:ext cx="1094885" cy="985758"/>
          </a:xfrm>
          <a:prstGeom prst="rect">
            <a:avLst/>
          </a:prstGeom>
          <a:noFill/>
          <a:ln w="9525">
            <a:noFill/>
            <a:miter lim="800000"/>
            <a:headEnd/>
            <a:tailEnd/>
          </a:ln>
        </p:spPr>
      </p:pic>
      <p:sp>
        <p:nvSpPr>
          <p:cNvPr id="10" name="TextBox 9"/>
          <p:cNvSpPr txBox="1"/>
          <p:nvPr/>
        </p:nvSpPr>
        <p:spPr>
          <a:xfrm>
            <a:off x="1521372" y="203993"/>
            <a:ext cx="6407479" cy="400110"/>
          </a:xfrm>
          <a:prstGeom prst="rect">
            <a:avLst/>
          </a:prstGeom>
          <a:noFill/>
        </p:spPr>
        <p:txBody>
          <a:bodyPr wrap="square" rtlCol="0">
            <a:spAutoFit/>
          </a:bodyPr>
          <a:lstStyle/>
          <a:p>
            <a:r>
              <a:rPr lang="en-US" sz="2000" b="1" dirty="0"/>
              <a:t>APPLICATION TIMELINE FOR CORPORATE CERTIFICATION</a:t>
            </a:r>
            <a:endParaRPr lang="af-ZA" sz="2000" b="1" dirty="0"/>
          </a:p>
        </p:txBody>
      </p:sp>
      <p:sp>
        <p:nvSpPr>
          <p:cNvPr id="11" name="TextBox 10"/>
          <p:cNvSpPr txBox="1"/>
          <p:nvPr/>
        </p:nvSpPr>
        <p:spPr>
          <a:xfrm>
            <a:off x="8676456" y="6581001"/>
            <a:ext cx="374805" cy="246221"/>
          </a:xfrm>
          <a:prstGeom prst="rect">
            <a:avLst/>
          </a:prstGeom>
          <a:noFill/>
        </p:spPr>
        <p:txBody>
          <a:bodyPr wrap="square" rtlCol="0">
            <a:spAutoFit/>
          </a:bodyPr>
          <a:lstStyle/>
          <a:p>
            <a:r>
              <a:rPr lang="en-US" sz="1000" dirty="0"/>
              <a:t>14</a:t>
            </a:r>
            <a:endParaRPr lang="af-ZA"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4989069"/>
              </p:ext>
            </p:extLst>
          </p:nvPr>
        </p:nvGraphicFramePr>
        <p:xfrm>
          <a:off x="368473" y="1196753"/>
          <a:ext cx="8501121" cy="6381583"/>
        </p:xfrm>
        <a:graphic>
          <a:graphicData uri="http://schemas.openxmlformats.org/drawingml/2006/table">
            <a:tbl>
              <a:tblPr/>
              <a:tblGrid>
                <a:gridCol w="331724">
                  <a:extLst>
                    <a:ext uri="{9D8B030D-6E8A-4147-A177-3AD203B41FA5}">
                      <a16:colId xmlns:a16="http://schemas.microsoft.com/office/drawing/2014/main" val="20000"/>
                    </a:ext>
                  </a:extLst>
                </a:gridCol>
                <a:gridCol w="1745766">
                  <a:extLst>
                    <a:ext uri="{9D8B030D-6E8A-4147-A177-3AD203B41FA5}">
                      <a16:colId xmlns:a16="http://schemas.microsoft.com/office/drawing/2014/main" val="20001"/>
                    </a:ext>
                  </a:extLst>
                </a:gridCol>
                <a:gridCol w="896216">
                  <a:extLst>
                    <a:ext uri="{9D8B030D-6E8A-4147-A177-3AD203B41FA5}">
                      <a16:colId xmlns:a16="http://schemas.microsoft.com/office/drawing/2014/main" val="20002"/>
                    </a:ext>
                  </a:extLst>
                </a:gridCol>
                <a:gridCol w="896777">
                  <a:extLst>
                    <a:ext uri="{9D8B030D-6E8A-4147-A177-3AD203B41FA5}">
                      <a16:colId xmlns:a16="http://schemas.microsoft.com/office/drawing/2014/main" val="20003"/>
                    </a:ext>
                  </a:extLst>
                </a:gridCol>
                <a:gridCol w="1417978">
                  <a:extLst>
                    <a:ext uri="{9D8B030D-6E8A-4147-A177-3AD203B41FA5}">
                      <a16:colId xmlns:a16="http://schemas.microsoft.com/office/drawing/2014/main" val="20004"/>
                    </a:ext>
                  </a:extLst>
                </a:gridCol>
                <a:gridCol w="3212660">
                  <a:extLst>
                    <a:ext uri="{9D8B030D-6E8A-4147-A177-3AD203B41FA5}">
                      <a16:colId xmlns:a16="http://schemas.microsoft.com/office/drawing/2014/main" val="20005"/>
                    </a:ext>
                  </a:extLst>
                </a:gridCol>
              </a:tblGrid>
              <a:tr h="807045">
                <a:tc>
                  <a:txBody>
                    <a:bodyPr/>
                    <a:lstStyle/>
                    <a:p>
                      <a:pPr>
                        <a:lnSpc>
                          <a:spcPct val="115000"/>
                        </a:lnSpc>
                        <a:spcAft>
                          <a:spcPts val="1000"/>
                        </a:spcAft>
                      </a:pPr>
                      <a:r>
                        <a:rPr lang="en-GB" sz="1000" dirty="0">
                          <a:solidFill>
                            <a:srgbClr val="000000"/>
                          </a:solidFill>
                          <a:latin typeface="Times New Roman"/>
                          <a:ea typeface="Calibri"/>
                          <a:cs typeface="Times New Roman"/>
                        </a:rPr>
                        <a:t>S/N</a:t>
                      </a:r>
                      <a:endParaRPr lang="en-GB" sz="1000" dirty="0">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1000"/>
                        </a:spcAft>
                      </a:pPr>
                      <a:r>
                        <a:rPr lang="en-GB" sz="1000">
                          <a:solidFill>
                            <a:srgbClr val="000000"/>
                          </a:solidFill>
                          <a:latin typeface="Times New Roman"/>
                          <a:ea typeface="Calibri"/>
                          <a:cs typeface="Times New Roman"/>
                        </a:rPr>
                        <a:t>Services</a:t>
                      </a:r>
                      <a:endParaRPr lang="en-GB" sz="1000">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2F2F2"/>
                    </a:solidFill>
                  </a:tcPr>
                </a:tc>
                <a:tc gridSpan="2">
                  <a:txBody>
                    <a:bodyPr/>
                    <a:lstStyle/>
                    <a:p>
                      <a:pPr>
                        <a:lnSpc>
                          <a:spcPct val="107000"/>
                        </a:lnSpc>
                        <a:spcAft>
                          <a:spcPts val="0"/>
                        </a:spcAft>
                      </a:pPr>
                      <a:r>
                        <a:rPr lang="en-GB" sz="1000" dirty="0">
                          <a:solidFill>
                            <a:srgbClr val="000000"/>
                          </a:solidFill>
                          <a:latin typeface="Times New Roman"/>
                          <a:ea typeface="Calibri"/>
                          <a:cs typeface="Times New Roman"/>
                        </a:rPr>
                        <a:t>Fee/Charges</a:t>
                      </a:r>
                      <a:endParaRPr lang="en-GB" sz="1000" dirty="0">
                        <a:latin typeface="Calibri"/>
                        <a:ea typeface="Calibri"/>
                        <a:cs typeface="Times New Roman"/>
                      </a:endParaRPr>
                    </a:p>
                    <a:p>
                      <a:pPr>
                        <a:lnSpc>
                          <a:spcPct val="107000"/>
                        </a:lnSpc>
                        <a:spcAft>
                          <a:spcPts val="0"/>
                        </a:spcAft>
                      </a:pPr>
                      <a:r>
                        <a:rPr lang="en-GB" sz="1000" dirty="0">
                          <a:solidFill>
                            <a:srgbClr val="000000"/>
                          </a:solidFill>
                          <a:latin typeface="Times New Roman"/>
                          <a:ea typeface="Calibri"/>
                          <a:cs typeface="Times New Roman"/>
                        </a:rPr>
                        <a:t>*Local Manufacturer  (L.M.)</a:t>
                      </a:r>
                      <a:endParaRPr lang="en-GB" sz="1000" dirty="0">
                        <a:latin typeface="Calibri"/>
                        <a:ea typeface="Calibri"/>
                        <a:cs typeface="Times New Roman"/>
                      </a:endParaRPr>
                    </a:p>
                    <a:p>
                      <a:pPr>
                        <a:lnSpc>
                          <a:spcPct val="107000"/>
                        </a:lnSpc>
                        <a:spcAft>
                          <a:spcPts val="0"/>
                        </a:spcAft>
                      </a:pPr>
                      <a:r>
                        <a:rPr lang="en-GB" sz="1000" dirty="0">
                          <a:solidFill>
                            <a:srgbClr val="000000"/>
                          </a:solidFill>
                          <a:latin typeface="Times New Roman"/>
                          <a:ea typeface="Calibri"/>
                          <a:cs typeface="Times New Roman"/>
                        </a:rPr>
                        <a:t>*Importers and Suppliers(I&amp;S)</a:t>
                      </a:r>
                      <a:endParaRPr lang="en-GB" sz="1000" dirty="0">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2F2F2"/>
                    </a:solidFill>
                  </a:tcPr>
                </a:tc>
                <a:tc hMerge="1">
                  <a:txBody>
                    <a:bodyPr/>
                    <a:lstStyle/>
                    <a:p>
                      <a:endParaRPr lang="en-GB"/>
                    </a:p>
                  </a:txBody>
                  <a:tcPr/>
                </a:tc>
                <a:tc>
                  <a:txBody>
                    <a:bodyPr/>
                    <a:lstStyle/>
                    <a:p>
                      <a:pPr>
                        <a:lnSpc>
                          <a:spcPct val="115000"/>
                        </a:lnSpc>
                        <a:spcAft>
                          <a:spcPts val="1000"/>
                        </a:spcAft>
                      </a:pPr>
                      <a:r>
                        <a:rPr lang="en-GB" sz="1000" dirty="0">
                          <a:solidFill>
                            <a:srgbClr val="000000"/>
                          </a:solidFill>
                          <a:latin typeface="Times New Roman"/>
                          <a:ea typeface="Calibri"/>
                          <a:cs typeface="Times New Roman"/>
                        </a:rPr>
                        <a:t>Time Line For Processing Application</a:t>
                      </a:r>
                      <a:endParaRPr lang="en-GB" sz="1000" dirty="0">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1000"/>
                        </a:spcAft>
                      </a:pPr>
                      <a:r>
                        <a:rPr lang="en-GB" sz="1000">
                          <a:solidFill>
                            <a:srgbClr val="000000"/>
                          </a:solidFill>
                          <a:latin typeface="Times New Roman"/>
                          <a:ea typeface="Calibri"/>
                          <a:cs typeface="Times New Roman"/>
                        </a:rPr>
                        <a:t>Condition For Obtaining The Service</a:t>
                      </a:r>
                      <a:endParaRPr lang="en-GB" sz="1000">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2856796">
                <a:tc>
                  <a:txBody>
                    <a:bodyPr/>
                    <a:lstStyle/>
                    <a:p>
                      <a:pPr>
                        <a:lnSpc>
                          <a:spcPct val="115000"/>
                        </a:lnSpc>
                        <a:spcAft>
                          <a:spcPts val="1000"/>
                        </a:spcAft>
                      </a:pPr>
                      <a:r>
                        <a:rPr lang="en-GB" sz="1000" b="1" dirty="0">
                          <a:latin typeface="Times New Roman"/>
                          <a:ea typeface="Calibri"/>
                          <a:cs typeface="Times New Roman"/>
                        </a:rPr>
                        <a:t>1</a:t>
                      </a:r>
                      <a:r>
                        <a:rPr lang="en-GB" sz="1000" dirty="0">
                          <a:latin typeface="Times New Roman"/>
                          <a:ea typeface="Calibri"/>
                          <a:cs typeface="Times New Roman"/>
                        </a:rPr>
                        <a:t>.</a:t>
                      </a:r>
                      <a:endParaRPr lang="en-GB" sz="1000" dirty="0">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b="1" dirty="0">
                          <a:latin typeface="Times New Roman"/>
                          <a:ea typeface="Calibri"/>
                          <a:cs typeface="Times New Roman"/>
                        </a:rPr>
                        <a:t>Type Test Certification </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a:latin typeface="Times New Roman"/>
                          <a:ea typeface="Calibri"/>
                          <a:cs typeface="Times New Roman"/>
                        </a:rPr>
                        <a:t>Single Phase</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a:latin typeface="Times New Roman"/>
                          <a:ea typeface="Calibri"/>
                          <a:cs typeface="Times New Roman"/>
                        </a:rPr>
                        <a:t>Poly Phase (Three Phase)</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err="1">
                          <a:latin typeface="Times New Roman"/>
                          <a:ea typeface="Calibri"/>
                          <a:cs typeface="Times New Roman"/>
                        </a:rPr>
                        <a:t>Trivector</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a:latin typeface="Times New Roman"/>
                          <a:ea typeface="Calibri"/>
                          <a:cs typeface="Times New Roman"/>
                        </a:rPr>
                        <a:t>Current Transformers</a:t>
                      </a:r>
                      <a:endParaRPr lang="en-GB" sz="1000" dirty="0">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b="1" u="sng" dirty="0">
                          <a:latin typeface="Times New Roman"/>
                          <a:ea typeface="Calibri"/>
                          <a:cs typeface="Times New Roman"/>
                        </a:rPr>
                        <a:t>L.M.</a:t>
                      </a:r>
                      <a:endParaRPr lang="en-GB" sz="1000" dirty="0">
                        <a:latin typeface="Calibri"/>
                        <a:ea typeface="Calibri"/>
                        <a:cs typeface="Times New Roman"/>
                      </a:endParaRPr>
                    </a:p>
                    <a:p>
                      <a:pPr marL="0" marR="0" indent="0" algn="l" defTabSz="914186" rtl="0" eaLnBrk="1" fontAlgn="auto" latinLnBrk="0" hangingPunct="1">
                        <a:lnSpc>
                          <a:spcPct val="107000"/>
                        </a:lnSpc>
                        <a:spcBef>
                          <a:spcPts val="0"/>
                        </a:spcBef>
                        <a:spcAft>
                          <a:spcPts val="1000"/>
                        </a:spcAft>
                        <a:buClrTx/>
                        <a:buSzTx/>
                        <a:buFontTx/>
                        <a:buNone/>
                        <a:tabLst/>
                        <a:defRPr/>
                      </a:pPr>
                      <a:r>
                        <a:rPr lang="en-GB" sz="1000" dirty="0">
                          <a:latin typeface="Times New Roman"/>
                          <a:ea typeface="Calibri"/>
                          <a:cs typeface="Times New Roman"/>
                        </a:rPr>
                        <a:t>The scale for the calculation of the fees are contained in the fee schedule </a:t>
                      </a:r>
                      <a:endParaRPr lang="en-GB" sz="1000" dirty="0">
                        <a:latin typeface="+mn-lt"/>
                        <a:ea typeface="Calibri"/>
                        <a:cs typeface="Times New Roman"/>
                      </a:endParaRPr>
                    </a:p>
                    <a:p>
                      <a:pPr>
                        <a:lnSpc>
                          <a:spcPct val="107000"/>
                        </a:lnSpc>
                        <a:spcAft>
                          <a:spcPts val="1000"/>
                        </a:spcAft>
                      </a:pPr>
                      <a:endParaRPr lang="en-GB" sz="1000" dirty="0">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b="1" u="sng" dirty="0">
                          <a:latin typeface="Times New Roman"/>
                          <a:ea typeface="Calibri"/>
                          <a:cs typeface="Times New Roman"/>
                        </a:rPr>
                        <a:t>I &amp; S</a:t>
                      </a:r>
                      <a:endParaRPr lang="en-GB" sz="1000" dirty="0">
                        <a:latin typeface="Calibri"/>
                        <a:ea typeface="Calibri"/>
                        <a:cs typeface="Times New Roman"/>
                      </a:endParaRPr>
                    </a:p>
                    <a:p>
                      <a:pPr>
                        <a:lnSpc>
                          <a:spcPct val="115000"/>
                        </a:lnSpc>
                        <a:spcAft>
                          <a:spcPts val="1000"/>
                        </a:spcAft>
                      </a:pPr>
                      <a:r>
                        <a:rPr lang="en-GB" sz="1000" dirty="0">
                          <a:latin typeface="Times New Roman"/>
                          <a:ea typeface="Calibri"/>
                          <a:cs typeface="Times New Roman"/>
                        </a:rPr>
                        <a:t>The scale for the calculation of the fees are contained in the fee schedule </a:t>
                      </a:r>
                      <a:endParaRPr lang="en-GB" sz="1000" dirty="0">
                        <a:latin typeface="+mn-lt"/>
                        <a:ea typeface="Calibri"/>
                        <a:cs typeface="Times New Roman"/>
                      </a:endParaRPr>
                    </a:p>
                    <a:p>
                      <a:pPr>
                        <a:lnSpc>
                          <a:spcPct val="115000"/>
                        </a:lnSpc>
                        <a:spcAft>
                          <a:spcPts val="1000"/>
                        </a:spcAft>
                      </a:pPr>
                      <a:endParaRPr lang="en-GB" sz="1000" dirty="0">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latin typeface="Times New Roman"/>
                        <a:ea typeface="Calibri"/>
                        <a:cs typeface="Calibri"/>
                      </a:endParaRPr>
                    </a:p>
                    <a:p>
                      <a:pPr>
                        <a:lnSpc>
                          <a:spcPct val="115000"/>
                        </a:lnSpc>
                        <a:spcAft>
                          <a:spcPts val="1000"/>
                        </a:spcAft>
                      </a:pPr>
                      <a:r>
                        <a:rPr lang="en-GB" sz="1000" dirty="0">
                          <a:latin typeface="Times New Roman"/>
                          <a:ea typeface="Calibri"/>
                          <a:cs typeface="Calibri"/>
                        </a:rPr>
                        <a:t>21 days from the date of the submission of meters to any of the Meter Test Stations at </a:t>
                      </a:r>
                      <a:r>
                        <a:rPr lang="en-GB" sz="1000" dirty="0" err="1">
                          <a:latin typeface="Times New Roman"/>
                          <a:ea typeface="Calibri"/>
                          <a:cs typeface="Calibri"/>
                        </a:rPr>
                        <a:t>Oshodi</a:t>
                      </a:r>
                      <a:r>
                        <a:rPr lang="en-GB" sz="1000" dirty="0">
                          <a:latin typeface="Times New Roman"/>
                          <a:ea typeface="Calibri"/>
                          <a:cs typeface="Calibri"/>
                        </a:rPr>
                        <a:t>-Lagos, Kaduna &amp;Port Harcourt.</a:t>
                      </a:r>
                      <a:endParaRPr lang="en-GB" sz="1000" dirty="0">
                        <a:latin typeface="Calibri"/>
                        <a:ea typeface="SimSun"/>
                        <a:cs typeface="Calibri"/>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342900" lvl="0" indent="-342900">
                        <a:lnSpc>
                          <a:spcPct val="107000"/>
                        </a:lnSpc>
                        <a:spcAft>
                          <a:spcPts val="1000"/>
                        </a:spcAft>
                        <a:buFont typeface="+mj-lt"/>
                        <a:buAutoNum type="alphaLcParenR"/>
                      </a:pPr>
                      <a:r>
                        <a:rPr lang="en-GB" sz="1000" dirty="0">
                          <a:latin typeface="Times New Roman"/>
                          <a:ea typeface="Calibri"/>
                          <a:cs typeface="Times New Roman"/>
                        </a:rPr>
                        <a:t>Letter of intent/application </a:t>
                      </a:r>
                      <a:endParaRPr lang="en-GB" sz="1000" dirty="0">
                        <a:latin typeface="Calibri"/>
                        <a:ea typeface="Calibri"/>
                        <a:cs typeface="Times New Roman"/>
                      </a:endParaRPr>
                    </a:p>
                    <a:p>
                      <a:pPr marL="342900" marR="0" lvl="0" indent="-342900" algn="l" defTabSz="914186" rtl="0" eaLnBrk="1" fontAlgn="auto" latinLnBrk="0" hangingPunct="1">
                        <a:lnSpc>
                          <a:spcPct val="115000"/>
                        </a:lnSpc>
                        <a:spcBef>
                          <a:spcPts val="0"/>
                        </a:spcBef>
                        <a:spcAft>
                          <a:spcPts val="1000"/>
                        </a:spcAft>
                        <a:buClrTx/>
                        <a:buSzTx/>
                        <a:buFont typeface="+mj-lt"/>
                        <a:buAutoNum type="alphaLcParenR"/>
                        <a:tabLst/>
                        <a:defRPr/>
                      </a:pPr>
                      <a:r>
                        <a:rPr lang="en-GB" sz="1000" dirty="0">
                          <a:latin typeface="Times New Roman"/>
                          <a:ea typeface="Calibri"/>
                          <a:cs typeface="Times New Roman"/>
                        </a:rPr>
                        <a:t>Payment through </a:t>
                      </a:r>
                      <a:r>
                        <a:rPr lang="en-GB" sz="1000" dirty="0" err="1">
                          <a:latin typeface="Times New Roman"/>
                          <a:ea typeface="Calibri"/>
                          <a:cs typeface="Times New Roman"/>
                        </a:rPr>
                        <a:t>Remita</a:t>
                      </a:r>
                      <a:r>
                        <a:rPr lang="en-GB" sz="1000" dirty="0">
                          <a:latin typeface="Times New Roman"/>
                          <a:ea typeface="Calibri"/>
                          <a:cs typeface="Times New Roman"/>
                        </a:rPr>
                        <a:t> platform to NIGERIAN ELECTRICITY MANAGEMENT SERVICES AGENCY.</a:t>
                      </a:r>
                      <a:endParaRPr lang="en-GB" sz="1000" dirty="0">
                        <a:latin typeface="+mn-lt"/>
                        <a:ea typeface="Calibri"/>
                        <a:cs typeface="Times New Roman"/>
                      </a:endParaRPr>
                    </a:p>
                    <a:p>
                      <a:pPr marL="342900" lvl="0" indent="-342900">
                        <a:lnSpc>
                          <a:spcPct val="115000"/>
                        </a:lnSpc>
                        <a:spcAft>
                          <a:spcPts val="1000"/>
                        </a:spcAft>
                        <a:buFont typeface="+mj-lt"/>
                        <a:buAutoNum type="alphaLcParenR"/>
                      </a:pPr>
                      <a:r>
                        <a:rPr lang="en-GB" sz="1000" dirty="0">
                          <a:latin typeface="Times New Roman"/>
                          <a:ea typeface="Calibri"/>
                          <a:cs typeface="Times New Roman"/>
                        </a:rPr>
                        <a:t>Submission of Three (3) Samples of electricity meters</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a:latin typeface="Times New Roman"/>
                          <a:ea typeface="Calibri"/>
                          <a:cs typeface="Times New Roman"/>
                        </a:rPr>
                        <a:t>Tokens (for Prepaid Meters)</a:t>
                      </a:r>
                      <a:endParaRPr lang="en-GB" sz="1000" dirty="0">
                        <a:latin typeface="Calibri"/>
                        <a:ea typeface="Calibri"/>
                        <a:cs typeface="Times New Roman"/>
                      </a:endParaRPr>
                    </a:p>
                    <a:p>
                      <a:pPr marL="457200">
                        <a:lnSpc>
                          <a:spcPct val="115000"/>
                        </a:lnSpc>
                        <a:spcAft>
                          <a:spcPts val="1000"/>
                        </a:spcAft>
                      </a:pPr>
                      <a:r>
                        <a:rPr lang="en-GB" sz="1000" dirty="0">
                          <a:latin typeface="Times New Roman"/>
                          <a:ea typeface="Calibri"/>
                          <a:cs typeface="Times New Roman"/>
                        </a:rPr>
                        <a:t>-Recharge Tokens,</a:t>
                      </a:r>
                      <a:r>
                        <a:rPr lang="en-GB" sz="1000" baseline="0" dirty="0">
                          <a:latin typeface="Times New Roman"/>
                          <a:ea typeface="Calibri"/>
                          <a:cs typeface="Times New Roman"/>
                        </a:rPr>
                        <a:t> Clear Tamper tokens </a:t>
                      </a:r>
                      <a:r>
                        <a:rPr lang="en-GB" sz="1000" baseline="0" dirty="0" err="1">
                          <a:latin typeface="Times New Roman"/>
                          <a:ea typeface="Calibri"/>
                          <a:cs typeface="Times New Roman"/>
                        </a:rPr>
                        <a:t>etc</a:t>
                      </a:r>
                      <a:endParaRPr lang="en-GB" sz="1000" dirty="0">
                        <a:latin typeface="Calibri"/>
                        <a:ea typeface="Calibri"/>
                        <a:cs typeface="Times New Roman"/>
                      </a:endParaRPr>
                    </a:p>
                    <a:p>
                      <a:pPr marL="0" marR="0" lvl="0" indent="0" algn="l" defTabSz="914186" rtl="0" eaLnBrk="1" fontAlgn="auto" latinLnBrk="0" hangingPunct="1">
                        <a:lnSpc>
                          <a:spcPct val="115000"/>
                        </a:lnSpc>
                        <a:spcBef>
                          <a:spcPts val="0"/>
                        </a:spcBef>
                        <a:spcAft>
                          <a:spcPts val="1000"/>
                        </a:spcAft>
                        <a:buClrTx/>
                        <a:buSzTx/>
                        <a:buFont typeface="+mj-lt"/>
                        <a:buNone/>
                        <a:tabLst/>
                        <a:defRPr/>
                      </a:pPr>
                      <a:r>
                        <a:rPr lang="en-GB" sz="1000" dirty="0">
                          <a:latin typeface="Times New Roman"/>
                          <a:ea typeface="Calibri"/>
                          <a:cs typeface="Times New Roman"/>
                        </a:rPr>
                        <a:t>d) </a:t>
                      </a:r>
                      <a:r>
                        <a:rPr lang="en-GB" sz="1000" kern="1200" dirty="0">
                          <a:solidFill>
                            <a:schemeClr val="tx1"/>
                          </a:solidFill>
                          <a:latin typeface="Times New Roman"/>
                          <a:ea typeface="+mn-ea"/>
                          <a:cs typeface="Times New Roman"/>
                        </a:rPr>
                        <a:t>STS Certificate * if it is STS compliant electricity meter</a:t>
                      </a:r>
                    </a:p>
                    <a:p>
                      <a:pPr marL="0" lvl="0" indent="0">
                        <a:lnSpc>
                          <a:spcPct val="115000"/>
                        </a:lnSpc>
                        <a:spcAft>
                          <a:spcPts val="1000"/>
                        </a:spcAft>
                        <a:buFont typeface="+mj-lt"/>
                        <a:buNone/>
                      </a:pPr>
                      <a:r>
                        <a:rPr lang="en-GB" sz="1000" dirty="0">
                          <a:latin typeface="Times New Roman"/>
                          <a:ea typeface="Calibri"/>
                          <a:cs typeface="Times New Roman"/>
                        </a:rPr>
                        <a:t>e)      Configuration Software </a:t>
                      </a:r>
                      <a:endParaRPr lang="en-GB" sz="1000" dirty="0">
                        <a:latin typeface="Calibri"/>
                        <a:ea typeface="Calibri"/>
                        <a:cs typeface="Times New Roman"/>
                      </a:endParaRPr>
                    </a:p>
                    <a:p>
                      <a:pPr marL="0" lvl="0" indent="0">
                        <a:lnSpc>
                          <a:spcPct val="115000"/>
                        </a:lnSpc>
                        <a:spcAft>
                          <a:spcPts val="1000"/>
                        </a:spcAft>
                        <a:buFont typeface="+mj-lt"/>
                        <a:buNone/>
                      </a:pPr>
                      <a:r>
                        <a:rPr lang="en-GB" sz="1000" dirty="0">
                          <a:latin typeface="Calibri"/>
                          <a:ea typeface="Calibri"/>
                          <a:cs typeface="Times New Roman"/>
                        </a:rPr>
                        <a:t>f)      </a:t>
                      </a:r>
                      <a:r>
                        <a:rPr lang="en-GB" sz="1000" dirty="0">
                          <a:latin typeface="Times New Roman"/>
                          <a:ea typeface="Calibri"/>
                          <a:cs typeface="Times New Roman"/>
                        </a:rPr>
                        <a:t>Optical Probe </a:t>
                      </a:r>
                    </a:p>
                    <a:p>
                      <a:pPr marL="228600" lvl="0" indent="-228600">
                        <a:lnSpc>
                          <a:spcPct val="115000"/>
                        </a:lnSpc>
                        <a:spcAft>
                          <a:spcPts val="1000"/>
                        </a:spcAft>
                        <a:buFont typeface="+mj-lt"/>
                        <a:buAutoNum type="alphaLcParenR" startAt="7"/>
                      </a:pPr>
                      <a:r>
                        <a:rPr lang="en-GB" sz="1000" dirty="0">
                          <a:solidFill>
                            <a:schemeClr val="accent2"/>
                          </a:solidFill>
                          <a:latin typeface="Calibri"/>
                          <a:ea typeface="Calibri"/>
                          <a:cs typeface="Times New Roman"/>
                        </a:rPr>
                        <a:t>Factory</a:t>
                      </a:r>
                      <a:r>
                        <a:rPr lang="en-GB" sz="1000" baseline="0" dirty="0">
                          <a:solidFill>
                            <a:schemeClr val="accent2"/>
                          </a:solidFill>
                          <a:latin typeface="Calibri"/>
                          <a:ea typeface="Calibri"/>
                          <a:cs typeface="Times New Roman"/>
                        </a:rPr>
                        <a:t> Calibration Report</a:t>
                      </a:r>
                    </a:p>
                    <a:p>
                      <a:pPr marL="228600" lvl="0" indent="-228600">
                        <a:lnSpc>
                          <a:spcPct val="115000"/>
                        </a:lnSpc>
                        <a:spcAft>
                          <a:spcPts val="1000"/>
                        </a:spcAft>
                        <a:buFont typeface="+mj-lt"/>
                        <a:buAutoNum type="alphaLcParenR" startAt="7"/>
                      </a:pPr>
                      <a:r>
                        <a:rPr lang="en-GB" sz="1000" baseline="0" dirty="0">
                          <a:solidFill>
                            <a:schemeClr val="accent2"/>
                          </a:solidFill>
                          <a:latin typeface="Calibri"/>
                          <a:ea typeface="Calibri"/>
                          <a:cs typeface="Times New Roman"/>
                        </a:rPr>
                        <a:t>Operational Manual</a:t>
                      </a: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83902">
                <a:tc>
                  <a:txBody>
                    <a:bodyPr/>
                    <a:lstStyle/>
                    <a:p>
                      <a:pPr>
                        <a:lnSpc>
                          <a:spcPct val="115000"/>
                        </a:lnSpc>
                        <a:spcAft>
                          <a:spcPts val="1000"/>
                        </a:spcAft>
                      </a:pPr>
                      <a:r>
                        <a:rPr lang="en-GB" sz="1000" dirty="0">
                          <a:latin typeface="Calibri"/>
                          <a:ea typeface="Calibri"/>
                          <a:cs typeface="Times New Roman"/>
                        </a:rPr>
                        <a:t>2</a:t>
                      </a: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lvl="0" indent="0">
                        <a:lnSpc>
                          <a:spcPct val="115000"/>
                        </a:lnSpc>
                        <a:spcAft>
                          <a:spcPts val="1000"/>
                        </a:spcAft>
                        <a:buFont typeface="+mj-lt"/>
                        <a:buNone/>
                      </a:pPr>
                      <a:r>
                        <a:rPr lang="en-GB" sz="1000" b="1" dirty="0">
                          <a:solidFill>
                            <a:schemeClr val="accent2"/>
                          </a:solidFill>
                          <a:latin typeface="Calibri"/>
                          <a:ea typeface="Calibri"/>
                          <a:cs typeface="Times New Roman"/>
                        </a:rPr>
                        <a:t>Routine</a:t>
                      </a:r>
                      <a:r>
                        <a:rPr lang="en-GB" sz="1000" b="1" baseline="0" dirty="0">
                          <a:solidFill>
                            <a:schemeClr val="accent2"/>
                          </a:solidFill>
                          <a:latin typeface="Calibri"/>
                          <a:ea typeface="Calibri"/>
                          <a:cs typeface="Times New Roman"/>
                        </a:rPr>
                        <a:t> Test Certification</a:t>
                      </a:r>
                      <a:endParaRPr lang="en-GB" sz="1000" b="1" dirty="0">
                        <a:solidFill>
                          <a:schemeClr val="accent2"/>
                        </a:solidFill>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b="1" u="sng" dirty="0">
                          <a:solidFill>
                            <a:schemeClr val="accent2"/>
                          </a:solidFill>
                          <a:latin typeface="Times New Roman"/>
                          <a:ea typeface="Calibri"/>
                          <a:cs typeface="Times New Roman"/>
                        </a:rPr>
                        <a:t>L.M.</a:t>
                      </a:r>
                      <a:endParaRPr lang="en-GB" sz="1000" dirty="0">
                        <a:solidFill>
                          <a:schemeClr val="accent2"/>
                        </a:solidFill>
                        <a:latin typeface="+mn-lt"/>
                        <a:ea typeface="Calibri"/>
                        <a:cs typeface="Times New Roman"/>
                      </a:endParaRPr>
                    </a:p>
                    <a:p>
                      <a:pPr marL="0" marR="0" indent="0" algn="l" defTabSz="914186" rtl="0" eaLnBrk="1" fontAlgn="auto" latinLnBrk="0" hangingPunct="1">
                        <a:lnSpc>
                          <a:spcPct val="107000"/>
                        </a:lnSpc>
                        <a:spcBef>
                          <a:spcPts val="0"/>
                        </a:spcBef>
                        <a:spcAft>
                          <a:spcPts val="1000"/>
                        </a:spcAft>
                        <a:buClrTx/>
                        <a:buSzTx/>
                        <a:buFontTx/>
                        <a:buNone/>
                        <a:tabLst/>
                        <a:defRPr/>
                      </a:pPr>
                      <a:r>
                        <a:rPr lang="en-GB" sz="1000" dirty="0">
                          <a:solidFill>
                            <a:schemeClr val="accent2"/>
                          </a:solidFill>
                          <a:latin typeface="Times New Roman"/>
                          <a:ea typeface="Calibri"/>
                          <a:cs typeface="Times New Roman"/>
                        </a:rPr>
                        <a:t>The scale for the calculation of the fees are contained in the fee schedule </a:t>
                      </a:r>
                      <a:endParaRPr lang="en-GB" sz="1000" dirty="0">
                        <a:solidFill>
                          <a:schemeClr val="accent2"/>
                        </a:solidFill>
                        <a:latin typeface="+mn-lt"/>
                        <a:ea typeface="Calibri"/>
                        <a:cs typeface="Times New Roman"/>
                      </a:endParaRPr>
                    </a:p>
                    <a:p>
                      <a:pPr>
                        <a:lnSpc>
                          <a:spcPct val="107000"/>
                        </a:lnSpc>
                        <a:spcAft>
                          <a:spcPts val="1000"/>
                        </a:spcAft>
                      </a:pPr>
                      <a:endParaRPr lang="en-GB" sz="1000" dirty="0">
                        <a:solidFill>
                          <a:schemeClr val="accent2"/>
                        </a:solidFill>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b="1" u="sng" dirty="0">
                          <a:solidFill>
                            <a:schemeClr val="accent2"/>
                          </a:solidFill>
                          <a:latin typeface="Times New Roman"/>
                          <a:ea typeface="Calibri"/>
                          <a:cs typeface="Times New Roman"/>
                        </a:rPr>
                        <a:t>L.M.</a:t>
                      </a:r>
                      <a:endParaRPr lang="en-GB" sz="1000" dirty="0">
                        <a:solidFill>
                          <a:schemeClr val="accent2"/>
                        </a:solidFill>
                        <a:latin typeface="+mn-lt"/>
                        <a:ea typeface="Calibri"/>
                        <a:cs typeface="Times New Roman"/>
                      </a:endParaRPr>
                    </a:p>
                    <a:p>
                      <a:pPr marL="0" marR="0" indent="0" algn="l" defTabSz="914186" rtl="0" eaLnBrk="1" fontAlgn="auto" latinLnBrk="0" hangingPunct="1">
                        <a:lnSpc>
                          <a:spcPct val="107000"/>
                        </a:lnSpc>
                        <a:spcBef>
                          <a:spcPts val="0"/>
                        </a:spcBef>
                        <a:spcAft>
                          <a:spcPts val="1000"/>
                        </a:spcAft>
                        <a:buClrTx/>
                        <a:buSzTx/>
                        <a:buFontTx/>
                        <a:buNone/>
                        <a:tabLst/>
                        <a:defRPr/>
                      </a:pPr>
                      <a:r>
                        <a:rPr lang="en-GB" sz="1000" dirty="0">
                          <a:solidFill>
                            <a:schemeClr val="accent2"/>
                          </a:solidFill>
                          <a:latin typeface="Times New Roman"/>
                          <a:ea typeface="Calibri"/>
                          <a:cs typeface="Times New Roman"/>
                        </a:rPr>
                        <a:t>The scale for the calculation of the fees are contained in the fee schedule </a:t>
                      </a:r>
                      <a:endParaRPr lang="en-GB" sz="1000" dirty="0">
                        <a:solidFill>
                          <a:schemeClr val="accent2"/>
                        </a:solidFill>
                        <a:latin typeface="+mn-lt"/>
                        <a:ea typeface="Calibri"/>
                        <a:cs typeface="Times New Roman"/>
                      </a:endParaRPr>
                    </a:p>
                    <a:p>
                      <a:pPr>
                        <a:lnSpc>
                          <a:spcPct val="115000"/>
                        </a:lnSpc>
                        <a:spcAft>
                          <a:spcPts val="1000"/>
                        </a:spcAft>
                      </a:pPr>
                      <a:endParaRPr lang="en-GB" sz="1000" dirty="0">
                        <a:solidFill>
                          <a:schemeClr val="accent2"/>
                        </a:solidFill>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solidFill>
                          <a:schemeClr val="accent2"/>
                        </a:solidFill>
                        <a:latin typeface="Times New Roman"/>
                        <a:ea typeface="Calibri"/>
                        <a:cs typeface="Calibri"/>
                      </a:endParaRPr>
                    </a:p>
                    <a:p>
                      <a:pPr>
                        <a:lnSpc>
                          <a:spcPct val="115000"/>
                        </a:lnSpc>
                        <a:spcAft>
                          <a:spcPts val="1000"/>
                        </a:spcAft>
                      </a:pPr>
                      <a:r>
                        <a:rPr lang="en-GB" sz="1000" dirty="0">
                          <a:solidFill>
                            <a:schemeClr val="accent2"/>
                          </a:solidFill>
                          <a:latin typeface="Times New Roman"/>
                          <a:ea typeface="Calibri"/>
                          <a:cs typeface="Calibri"/>
                        </a:rPr>
                        <a:t>7-21</a:t>
                      </a:r>
                      <a:r>
                        <a:rPr lang="en-GB" sz="1000" baseline="0" dirty="0">
                          <a:solidFill>
                            <a:schemeClr val="accent2"/>
                          </a:solidFill>
                          <a:latin typeface="Times New Roman"/>
                          <a:ea typeface="Calibri"/>
                          <a:cs typeface="Calibri"/>
                        </a:rPr>
                        <a:t> </a:t>
                      </a:r>
                      <a:r>
                        <a:rPr lang="en-GB" sz="1000" dirty="0">
                          <a:solidFill>
                            <a:schemeClr val="accent2"/>
                          </a:solidFill>
                          <a:latin typeface="Times New Roman"/>
                          <a:ea typeface="Calibri"/>
                          <a:cs typeface="Calibri"/>
                        </a:rPr>
                        <a:t>days from the date of the submission of meters to any of the Meter Test Stations at </a:t>
                      </a:r>
                      <a:r>
                        <a:rPr lang="en-GB" sz="1000" dirty="0" err="1">
                          <a:solidFill>
                            <a:schemeClr val="accent2"/>
                          </a:solidFill>
                          <a:latin typeface="Times New Roman"/>
                          <a:ea typeface="Calibri"/>
                          <a:cs typeface="Calibri"/>
                        </a:rPr>
                        <a:t>Oshodi</a:t>
                      </a:r>
                      <a:r>
                        <a:rPr lang="en-GB" sz="1000" dirty="0">
                          <a:solidFill>
                            <a:schemeClr val="accent2"/>
                          </a:solidFill>
                          <a:latin typeface="Times New Roman"/>
                          <a:ea typeface="Calibri"/>
                          <a:cs typeface="Calibri"/>
                        </a:rPr>
                        <a:t>-Lagos, Kaduna &amp;Port Harcourt</a:t>
                      </a:r>
                      <a:endParaRPr lang="en-GB" sz="1000" dirty="0">
                        <a:solidFill>
                          <a:schemeClr val="accent2"/>
                        </a:solidFill>
                        <a:latin typeface="Calibri"/>
                        <a:ea typeface="SimSun"/>
                        <a:cs typeface="Calibri"/>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342900" marR="0" lvl="0" indent="-342900" algn="l" defTabSz="914186" rtl="0" eaLnBrk="1" fontAlgn="auto" latinLnBrk="0" hangingPunct="1">
                        <a:lnSpc>
                          <a:spcPct val="115000"/>
                        </a:lnSpc>
                        <a:spcBef>
                          <a:spcPts val="0"/>
                        </a:spcBef>
                        <a:spcAft>
                          <a:spcPts val="1000"/>
                        </a:spcAft>
                        <a:buClrTx/>
                        <a:buSzTx/>
                        <a:buFont typeface="+mj-lt"/>
                        <a:buAutoNum type="alphaLcParenR"/>
                        <a:tabLst/>
                        <a:defRPr/>
                      </a:pPr>
                      <a:r>
                        <a:rPr lang="en-GB" sz="900" dirty="0">
                          <a:solidFill>
                            <a:schemeClr val="accent2"/>
                          </a:solidFill>
                          <a:latin typeface="Times New Roman"/>
                          <a:ea typeface="Calibri"/>
                          <a:cs typeface="Times New Roman"/>
                        </a:rPr>
                        <a:t>Letter of intent/application </a:t>
                      </a:r>
                    </a:p>
                    <a:p>
                      <a:pPr marL="342900" marR="0" lvl="0" indent="-342900" algn="l" defTabSz="914186" rtl="0" eaLnBrk="1" fontAlgn="auto" latinLnBrk="0" hangingPunct="1">
                        <a:lnSpc>
                          <a:spcPct val="115000"/>
                        </a:lnSpc>
                        <a:spcBef>
                          <a:spcPts val="0"/>
                        </a:spcBef>
                        <a:spcAft>
                          <a:spcPts val="1000"/>
                        </a:spcAft>
                        <a:buClrTx/>
                        <a:buSzTx/>
                        <a:buFont typeface="+mj-lt"/>
                        <a:buAutoNum type="alphaLcParenR"/>
                        <a:tabLst/>
                        <a:defRPr/>
                      </a:pPr>
                      <a:r>
                        <a:rPr lang="en-GB" sz="900" dirty="0">
                          <a:solidFill>
                            <a:schemeClr val="accent2"/>
                          </a:solidFill>
                          <a:latin typeface="Times New Roman"/>
                          <a:ea typeface="Calibri"/>
                          <a:cs typeface="Times New Roman"/>
                        </a:rPr>
                        <a:t>Payment through </a:t>
                      </a:r>
                      <a:r>
                        <a:rPr lang="en-GB" sz="900" dirty="0" err="1">
                          <a:solidFill>
                            <a:schemeClr val="accent2"/>
                          </a:solidFill>
                          <a:latin typeface="Times New Roman"/>
                          <a:ea typeface="Calibri"/>
                          <a:cs typeface="Times New Roman"/>
                        </a:rPr>
                        <a:t>Remita</a:t>
                      </a:r>
                      <a:r>
                        <a:rPr lang="en-GB" sz="900" dirty="0">
                          <a:solidFill>
                            <a:schemeClr val="accent2"/>
                          </a:solidFill>
                          <a:latin typeface="Times New Roman"/>
                          <a:ea typeface="Calibri"/>
                          <a:cs typeface="Times New Roman"/>
                        </a:rPr>
                        <a:t> platform </a:t>
                      </a:r>
                    </a:p>
                    <a:p>
                      <a:pPr marL="342900" marR="0" lvl="0" indent="-342900" algn="l" defTabSz="914186" rtl="0" eaLnBrk="1" fontAlgn="auto" latinLnBrk="0" hangingPunct="1">
                        <a:lnSpc>
                          <a:spcPct val="115000"/>
                        </a:lnSpc>
                        <a:spcBef>
                          <a:spcPts val="0"/>
                        </a:spcBef>
                        <a:spcAft>
                          <a:spcPts val="1000"/>
                        </a:spcAft>
                        <a:buClrTx/>
                        <a:buSzTx/>
                        <a:buFont typeface="+mj-lt"/>
                        <a:buAutoNum type="alphaLcParenR"/>
                        <a:tabLst/>
                        <a:defRPr/>
                      </a:pPr>
                      <a:r>
                        <a:rPr lang="en-GB" sz="900" baseline="0" dirty="0">
                          <a:solidFill>
                            <a:schemeClr val="accent2"/>
                          </a:solidFill>
                          <a:latin typeface="Times New Roman"/>
                          <a:ea typeface="Calibri"/>
                          <a:cs typeface="Times New Roman"/>
                        </a:rPr>
                        <a:t>Evidence of  Valid Type Test Certificate</a:t>
                      </a:r>
                      <a:endParaRPr lang="en-GB" sz="900" dirty="0">
                        <a:solidFill>
                          <a:schemeClr val="accent2"/>
                        </a:solidFill>
                        <a:latin typeface="Times New Roman"/>
                        <a:ea typeface="Calibri"/>
                        <a:cs typeface="Times New Roman"/>
                      </a:endParaRPr>
                    </a:p>
                    <a:p>
                      <a:pPr marL="342900" lvl="0" indent="-342900">
                        <a:lnSpc>
                          <a:spcPct val="115000"/>
                        </a:lnSpc>
                        <a:spcAft>
                          <a:spcPts val="1000"/>
                        </a:spcAft>
                        <a:buFont typeface="+mj-lt"/>
                        <a:buAutoNum type="alphaLcParenR"/>
                      </a:pPr>
                      <a:r>
                        <a:rPr lang="en-GB" sz="900" dirty="0">
                          <a:solidFill>
                            <a:schemeClr val="accent2"/>
                          </a:solidFill>
                          <a:latin typeface="Times New Roman"/>
                          <a:ea typeface="Calibri"/>
                          <a:cs typeface="Times New Roman"/>
                        </a:rPr>
                        <a:t>Tokens (for Prepaid Meters)</a:t>
                      </a:r>
                      <a:endParaRPr lang="en-GB" sz="900" dirty="0">
                        <a:solidFill>
                          <a:schemeClr val="accent2"/>
                        </a:solidFill>
                        <a:latin typeface="+mn-lt"/>
                        <a:ea typeface="Calibri"/>
                        <a:cs typeface="Times New Roman"/>
                      </a:endParaRPr>
                    </a:p>
                    <a:p>
                      <a:pPr marL="457200">
                        <a:lnSpc>
                          <a:spcPct val="115000"/>
                        </a:lnSpc>
                        <a:spcAft>
                          <a:spcPts val="1000"/>
                        </a:spcAft>
                      </a:pPr>
                      <a:r>
                        <a:rPr lang="en-GB" sz="900" dirty="0">
                          <a:solidFill>
                            <a:schemeClr val="accent2"/>
                          </a:solidFill>
                          <a:latin typeface="Times New Roman"/>
                          <a:ea typeface="Calibri"/>
                          <a:cs typeface="Times New Roman"/>
                        </a:rPr>
                        <a:t>-Recharge Tokens,</a:t>
                      </a:r>
                      <a:r>
                        <a:rPr lang="en-GB" sz="900" baseline="0" dirty="0">
                          <a:solidFill>
                            <a:schemeClr val="accent2"/>
                          </a:solidFill>
                          <a:latin typeface="Times New Roman"/>
                          <a:ea typeface="Calibri"/>
                          <a:cs typeface="Times New Roman"/>
                        </a:rPr>
                        <a:t> </a:t>
                      </a:r>
                      <a:r>
                        <a:rPr lang="en-GB" sz="900" dirty="0">
                          <a:solidFill>
                            <a:schemeClr val="accent2"/>
                          </a:solidFill>
                          <a:latin typeface="Times New Roman"/>
                          <a:ea typeface="Calibri"/>
                          <a:cs typeface="Times New Roman"/>
                        </a:rPr>
                        <a:t>Clear Tamper Tokens</a:t>
                      </a:r>
                      <a:r>
                        <a:rPr lang="en-GB" sz="900" baseline="0" dirty="0">
                          <a:solidFill>
                            <a:schemeClr val="accent2"/>
                          </a:solidFill>
                          <a:latin typeface="Times New Roman"/>
                          <a:ea typeface="Calibri"/>
                          <a:cs typeface="Times New Roman"/>
                        </a:rPr>
                        <a:t> and any relevant tokens that maybe needed to conduct Test</a:t>
                      </a:r>
                      <a:endParaRPr lang="en-GB" sz="900" dirty="0">
                        <a:solidFill>
                          <a:schemeClr val="accent2"/>
                        </a:solidFill>
                        <a:latin typeface="Times New Roman"/>
                        <a:ea typeface="Calibri"/>
                        <a:cs typeface="Times New Roman"/>
                      </a:endParaRPr>
                    </a:p>
                    <a:p>
                      <a:pPr marL="457200">
                        <a:lnSpc>
                          <a:spcPct val="115000"/>
                        </a:lnSpc>
                        <a:spcAft>
                          <a:spcPts val="1000"/>
                        </a:spcAft>
                      </a:pPr>
                      <a:endParaRPr lang="en-GB" sz="1000" dirty="0">
                        <a:latin typeface="Times New Roman"/>
                        <a:ea typeface="Calibri"/>
                        <a:cs typeface="Times New Roman"/>
                      </a:endParaRPr>
                    </a:p>
                    <a:p>
                      <a:pPr marL="457200">
                        <a:lnSpc>
                          <a:spcPct val="115000"/>
                        </a:lnSpc>
                        <a:spcAft>
                          <a:spcPts val="1000"/>
                        </a:spcAft>
                      </a:pPr>
                      <a:endParaRPr lang="en-GB" sz="1000" dirty="0">
                        <a:latin typeface="+mn-lt"/>
                        <a:ea typeface="Calibri"/>
                        <a:cs typeface="Times New Roman"/>
                      </a:endParaRPr>
                    </a:p>
                    <a:p>
                      <a:pPr marL="342900" lvl="0" indent="-342900">
                        <a:lnSpc>
                          <a:spcPct val="115000"/>
                        </a:lnSpc>
                        <a:spcAft>
                          <a:spcPts val="1000"/>
                        </a:spcAft>
                        <a:buFont typeface="+mj-lt"/>
                        <a:buAutoNum type="alphaLcParenR"/>
                      </a:pPr>
                      <a:endParaRPr lang="en-GB" sz="1000" dirty="0">
                        <a:latin typeface="Calibri"/>
                        <a:ea typeface="Calibri"/>
                        <a:cs typeface="Times New Roman"/>
                      </a:endParaRPr>
                    </a:p>
                  </a:txBody>
                  <a:tcPr marL="43543" marR="4354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08545" name="Rectangle 1"/>
          <p:cNvSpPr>
            <a:spLocks noChangeArrowheads="1"/>
          </p:cNvSpPr>
          <p:nvPr/>
        </p:nvSpPr>
        <p:spPr bwMode="auto">
          <a:xfrm>
            <a:off x="1069814" y="-62440"/>
            <a:ext cx="6670537"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62626"/>
              </a:solidFill>
              <a:effectLst/>
              <a:latin typeface="Times New Roman" panose="02020603050405020304" pitchFamily="18" charset="0"/>
              <a:ea typeface="Calibri"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rgbClr val="262626"/>
                </a:solidFill>
                <a:effectLst/>
                <a:latin typeface="Times New Roman" panose="02020603050405020304" pitchFamily="18" charset="0"/>
                <a:ea typeface="Calibri" pitchFamily="34" charset="0"/>
                <a:cs typeface="Times New Roman" panose="02020603050405020304" pitchFamily="18" charset="0"/>
              </a:rPr>
              <a:t>LIST OF SERVICES RENDERED TO THE PUBLIC AND CHARGES (NATIONAL METERING SERVICES)</a:t>
            </a:r>
            <a:endParaRPr kumimoji="0" lang="en-GB"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cxnSp>
        <p:nvCxnSpPr>
          <p:cNvPr id="4" name="Straight Connector 3"/>
          <p:cNvCxnSpPr/>
          <p:nvPr/>
        </p:nvCxnSpPr>
        <p:spPr>
          <a:xfrm flipV="1">
            <a:off x="47034" y="76709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5" name="Picture 4" descr="C:\Users\USER\Downloads\IMG_63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32" y="124333"/>
            <a:ext cx="955185" cy="949894"/>
          </a:xfrm>
          <a:prstGeom prst="rect">
            <a:avLst/>
          </a:prstGeom>
          <a:noFill/>
          <a:ln>
            <a:noFill/>
          </a:ln>
        </p:spPr>
      </p:pic>
      <p:pic>
        <p:nvPicPr>
          <p:cNvPr id="7" name="Picture 2"/>
          <p:cNvPicPr>
            <a:picLocks noChangeAspect="1" noChangeArrowheads="1"/>
          </p:cNvPicPr>
          <p:nvPr/>
        </p:nvPicPr>
        <p:blipFill>
          <a:blip r:embed="rId3" cstate="print"/>
          <a:srcRect/>
          <a:stretch>
            <a:fillRect/>
          </a:stretch>
        </p:blipFill>
        <p:spPr bwMode="auto">
          <a:xfrm>
            <a:off x="7988983" y="-4756"/>
            <a:ext cx="1094885" cy="985758"/>
          </a:xfrm>
          <a:prstGeom prst="rect">
            <a:avLst/>
          </a:prstGeom>
          <a:noFill/>
          <a:ln w="9525">
            <a:noFill/>
            <a:miter lim="800000"/>
            <a:headEnd/>
            <a:tailEnd/>
          </a:ln>
        </p:spPr>
      </p:pic>
      <p:sp>
        <p:nvSpPr>
          <p:cNvPr id="8" name="TextBox 7"/>
          <p:cNvSpPr txBox="1"/>
          <p:nvPr/>
        </p:nvSpPr>
        <p:spPr>
          <a:xfrm>
            <a:off x="8676456" y="6581001"/>
            <a:ext cx="374805" cy="246221"/>
          </a:xfrm>
          <a:prstGeom prst="rect">
            <a:avLst/>
          </a:prstGeom>
          <a:noFill/>
        </p:spPr>
        <p:txBody>
          <a:bodyPr wrap="square" rtlCol="0">
            <a:spAutoFit/>
          </a:bodyPr>
          <a:lstStyle/>
          <a:p>
            <a:r>
              <a:rPr lang="en-US" sz="1000" dirty="0"/>
              <a:t>15</a:t>
            </a:r>
            <a:endParaRPr lang="af-ZA"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9938966"/>
              </p:ext>
            </p:extLst>
          </p:nvPr>
        </p:nvGraphicFramePr>
        <p:xfrm>
          <a:off x="335858" y="959702"/>
          <a:ext cx="8715403" cy="5812156"/>
        </p:xfrm>
        <a:graphic>
          <a:graphicData uri="http://schemas.openxmlformats.org/drawingml/2006/table">
            <a:tbl>
              <a:tblPr/>
              <a:tblGrid>
                <a:gridCol w="142876">
                  <a:extLst>
                    <a:ext uri="{9D8B030D-6E8A-4147-A177-3AD203B41FA5}">
                      <a16:colId xmlns:a16="http://schemas.microsoft.com/office/drawing/2014/main" val="20000"/>
                    </a:ext>
                  </a:extLst>
                </a:gridCol>
                <a:gridCol w="1616373">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936104">
                  <a:extLst>
                    <a:ext uri="{9D8B030D-6E8A-4147-A177-3AD203B41FA5}">
                      <a16:colId xmlns:a16="http://schemas.microsoft.com/office/drawing/2014/main" val="20003"/>
                    </a:ext>
                  </a:extLst>
                </a:gridCol>
                <a:gridCol w="1512168">
                  <a:extLst>
                    <a:ext uri="{9D8B030D-6E8A-4147-A177-3AD203B41FA5}">
                      <a16:colId xmlns:a16="http://schemas.microsoft.com/office/drawing/2014/main" val="20004"/>
                    </a:ext>
                  </a:extLst>
                </a:gridCol>
                <a:gridCol w="3571778">
                  <a:extLst>
                    <a:ext uri="{9D8B030D-6E8A-4147-A177-3AD203B41FA5}">
                      <a16:colId xmlns:a16="http://schemas.microsoft.com/office/drawing/2014/main" val="20005"/>
                    </a:ext>
                  </a:extLst>
                </a:gridCol>
              </a:tblGrid>
              <a:tr h="933129">
                <a:tc>
                  <a:txBody>
                    <a:bodyPr/>
                    <a:lstStyle/>
                    <a:p>
                      <a:pPr>
                        <a:lnSpc>
                          <a:spcPct val="115000"/>
                        </a:lnSpc>
                        <a:spcAft>
                          <a:spcPts val="1000"/>
                        </a:spcAft>
                      </a:pPr>
                      <a:r>
                        <a:rPr lang="en-GB" sz="1000" b="1" dirty="0">
                          <a:latin typeface="Times New Roman"/>
                          <a:ea typeface="Calibri"/>
                          <a:cs typeface="Times New Roman"/>
                        </a:rPr>
                        <a:t>3.</a:t>
                      </a:r>
                      <a:endParaRPr lang="en-GB" sz="1000" dirty="0">
                        <a:latin typeface="Calibri"/>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b="1" dirty="0">
                          <a:latin typeface="Times New Roman"/>
                          <a:ea typeface="Calibri"/>
                          <a:cs typeface="Times New Roman"/>
                        </a:rPr>
                        <a:t>Re-certification </a:t>
                      </a:r>
                      <a:r>
                        <a:rPr lang="en-GB" sz="1000" b="1" baseline="0" dirty="0">
                          <a:latin typeface="Times New Roman"/>
                          <a:ea typeface="Calibri"/>
                          <a:cs typeface="Times New Roman"/>
                        </a:rPr>
                        <a:t> Test</a:t>
                      </a:r>
                      <a:r>
                        <a:rPr lang="en-GB" sz="1000" b="1" dirty="0">
                          <a:latin typeface="Times New Roman"/>
                          <a:ea typeface="Calibri"/>
                          <a:cs typeface="Times New Roman"/>
                        </a:rPr>
                        <a:t> </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a:latin typeface="Times New Roman"/>
                          <a:ea typeface="Calibri"/>
                          <a:cs typeface="Times New Roman"/>
                        </a:rPr>
                        <a:t>Single Phase</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a:latin typeface="Times New Roman"/>
                          <a:ea typeface="Calibri"/>
                          <a:cs typeface="Times New Roman"/>
                        </a:rPr>
                        <a:t>Poly Phase (Three Phase)</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err="1">
                          <a:latin typeface="Times New Roman"/>
                          <a:ea typeface="Calibri"/>
                          <a:cs typeface="Times New Roman"/>
                        </a:rPr>
                        <a:t>Trivector</a:t>
                      </a:r>
                      <a:endParaRPr lang="en-GB" sz="1000" dirty="0">
                        <a:latin typeface="Calibri"/>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latin typeface="Times New Roman"/>
                        <a:ea typeface="Calibri"/>
                        <a:cs typeface="Times New Roman"/>
                      </a:endParaRPr>
                    </a:p>
                    <a:p>
                      <a:pPr marL="0" marR="0" indent="0" algn="l" defTabSz="914186" rtl="0" eaLnBrk="1" fontAlgn="auto" latinLnBrk="0" hangingPunct="1">
                        <a:lnSpc>
                          <a:spcPct val="107000"/>
                        </a:lnSpc>
                        <a:spcBef>
                          <a:spcPts val="0"/>
                        </a:spcBef>
                        <a:spcAft>
                          <a:spcPts val="1000"/>
                        </a:spcAft>
                        <a:buClrTx/>
                        <a:buSzTx/>
                        <a:buFontTx/>
                        <a:buNone/>
                        <a:tabLst/>
                        <a:defRPr/>
                      </a:pPr>
                      <a:r>
                        <a:rPr lang="en-GB" sz="1000" dirty="0">
                          <a:latin typeface="Times New Roman"/>
                          <a:ea typeface="Calibri"/>
                          <a:cs typeface="Times New Roman"/>
                        </a:rPr>
                        <a:t>The scale for the calculation of the fees are contained in the fee schedule </a:t>
                      </a:r>
                      <a:endParaRPr lang="en-GB" sz="1000" dirty="0">
                        <a:latin typeface="+mn-lt"/>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latin typeface="Times New Roman"/>
                        <a:ea typeface="Calibri"/>
                        <a:cs typeface="Times New Roman"/>
                      </a:endParaRPr>
                    </a:p>
                    <a:p>
                      <a:pPr marL="0" marR="0" indent="0" algn="l" defTabSz="914186" rtl="0" eaLnBrk="1" fontAlgn="auto" latinLnBrk="0" hangingPunct="1">
                        <a:lnSpc>
                          <a:spcPct val="107000"/>
                        </a:lnSpc>
                        <a:spcBef>
                          <a:spcPts val="0"/>
                        </a:spcBef>
                        <a:spcAft>
                          <a:spcPts val="1000"/>
                        </a:spcAft>
                        <a:buClrTx/>
                        <a:buSzTx/>
                        <a:buFontTx/>
                        <a:buNone/>
                        <a:tabLst/>
                        <a:defRPr/>
                      </a:pPr>
                      <a:r>
                        <a:rPr lang="en-GB" sz="1000" dirty="0">
                          <a:latin typeface="Times New Roman"/>
                          <a:ea typeface="Calibri"/>
                          <a:cs typeface="Times New Roman"/>
                        </a:rPr>
                        <a:t>The scale for the calculation of the fees are contained in the fee schedule </a:t>
                      </a:r>
                      <a:endParaRPr lang="en-GB" sz="1000" dirty="0">
                        <a:latin typeface="+mn-lt"/>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solidFill>
                          <a:schemeClr val="accent2"/>
                        </a:solidFill>
                        <a:latin typeface="Times New Roman"/>
                        <a:ea typeface="Calibri"/>
                        <a:cs typeface="Calibri"/>
                      </a:endParaRPr>
                    </a:p>
                    <a:p>
                      <a:pPr>
                        <a:lnSpc>
                          <a:spcPct val="115000"/>
                        </a:lnSpc>
                        <a:spcAft>
                          <a:spcPts val="1000"/>
                        </a:spcAft>
                      </a:pPr>
                      <a:r>
                        <a:rPr lang="en-GB" sz="1000" dirty="0">
                          <a:solidFill>
                            <a:schemeClr val="accent2"/>
                          </a:solidFill>
                          <a:latin typeface="Times New Roman"/>
                          <a:ea typeface="Calibri"/>
                          <a:cs typeface="Calibri"/>
                        </a:rPr>
                        <a:t>7-21</a:t>
                      </a:r>
                      <a:r>
                        <a:rPr lang="en-GB" sz="1000" baseline="0" dirty="0">
                          <a:solidFill>
                            <a:schemeClr val="accent2"/>
                          </a:solidFill>
                          <a:latin typeface="Times New Roman"/>
                          <a:ea typeface="Calibri"/>
                          <a:cs typeface="Calibri"/>
                        </a:rPr>
                        <a:t> </a:t>
                      </a:r>
                      <a:r>
                        <a:rPr lang="en-GB" sz="1000" dirty="0">
                          <a:solidFill>
                            <a:schemeClr val="accent2"/>
                          </a:solidFill>
                          <a:latin typeface="Times New Roman"/>
                          <a:ea typeface="Calibri"/>
                          <a:cs typeface="Calibri"/>
                        </a:rPr>
                        <a:t>days from the date of the submission of letter of intent/application to any of the  National Meter Test Stations at Oshodi-Lagos, Kaduna &amp;Port Harcourt</a:t>
                      </a:r>
                      <a:endParaRPr lang="en-GB" sz="1000" dirty="0">
                        <a:solidFill>
                          <a:schemeClr val="accent2"/>
                        </a:solidFill>
                        <a:latin typeface="+mn-lt"/>
                        <a:ea typeface="SimSun"/>
                        <a:cs typeface="Calibri"/>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342900" lvl="0" indent="-342900">
                        <a:lnSpc>
                          <a:spcPct val="115000"/>
                        </a:lnSpc>
                        <a:spcAft>
                          <a:spcPts val="1000"/>
                        </a:spcAft>
                        <a:buFont typeface="+mj-lt"/>
                        <a:buAutoNum type="alphaLcParenR"/>
                      </a:pPr>
                      <a:r>
                        <a:rPr lang="en-GB" sz="1000" dirty="0">
                          <a:latin typeface="Times New Roman"/>
                          <a:ea typeface="Calibri"/>
                          <a:cs typeface="Times New Roman"/>
                        </a:rPr>
                        <a:t>Letter of intent/application </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a:latin typeface="Times New Roman"/>
                          <a:ea typeface="Calibri"/>
                          <a:cs typeface="Times New Roman"/>
                        </a:rPr>
                        <a:t>Payment through </a:t>
                      </a:r>
                      <a:r>
                        <a:rPr lang="en-GB" sz="1000" dirty="0" err="1">
                          <a:latin typeface="Times New Roman"/>
                          <a:ea typeface="Calibri"/>
                          <a:cs typeface="Times New Roman"/>
                        </a:rPr>
                        <a:t>Remita</a:t>
                      </a:r>
                      <a:r>
                        <a:rPr lang="en-GB" sz="1000" dirty="0">
                          <a:latin typeface="Times New Roman"/>
                          <a:ea typeface="Calibri"/>
                          <a:cs typeface="Times New Roman"/>
                        </a:rPr>
                        <a:t> platform to NIGERIAN ELECTRICITY MANAGEMENT SERVICES AGENCY </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kern="1200" dirty="0">
                          <a:solidFill>
                            <a:schemeClr val="tx1"/>
                          </a:solidFill>
                          <a:latin typeface="Times New Roman"/>
                          <a:ea typeface="+mn-ea"/>
                          <a:cs typeface="Times New Roman"/>
                        </a:rPr>
                        <a:t>Type Test Certificate</a:t>
                      </a:r>
                    </a:p>
                    <a:p>
                      <a:pPr marL="342900" lvl="0" indent="-342900">
                        <a:lnSpc>
                          <a:spcPct val="115000"/>
                        </a:lnSpc>
                        <a:spcAft>
                          <a:spcPts val="1000"/>
                        </a:spcAft>
                        <a:buFont typeface="+mj-lt"/>
                        <a:buAutoNum type="alphaLcParenR"/>
                      </a:pPr>
                      <a:r>
                        <a:rPr lang="en-GB" sz="1000" kern="1200" dirty="0">
                          <a:solidFill>
                            <a:schemeClr val="tx1"/>
                          </a:solidFill>
                          <a:latin typeface="Times New Roman"/>
                          <a:ea typeface="+mn-ea"/>
                          <a:cs typeface="Times New Roman"/>
                        </a:rPr>
                        <a:t>Routine Test Report</a:t>
                      </a:r>
                    </a:p>
                    <a:p>
                      <a:pPr marL="342900" marR="0" lvl="0" indent="-342900" algn="l" defTabSz="914186" rtl="0" eaLnBrk="1" fontAlgn="auto" latinLnBrk="0" hangingPunct="1">
                        <a:lnSpc>
                          <a:spcPct val="115000"/>
                        </a:lnSpc>
                        <a:spcBef>
                          <a:spcPts val="0"/>
                        </a:spcBef>
                        <a:spcAft>
                          <a:spcPts val="1000"/>
                        </a:spcAft>
                        <a:buClrTx/>
                        <a:buSzTx/>
                        <a:buFont typeface="+mj-lt"/>
                        <a:buAutoNum type="alphaLcParenR"/>
                        <a:tabLst/>
                        <a:defRPr/>
                      </a:pPr>
                      <a:r>
                        <a:rPr lang="en-GB" sz="1000" kern="1200" dirty="0">
                          <a:solidFill>
                            <a:schemeClr val="tx1"/>
                          </a:solidFill>
                          <a:latin typeface="Times New Roman"/>
                          <a:ea typeface="Calibri"/>
                          <a:cs typeface="Times New Roman"/>
                        </a:rPr>
                        <a:t>Site visit/guide by NEMSA Engineers/customer</a:t>
                      </a:r>
                    </a:p>
                    <a:p>
                      <a:pPr marL="342900" lvl="0" indent="-342900">
                        <a:lnSpc>
                          <a:spcPct val="115000"/>
                        </a:lnSpc>
                        <a:spcAft>
                          <a:spcPts val="1000"/>
                        </a:spcAft>
                        <a:buFont typeface="+mj-lt"/>
                        <a:buAutoNum type="alphaLcParenR"/>
                      </a:pPr>
                      <a:r>
                        <a:rPr lang="en-GB" sz="1000" kern="1200" dirty="0">
                          <a:solidFill>
                            <a:schemeClr val="tx1"/>
                          </a:solidFill>
                          <a:latin typeface="Times New Roman"/>
                          <a:ea typeface="+mn-ea"/>
                          <a:cs typeface="Times New Roman"/>
                        </a:rPr>
                        <a:t>Presence of both </a:t>
                      </a:r>
                      <a:r>
                        <a:rPr lang="en-GB" sz="1000" kern="1200" dirty="0" err="1">
                          <a:solidFill>
                            <a:schemeClr val="tx1"/>
                          </a:solidFill>
                          <a:latin typeface="Times New Roman"/>
                          <a:ea typeface="+mn-ea"/>
                          <a:cs typeface="Times New Roman"/>
                        </a:rPr>
                        <a:t>DisCos</a:t>
                      </a:r>
                      <a:r>
                        <a:rPr lang="en-GB" sz="1000" kern="1200" dirty="0">
                          <a:solidFill>
                            <a:schemeClr val="tx1"/>
                          </a:solidFill>
                          <a:latin typeface="Times New Roman"/>
                          <a:ea typeface="+mn-ea"/>
                          <a:cs typeface="Times New Roman"/>
                        </a:rPr>
                        <a:t> and customer representatives.</a:t>
                      </a:r>
                      <a:endParaRPr lang="en-GB" sz="1000" dirty="0">
                        <a:latin typeface="Calibri"/>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82221">
                <a:tc>
                  <a:txBody>
                    <a:bodyPr/>
                    <a:lstStyle/>
                    <a:p>
                      <a:pPr>
                        <a:lnSpc>
                          <a:spcPct val="115000"/>
                        </a:lnSpc>
                        <a:spcAft>
                          <a:spcPts val="1000"/>
                        </a:spcAft>
                      </a:pPr>
                      <a:r>
                        <a:rPr lang="en-GB" sz="1000" b="1" dirty="0">
                          <a:latin typeface="Times New Roman"/>
                          <a:ea typeface="Calibri"/>
                          <a:cs typeface="Times New Roman"/>
                        </a:rPr>
                        <a:t>4.</a:t>
                      </a:r>
                      <a:endParaRPr lang="en-GB" sz="1000" dirty="0">
                        <a:latin typeface="Calibri"/>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b="1" dirty="0">
                          <a:latin typeface="Times New Roman"/>
                          <a:ea typeface="Calibri"/>
                          <a:cs typeface="Times New Roman"/>
                        </a:rPr>
                        <a:t>Acceptance Test /Factory Inspection</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a:latin typeface="Times New Roman"/>
                          <a:ea typeface="Calibri"/>
                          <a:cs typeface="Times New Roman"/>
                        </a:rPr>
                        <a:t>Single Phase</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a:latin typeface="Times New Roman"/>
                          <a:ea typeface="Calibri"/>
                          <a:cs typeface="Times New Roman"/>
                        </a:rPr>
                        <a:t>Poly Phase (Three Phase)</a:t>
                      </a:r>
                      <a:endParaRPr lang="en-GB" sz="1000" dirty="0">
                        <a:latin typeface="Calibri"/>
                        <a:ea typeface="Calibri"/>
                        <a:cs typeface="Times New Roman"/>
                      </a:endParaRPr>
                    </a:p>
                    <a:p>
                      <a:pPr marL="342900" lvl="0" indent="-342900">
                        <a:lnSpc>
                          <a:spcPct val="115000"/>
                        </a:lnSpc>
                        <a:spcAft>
                          <a:spcPts val="1000"/>
                        </a:spcAft>
                        <a:buFont typeface="+mj-lt"/>
                        <a:buAutoNum type="alphaLcParenR"/>
                      </a:pPr>
                      <a:r>
                        <a:rPr lang="en-GB" sz="1000" dirty="0" err="1">
                          <a:latin typeface="Times New Roman"/>
                          <a:ea typeface="Calibri"/>
                          <a:cs typeface="Times New Roman"/>
                        </a:rPr>
                        <a:t>Trivector</a:t>
                      </a:r>
                      <a:endParaRPr lang="en-GB" sz="1000" dirty="0">
                        <a:latin typeface="Calibri"/>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latin typeface="Times New Roman"/>
                        <a:ea typeface="Calibri"/>
                        <a:cs typeface="Times New Roman"/>
                      </a:endParaRPr>
                    </a:p>
                    <a:p>
                      <a:pPr marL="0" marR="0" indent="0" algn="l" defTabSz="914186" rtl="0" eaLnBrk="1" fontAlgn="auto" latinLnBrk="0" hangingPunct="1">
                        <a:lnSpc>
                          <a:spcPct val="107000"/>
                        </a:lnSpc>
                        <a:spcBef>
                          <a:spcPts val="0"/>
                        </a:spcBef>
                        <a:spcAft>
                          <a:spcPts val="1000"/>
                        </a:spcAft>
                        <a:buClrTx/>
                        <a:buSzTx/>
                        <a:buFontTx/>
                        <a:buNone/>
                        <a:tabLst/>
                        <a:defRPr/>
                      </a:pPr>
                      <a:r>
                        <a:rPr lang="en-GB" sz="1000" dirty="0">
                          <a:latin typeface="Times New Roman"/>
                          <a:ea typeface="Calibri"/>
                          <a:cs typeface="Times New Roman"/>
                        </a:rPr>
                        <a:t>The scale for the calculation of the fees are contained in the attached fee schedule </a:t>
                      </a:r>
                      <a:endParaRPr lang="en-GB" sz="1000" dirty="0">
                        <a:latin typeface="+mn-lt"/>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latin typeface="Times New Roman"/>
                        <a:ea typeface="Calibri"/>
                        <a:cs typeface="Times New Roman"/>
                      </a:endParaRPr>
                    </a:p>
                    <a:p>
                      <a:pPr marL="0" marR="0" indent="0" algn="l" defTabSz="914186" rtl="0" eaLnBrk="1" fontAlgn="auto" latinLnBrk="0" hangingPunct="1">
                        <a:lnSpc>
                          <a:spcPct val="107000"/>
                        </a:lnSpc>
                        <a:spcBef>
                          <a:spcPts val="0"/>
                        </a:spcBef>
                        <a:spcAft>
                          <a:spcPts val="1000"/>
                        </a:spcAft>
                        <a:buClrTx/>
                        <a:buSzTx/>
                        <a:buFontTx/>
                        <a:buNone/>
                        <a:tabLst/>
                        <a:defRPr/>
                      </a:pPr>
                      <a:r>
                        <a:rPr lang="en-GB" sz="1000" dirty="0">
                          <a:latin typeface="Times New Roman"/>
                          <a:ea typeface="Calibri"/>
                          <a:cs typeface="Times New Roman"/>
                        </a:rPr>
                        <a:t>The scale for the calculation of the fees are contained in the attached fee schedule </a:t>
                      </a:r>
                      <a:endParaRPr lang="en-GB" sz="1000" dirty="0">
                        <a:latin typeface="+mn-lt"/>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endParaRPr lang="en-GB" sz="1000" dirty="0">
                        <a:latin typeface="Times New Roman"/>
                        <a:ea typeface="Calibri"/>
                        <a:cs typeface="Times New Roman"/>
                      </a:endParaRPr>
                    </a:p>
                    <a:p>
                      <a:pPr>
                        <a:lnSpc>
                          <a:spcPct val="115000"/>
                        </a:lnSpc>
                        <a:spcAft>
                          <a:spcPts val="1000"/>
                        </a:spcAft>
                      </a:pPr>
                      <a:r>
                        <a:rPr lang="en-GB" sz="1000" dirty="0">
                          <a:solidFill>
                            <a:schemeClr val="accent2"/>
                          </a:solidFill>
                          <a:latin typeface="Times New Roman"/>
                          <a:ea typeface="Calibri"/>
                          <a:cs typeface="Calibri"/>
                        </a:rPr>
                        <a:t>7-21</a:t>
                      </a:r>
                      <a:r>
                        <a:rPr lang="en-GB" sz="1000" baseline="0" dirty="0">
                          <a:solidFill>
                            <a:schemeClr val="accent2"/>
                          </a:solidFill>
                          <a:latin typeface="Times New Roman"/>
                          <a:ea typeface="Calibri"/>
                          <a:cs typeface="Calibri"/>
                        </a:rPr>
                        <a:t> </a:t>
                      </a:r>
                      <a:r>
                        <a:rPr lang="en-GB" sz="1000" dirty="0">
                          <a:solidFill>
                            <a:schemeClr val="accent2"/>
                          </a:solidFill>
                          <a:latin typeface="Times New Roman"/>
                          <a:ea typeface="Calibri"/>
                          <a:cs typeface="Calibri"/>
                        </a:rPr>
                        <a:t>days from the date of the submission of letter of intent/application to any of the  National Meter Test Stations at Oshodi-Lagos, Kaduna &amp;Port Harcourt</a:t>
                      </a:r>
                      <a:endParaRPr lang="en-GB" sz="1000" dirty="0">
                        <a:solidFill>
                          <a:schemeClr val="accent2"/>
                        </a:solidFill>
                        <a:latin typeface="+mn-lt"/>
                        <a:ea typeface="SimSun"/>
                        <a:cs typeface="Calibri"/>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228600" lvl="0" indent="-228600">
                        <a:lnSpc>
                          <a:spcPct val="115000"/>
                        </a:lnSpc>
                        <a:spcAft>
                          <a:spcPts val="1000"/>
                        </a:spcAft>
                        <a:buFont typeface="+mj-lt"/>
                        <a:buAutoNum type="alphaLcParenR"/>
                      </a:pPr>
                      <a:r>
                        <a:rPr lang="en-GB" sz="1000" dirty="0">
                          <a:latin typeface="Times New Roman"/>
                          <a:ea typeface="Calibri"/>
                          <a:cs typeface="Times New Roman"/>
                        </a:rPr>
                        <a:t>Letter of intent/factory visit </a:t>
                      </a:r>
                      <a:endParaRPr lang="en-GB" sz="1000" dirty="0">
                        <a:latin typeface="Calibri"/>
                        <a:ea typeface="Calibri"/>
                        <a:cs typeface="Times New Roman"/>
                      </a:endParaRPr>
                    </a:p>
                    <a:p>
                      <a:pPr marL="228600" lvl="0" indent="-228600">
                        <a:lnSpc>
                          <a:spcPct val="115000"/>
                        </a:lnSpc>
                        <a:spcAft>
                          <a:spcPts val="1000"/>
                        </a:spcAft>
                        <a:buFont typeface="+mj-lt"/>
                        <a:buAutoNum type="alphaLcParenR"/>
                      </a:pPr>
                      <a:r>
                        <a:rPr lang="en-GB" sz="1000" dirty="0">
                          <a:latin typeface="Times New Roman"/>
                          <a:ea typeface="Calibri"/>
                          <a:cs typeface="Times New Roman"/>
                        </a:rPr>
                        <a:t>Submission of operational manual </a:t>
                      </a:r>
                      <a:endParaRPr lang="en-GB" sz="1000" dirty="0">
                        <a:latin typeface="Calibri"/>
                        <a:ea typeface="Calibri"/>
                        <a:cs typeface="Times New Roman"/>
                      </a:endParaRPr>
                    </a:p>
                    <a:p>
                      <a:pPr marL="228600" lvl="0" indent="-228600">
                        <a:lnSpc>
                          <a:spcPct val="115000"/>
                        </a:lnSpc>
                        <a:spcAft>
                          <a:spcPts val="1000"/>
                        </a:spcAft>
                        <a:buFont typeface="+mj-lt"/>
                        <a:buAutoNum type="alphaLcParenR"/>
                      </a:pPr>
                      <a:r>
                        <a:rPr lang="en-GB" sz="1000" dirty="0">
                          <a:latin typeface="Times New Roman"/>
                          <a:ea typeface="Calibri"/>
                          <a:cs typeface="Times New Roman"/>
                        </a:rPr>
                        <a:t>Accessibility /factory guide </a:t>
                      </a:r>
                      <a:endParaRPr lang="en-GB" sz="1000" dirty="0">
                        <a:latin typeface="Calibri"/>
                        <a:ea typeface="Calibri"/>
                        <a:cs typeface="Times New Roman"/>
                      </a:endParaRPr>
                    </a:p>
                    <a:p>
                      <a:pPr marL="228600" lvl="0" indent="-228600">
                        <a:lnSpc>
                          <a:spcPct val="115000"/>
                        </a:lnSpc>
                        <a:spcAft>
                          <a:spcPts val="1000"/>
                        </a:spcAft>
                        <a:buFont typeface="+mj-lt"/>
                        <a:buAutoNum type="alphaLcParenR"/>
                      </a:pPr>
                      <a:r>
                        <a:rPr lang="en-GB" sz="1000" dirty="0">
                          <a:latin typeface="Times New Roman"/>
                          <a:ea typeface="Calibri"/>
                          <a:cs typeface="Times New Roman"/>
                        </a:rPr>
                        <a:t>Payment through </a:t>
                      </a:r>
                      <a:r>
                        <a:rPr lang="en-GB" sz="1000" dirty="0" err="1">
                          <a:latin typeface="Times New Roman"/>
                          <a:ea typeface="Calibri"/>
                          <a:cs typeface="Times New Roman"/>
                        </a:rPr>
                        <a:t>Remita</a:t>
                      </a:r>
                      <a:r>
                        <a:rPr lang="en-GB" sz="1000" dirty="0">
                          <a:latin typeface="Times New Roman"/>
                          <a:ea typeface="Calibri"/>
                          <a:cs typeface="Times New Roman"/>
                        </a:rPr>
                        <a:t> platform to NIGERIAN ELECTRICITY MANAGEMENT SERVICES AGENCY </a:t>
                      </a:r>
                      <a:endParaRPr lang="en-GB" sz="1000" dirty="0">
                        <a:latin typeface="Calibri"/>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87215">
                <a:tc>
                  <a:txBody>
                    <a:bodyPr/>
                    <a:lstStyle/>
                    <a:p>
                      <a:pPr>
                        <a:lnSpc>
                          <a:spcPct val="115000"/>
                        </a:lnSpc>
                        <a:spcAft>
                          <a:spcPts val="1000"/>
                        </a:spcAft>
                      </a:pPr>
                      <a:r>
                        <a:rPr lang="en-GB" sz="1000" b="1" dirty="0">
                          <a:latin typeface="Times New Roman"/>
                          <a:ea typeface="Calibri"/>
                          <a:cs typeface="Times New Roman"/>
                        </a:rPr>
                        <a:t>5.</a:t>
                      </a:r>
                      <a:endParaRPr lang="en-GB" sz="1000" dirty="0">
                        <a:latin typeface="Calibri"/>
                        <a:ea typeface="Calibri"/>
                        <a:cs typeface="Times New Roman"/>
                      </a:endParaRPr>
                    </a:p>
                  </a:txBody>
                  <a:tcPr marL="39696" marR="396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1000"/>
                        </a:spcAft>
                      </a:pPr>
                      <a:r>
                        <a:rPr lang="en-GB" sz="1000" b="1" dirty="0">
                          <a:latin typeface="Times New Roman"/>
                          <a:ea typeface="Calibri"/>
                          <a:cs typeface="Times New Roman"/>
                        </a:rPr>
                        <a:t>Tamper Detection Test </a:t>
                      </a:r>
                      <a:endParaRPr lang="en-GB" sz="1000" dirty="0">
                        <a:latin typeface="Calibri"/>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latin typeface="Times New Roman"/>
                          <a:ea typeface="Calibri"/>
                          <a:cs typeface="Times New Roman"/>
                        </a:rPr>
                        <a:t>The scale for the calculation of the fees are contained in the attached fee schedule at item 2.1</a:t>
                      </a:r>
                      <a:endParaRPr lang="en-GB" sz="1000" dirty="0">
                        <a:latin typeface="+mn-lt"/>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latin typeface="Times New Roman"/>
                          <a:ea typeface="Calibri"/>
                          <a:cs typeface="Times New Roman"/>
                        </a:rPr>
                        <a:t>The scale for the calculation of the fees are contained in the attached fee schedule at item 2.1</a:t>
                      </a:r>
                      <a:endParaRPr lang="en-GB" sz="1000" dirty="0">
                        <a:latin typeface="+mn-lt"/>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solidFill>
                            <a:schemeClr val="accent2"/>
                          </a:solidFill>
                          <a:latin typeface="Times New Roman"/>
                          <a:ea typeface="Calibri"/>
                          <a:cs typeface="Calibri"/>
                        </a:rPr>
                        <a:t>7-21</a:t>
                      </a:r>
                      <a:r>
                        <a:rPr lang="en-GB" sz="1000" baseline="0" dirty="0">
                          <a:solidFill>
                            <a:schemeClr val="accent2"/>
                          </a:solidFill>
                          <a:latin typeface="Times New Roman"/>
                          <a:ea typeface="Calibri"/>
                          <a:cs typeface="Calibri"/>
                        </a:rPr>
                        <a:t> </a:t>
                      </a:r>
                      <a:r>
                        <a:rPr lang="en-GB" sz="1000" dirty="0">
                          <a:solidFill>
                            <a:schemeClr val="accent2"/>
                          </a:solidFill>
                          <a:latin typeface="Times New Roman"/>
                          <a:ea typeface="Calibri"/>
                          <a:cs typeface="Calibri"/>
                        </a:rPr>
                        <a:t>days from the date of the submission of letter of intent/application to any of the  National Meter Test Stations at Oshodi-Lagos, Kaduna &amp;Port Harcourt</a:t>
                      </a:r>
                      <a:endParaRPr lang="en-GB" sz="1000" dirty="0">
                        <a:solidFill>
                          <a:schemeClr val="accent2"/>
                        </a:solidFill>
                        <a:latin typeface="+mn-lt"/>
                        <a:ea typeface="SimSun"/>
                        <a:cs typeface="Calibri"/>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342900" lvl="0" indent="-342900">
                        <a:lnSpc>
                          <a:spcPct val="100000"/>
                        </a:lnSpc>
                        <a:spcAft>
                          <a:spcPts val="1000"/>
                        </a:spcAft>
                        <a:buFont typeface="+mj-lt"/>
                        <a:buAutoNum type="alphaLcParenR"/>
                      </a:pPr>
                      <a:r>
                        <a:rPr lang="en-GB" sz="1000" dirty="0">
                          <a:latin typeface="Times New Roman"/>
                          <a:ea typeface="Calibri"/>
                          <a:cs typeface="Times New Roman"/>
                        </a:rPr>
                        <a:t>Letter of intent/application </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a:latin typeface="Times New Roman"/>
                          <a:ea typeface="Calibri"/>
                          <a:cs typeface="Times New Roman"/>
                        </a:rPr>
                        <a:t>Payment through </a:t>
                      </a:r>
                      <a:r>
                        <a:rPr lang="en-GB" sz="1000" dirty="0" err="1">
                          <a:latin typeface="Times New Roman"/>
                          <a:ea typeface="Calibri"/>
                          <a:cs typeface="Times New Roman"/>
                        </a:rPr>
                        <a:t>Remita</a:t>
                      </a:r>
                      <a:r>
                        <a:rPr lang="en-GB" sz="1000" dirty="0">
                          <a:latin typeface="Times New Roman"/>
                          <a:ea typeface="Calibri"/>
                          <a:cs typeface="Times New Roman"/>
                        </a:rPr>
                        <a:t> platform to NIGERIAN ELECTRICITY MANAGEMENT SERVICES AGENCY</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a:latin typeface="Times New Roman"/>
                          <a:ea typeface="Calibri"/>
                          <a:cs typeface="Times New Roman"/>
                        </a:rPr>
                        <a:t>Tokens (for Prepaid Meters </a:t>
                      </a:r>
                      <a:endParaRPr lang="en-GB" sz="1000" dirty="0">
                        <a:latin typeface="Calibri"/>
                        <a:ea typeface="Calibri"/>
                        <a:cs typeface="Times New Roman"/>
                      </a:endParaRPr>
                    </a:p>
                    <a:p>
                      <a:pPr marL="457200">
                        <a:lnSpc>
                          <a:spcPct val="100000"/>
                        </a:lnSpc>
                        <a:spcAft>
                          <a:spcPts val="1000"/>
                        </a:spcAft>
                      </a:pPr>
                      <a:r>
                        <a:rPr lang="en-GB" sz="1000" dirty="0">
                          <a:latin typeface="Times New Roman"/>
                          <a:ea typeface="Calibri"/>
                          <a:cs typeface="Times New Roman"/>
                        </a:rPr>
                        <a:t>-Recharge Tokens </a:t>
                      </a:r>
                      <a:endParaRPr lang="en-GB" sz="1000" dirty="0">
                        <a:latin typeface="Calibri"/>
                        <a:ea typeface="Calibri"/>
                        <a:cs typeface="Times New Roman"/>
                      </a:endParaRPr>
                    </a:p>
                    <a:p>
                      <a:pPr marL="457200">
                        <a:lnSpc>
                          <a:spcPct val="100000"/>
                        </a:lnSpc>
                        <a:spcAft>
                          <a:spcPts val="1000"/>
                        </a:spcAft>
                      </a:pPr>
                      <a:r>
                        <a:rPr lang="en-GB" sz="1000" dirty="0">
                          <a:latin typeface="Times New Roman"/>
                          <a:ea typeface="Calibri"/>
                          <a:cs typeface="Times New Roman"/>
                        </a:rPr>
                        <a:t>- Clear Tamper Tokens </a:t>
                      </a:r>
                      <a:endParaRPr lang="en-GB" sz="1000" dirty="0">
                        <a:latin typeface="Calibri"/>
                        <a:ea typeface="Calibri"/>
                        <a:cs typeface="Times New Roman"/>
                      </a:endParaRPr>
                    </a:p>
                    <a:p>
                      <a:pPr marL="457200">
                        <a:lnSpc>
                          <a:spcPct val="100000"/>
                        </a:lnSpc>
                        <a:spcAft>
                          <a:spcPts val="1000"/>
                        </a:spcAft>
                      </a:pPr>
                      <a:r>
                        <a:rPr lang="en-GB" sz="1000" dirty="0">
                          <a:latin typeface="Times New Roman"/>
                          <a:ea typeface="Calibri"/>
                          <a:cs typeface="Times New Roman"/>
                        </a:rPr>
                        <a:t>- Clear Tokens   </a:t>
                      </a:r>
                      <a:endParaRPr lang="en-GB" sz="1000" dirty="0">
                        <a:latin typeface="Calibri"/>
                        <a:ea typeface="Calibri"/>
                        <a:cs typeface="Times New Roman"/>
                      </a:endParaRPr>
                    </a:p>
                    <a:p>
                      <a:pPr marL="0" lvl="0" indent="0">
                        <a:lnSpc>
                          <a:spcPct val="100000"/>
                        </a:lnSpc>
                        <a:spcAft>
                          <a:spcPts val="1000"/>
                        </a:spcAft>
                        <a:buFont typeface="+mj-lt"/>
                        <a:buNone/>
                      </a:pPr>
                      <a:r>
                        <a:rPr lang="en-GB" sz="1000" dirty="0">
                          <a:latin typeface="Times New Roman"/>
                          <a:ea typeface="Calibri"/>
                          <a:cs typeface="Times New Roman"/>
                        </a:rPr>
                        <a:t>d)       Configuration Software </a:t>
                      </a:r>
                      <a:endParaRPr lang="en-GB" sz="1000" dirty="0">
                        <a:latin typeface="Calibri"/>
                        <a:ea typeface="Calibri"/>
                        <a:cs typeface="Times New Roman"/>
                      </a:endParaRPr>
                    </a:p>
                    <a:p>
                      <a:pPr marL="0" lvl="0" indent="0">
                        <a:lnSpc>
                          <a:spcPct val="100000"/>
                        </a:lnSpc>
                        <a:spcAft>
                          <a:spcPts val="1000"/>
                        </a:spcAft>
                        <a:buFont typeface="+mj-lt"/>
                        <a:buNone/>
                      </a:pPr>
                      <a:r>
                        <a:rPr lang="en-GB" sz="1000" dirty="0">
                          <a:latin typeface="Times New Roman"/>
                          <a:ea typeface="Calibri"/>
                          <a:cs typeface="Times New Roman"/>
                        </a:rPr>
                        <a:t>e)        Optical Probe </a:t>
                      </a:r>
                      <a:endParaRPr lang="en-GB" sz="1000" dirty="0">
                        <a:latin typeface="Calibri"/>
                        <a:ea typeface="Calibri"/>
                        <a:cs typeface="Times New Roman"/>
                      </a:endParaRPr>
                    </a:p>
                    <a:p>
                      <a:pPr marL="0" lvl="0" indent="0">
                        <a:lnSpc>
                          <a:spcPct val="100000"/>
                        </a:lnSpc>
                        <a:spcAft>
                          <a:spcPts val="1000"/>
                        </a:spcAft>
                        <a:buFont typeface="+mj-lt"/>
                        <a:buNone/>
                      </a:pPr>
                      <a:r>
                        <a:rPr lang="en-GB" sz="1000" dirty="0">
                          <a:latin typeface="Times New Roman"/>
                          <a:ea typeface="Calibri"/>
                          <a:cs typeface="Times New Roman"/>
                        </a:rPr>
                        <a:t>f)        Onsite visit </a:t>
                      </a:r>
                      <a:endParaRPr lang="en-GB" sz="1000" dirty="0">
                        <a:latin typeface="Calibri"/>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cxnSp>
        <p:nvCxnSpPr>
          <p:cNvPr id="7" name="Straight Connector 6"/>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8" name="Picture 7" descr="C:\Users\USER\Downloads\IMG_63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975" y="16417"/>
            <a:ext cx="955185" cy="949894"/>
          </a:xfrm>
          <a:prstGeom prst="rect">
            <a:avLst/>
          </a:prstGeom>
          <a:noFill/>
          <a:ln>
            <a:noFill/>
          </a:ln>
        </p:spPr>
      </p:pic>
      <p:pic>
        <p:nvPicPr>
          <p:cNvPr id="10" name="Picture 2"/>
          <p:cNvPicPr>
            <a:picLocks noChangeAspect="1" noChangeArrowheads="1"/>
          </p:cNvPicPr>
          <p:nvPr/>
        </p:nvPicPr>
        <p:blipFill>
          <a:blip r:embed="rId3" cstate="print"/>
          <a:srcRect/>
          <a:stretch>
            <a:fillRect/>
          </a:stretch>
        </p:blipFill>
        <p:spPr bwMode="auto">
          <a:xfrm>
            <a:off x="7988983" y="-4756"/>
            <a:ext cx="1094885" cy="985758"/>
          </a:xfrm>
          <a:prstGeom prst="rect">
            <a:avLst/>
          </a:prstGeom>
          <a:noFill/>
          <a:ln w="9525">
            <a:noFill/>
            <a:miter lim="800000"/>
            <a:headEnd/>
            <a:tailEnd/>
          </a:ln>
        </p:spPr>
      </p:pic>
      <p:sp>
        <p:nvSpPr>
          <p:cNvPr id="11" name="Rectangle 1"/>
          <p:cNvSpPr>
            <a:spLocks noChangeArrowheads="1"/>
          </p:cNvSpPr>
          <p:nvPr/>
        </p:nvSpPr>
        <p:spPr bwMode="auto">
          <a:xfrm>
            <a:off x="1069814" y="-62440"/>
            <a:ext cx="6670537"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62626"/>
              </a:solidFill>
              <a:effectLst/>
              <a:latin typeface="Times New Roman" panose="02020603050405020304" pitchFamily="18" charset="0"/>
              <a:ea typeface="Calibri"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rgbClr val="262626"/>
                </a:solidFill>
                <a:effectLst/>
                <a:latin typeface="Times New Roman" panose="02020603050405020304" pitchFamily="18" charset="0"/>
                <a:ea typeface="Calibri" pitchFamily="34" charset="0"/>
                <a:cs typeface="Times New Roman" panose="02020603050405020304" pitchFamily="18" charset="0"/>
              </a:rPr>
              <a:t>LIST OF SERVICES RENDERED TO THE PUBLIC AND CHARGES (NATIONAL METERING SERVICES) CONT’D</a:t>
            </a:r>
            <a:endParaRPr kumimoji="0" lang="en-GB"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2" name="TextBox 11"/>
          <p:cNvSpPr txBox="1"/>
          <p:nvPr/>
        </p:nvSpPr>
        <p:spPr>
          <a:xfrm>
            <a:off x="8676456" y="6581001"/>
            <a:ext cx="374805" cy="246221"/>
          </a:xfrm>
          <a:prstGeom prst="rect">
            <a:avLst/>
          </a:prstGeom>
          <a:noFill/>
        </p:spPr>
        <p:txBody>
          <a:bodyPr wrap="square" rtlCol="0">
            <a:spAutoFit/>
          </a:bodyPr>
          <a:lstStyle/>
          <a:p>
            <a:r>
              <a:rPr lang="en-US" sz="1000" dirty="0"/>
              <a:t>16</a:t>
            </a:r>
            <a:endParaRPr lang="af-ZA"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03521760"/>
              </p:ext>
            </p:extLst>
          </p:nvPr>
        </p:nvGraphicFramePr>
        <p:xfrm>
          <a:off x="107141" y="1037676"/>
          <a:ext cx="8929717" cy="5562600"/>
        </p:xfrm>
        <a:graphic>
          <a:graphicData uri="http://schemas.openxmlformats.org/drawingml/2006/table">
            <a:tbl>
              <a:tblPr/>
              <a:tblGrid>
                <a:gridCol w="348447">
                  <a:extLst>
                    <a:ext uri="{9D8B030D-6E8A-4147-A177-3AD203B41FA5}">
                      <a16:colId xmlns:a16="http://schemas.microsoft.com/office/drawing/2014/main" val="20000"/>
                    </a:ext>
                  </a:extLst>
                </a:gridCol>
                <a:gridCol w="1833781">
                  <a:extLst>
                    <a:ext uri="{9D8B030D-6E8A-4147-A177-3AD203B41FA5}">
                      <a16:colId xmlns:a16="http://schemas.microsoft.com/office/drawing/2014/main" val="20001"/>
                    </a:ext>
                  </a:extLst>
                </a:gridCol>
                <a:gridCol w="941401">
                  <a:extLst>
                    <a:ext uri="{9D8B030D-6E8A-4147-A177-3AD203B41FA5}">
                      <a16:colId xmlns:a16="http://schemas.microsoft.com/office/drawing/2014/main" val="20002"/>
                    </a:ext>
                  </a:extLst>
                </a:gridCol>
                <a:gridCol w="941991">
                  <a:extLst>
                    <a:ext uri="{9D8B030D-6E8A-4147-A177-3AD203B41FA5}">
                      <a16:colId xmlns:a16="http://schemas.microsoft.com/office/drawing/2014/main" val="20003"/>
                    </a:ext>
                  </a:extLst>
                </a:gridCol>
                <a:gridCol w="1263335">
                  <a:extLst>
                    <a:ext uri="{9D8B030D-6E8A-4147-A177-3AD203B41FA5}">
                      <a16:colId xmlns:a16="http://schemas.microsoft.com/office/drawing/2014/main" val="20004"/>
                    </a:ext>
                  </a:extLst>
                </a:gridCol>
                <a:gridCol w="3600762">
                  <a:extLst>
                    <a:ext uri="{9D8B030D-6E8A-4147-A177-3AD203B41FA5}">
                      <a16:colId xmlns:a16="http://schemas.microsoft.com/office/drawing/2014/main" val="20005"/>
                    </a:ext>
                  </a:extLst>
                </a:gridCol>
              </a:tblGrid>
              <a:tr h="2545283">
                <a:tc>
                  <a:txBody>
                    <a:bodyPr/>
                    <a:lstStyle/>
                    <a:p>
                      <a:pPr>
                        <a:lnSpc>
                          <a:spcPct val="100000"/>
                        </a:lnSpc>
                        <a:spcAft>
                          <a:spcPts val="1000"/>
                        </a:spcAft>
                      </a:pPr>
                      <a:r>
                        <a:rPr lang="en-GB" sz="1000" b="1" dirty="0">
                          <a:latin typeface="Times New Roman"/>
                          <a:ea typeface="Calibri"/>
                          <a:cs typeface="Times New Roman"/>
                        </a:rPr>
                        <a:t>6.</a:t>
                      </a:r>
                      <a:endParaRPr lang="en-GB" sz="1000" dirty="0">
                        <a:latin typeface="Calibri"/>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1000" b="1" dirty="0">
                          <a:latin typeface="Times New Roman"/>
                          <a:ea typeface="Calibri"/>
                          <a:cs typeface="Times New Roman"/>
                        </a:rPr>
                        <a:t>Instrument Calibration </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err="1">
                          <a:latin typeface="Times New Roman"/>
                          <a:ea typeface="Calibri"/>
                          <a:cs typeface="Times New Roman"/>
                        </a:rPr>
                        <a:t>Ameter</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a:latin typeface="Times New Roman"/>
                          <a:ea typeface="Calibri"/>
                          <a:cs typeface="Times New Roman"/>
                        </a:rPr>
                        <a:t>Voltmeter </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a:latin typeface="Times New Roman"/>
                          <a:ea typeface="Calibri"/>
                          <a:cs typeface="Times New Roman"/>
                        </a:rPr>
                        <a:t>Wattmeter </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a:latin typeface="Times New Roman"/>
                          <a:ea typeface="Calibri"/>
                          <a:cs typeface="Times New Roman"/>
                        </a:rPr>
                        <a:t>Single Phase (Power Factor meter)</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a:latin typeface="Times New Roman"/>
                          <a:ea typeface="Calibri"/>
                          <a:cs typeface="Times New Roman"/>
                        </a:rPr>
                        <a:t>Poly Phase (Power Factor meter)</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err="1">
                          <a:latin typeface="Times New Roman"/>
                          <a:ea typeface="Calibri"/>
                          <a:cs typeface="Times New Roman"/>
                        </a:rPr>
                        <a:t>Ohmeter</a:t>
                      </a:r>
                      <a:r>
                        <a:rPr lang="en-GB" sz="1000" dirty="0">
                          <a:latin typeface="Times New Roman"/>
                          <a:ea typeface="Calibri"/>
                          <a:cs typeface="Times New Roman"/>
                        </a:rPr>
                        <a:t> (Power Factor meter)</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a:latin typeface="Times New Roman"/>
                          <a:ea typeface="Calibri"/>
                          <a:cs typeface="Times New Roman"/>
                        </a:rPr>
                        <a:t>Frequency Meter (Power Factor meter)</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err="1">
                          <a:latin typeface="Times New Roman"/>
                          <a:ea typeface="Calibri"/>
                          <a:cs typeface="Times New Roman"/>
                        </a:rPr>
                        <a:t>Multimeter</a:t>
                      </a:r>
                      <a:r>
                        <a:rPr lang="en-GB" sz="1000" dirty="0">
                          <a:latin typeface="Times New Roman"/>
                          <a:ea typeface="Calibri"/>
                          <a:cs typeface="Times New Roman"/>
                        </a:rPr>
                        <a:t> (Power Factor meter)</a:t>
                      </a:r>
                      <a:endParaRPr lang="en-GB" sz="1000" dirty="0">
                        <a:latin typeface="Calibri"/>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latin typeface="Times New Roman"/>
                          <a:ea typeface="Calibri"/>
                          <a:cs typeface="Times New Roman"/>
                        </a:rPr>
                        <a:t>The scale for the calculation of the fees are contained in the attached fee schedule at item 2.1</a:t>
                      </a:r>
                      <a:endParaRPr lang="en-GB" sz="1000" dirty="0">
                        <a:latin typeface="+mn-lt"/>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latin typeface="Times New Roman"/>
                          <a:ea typeface="Calibri"/>
                          <a:cs typeface="Times New Roman"/>
                        </a:rPr>
                        <a:t>The scale for the calculation of the fees are contained in the attached fee schedule at item 2.1</a:t>
                      </a:r>
                      <a:endParaRPr lang="en-GB" sz="1000" dirty="0">
                        <a:latin typeface="+mn-lt"/>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solidFill>
                            <a:schemeClr val="accent2"/>
                          </a:solidFill>
                          <a:latin typeface="Times New Roman"/>
                          <a:ea typeface="Calibri"/>
                          <a:cs typeface="Calibri"/>
                        </a:rPr>
                        <a:t>7-21</a:t>
                      </a:r>
                      <a:r>
                        <a:rPr lang="en-GB" sz="1000" baseline="0" dirty="0">
                          <a:solidFill>
                            <a:schemeClr val="accent2"/>
                          </a:solidFill>
                          <a:latin typeface="Times New Roman"/>
                          <a:ea typeface="Calibri"/>
                          <a:cs typeface="Calibri"/>
                        </a:rPr>
                        <a:t> </a:t>
                      </a:r>
                      <a:r>
                        <a:rPr lang="en-GB" sz="1000" dirty="0">
                          <a:solidFill>
                            <a:schemeClr val="accent2"/>
                          </a:solidFill>
                          <a:latin typeface="Times New Roman"/>
                          <a:ea typeface="Calibri"/>
                          <a:cs typeface="Calibri"/>
                        </a:rPr>
                        <a:t>days from the date of the submission of equipment to be calibrated to National Meter Test Stations at Oshodi-Lagos, Kaduna &amp;Port Harcourt</a:t>
                      </a:r>
                      <a:endParaRPr lang="en-GB" sz="1000" dirty="0">
                        <a:solidFill>
                          <a:schemeClr val="accent2"/>
                        </a:solidFill>
                        <a:latin typeface="+mn-lt"/>
                        <a:ea typeface="SimSun"/>
                        <a:cs typeface="Calibri"/>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342900" lvl="0" indent="-342900">
                        <a:lnSpc>
                          <a:spcPct val="100000"/>
                        </a:lnSpc>
                        <a:spcAft>
                          <a:spcPts val="1000"/>
                        </a:spcAft>
                        <a:buFont typeface="+mj-lt"/>
                        <a:buAutoNum type="alphaLcParenR"/>
                      </a:pPr>
                      <a:r>
                        <a:rPr lang="en-GB" sz="1000" dirty="0">
                          <a:latin typeface="Times New Roman"/>
                          <a:ea typeface="Calibri"/>
                          <a:cs typeface="Times New Roman"/>
                        </a:rPr>
                        <a:t>Letter of intent/application </a:t>
                      </a:r>
                      <a:endParaRPr lang="en-GB" sz="1000" dirty="0">
                        <a:latin typeface="Calibri"/>
                        <a:ea typeface="Calibri"/>
                        <a:cs typeface="Times New Roman"/>
                      </a:endParaRPr>
                    </a:p>
                    <a:p>
                      <a:pPr marL="342900" marR="0" lvl="0" indent="-342900" algn="l" defTabSz="914186" rtl="0" eaLnBrk="1" fontAlgn="auto" latinLnBrk="0" hangingPunct="1">
                        <a:lnSpc>
                          <a:spcPct val="100000"/>
                        </a:lnSpc>
                        <a:spcBef>
                          <a:spcPts val="0"/>
                        </a:spcBef>
                        <a:spcAft>
                          <a:spcPts val="1000"/>
                        </a:spcAft>
                        <a:buClrTx/>
                        <a:buSzTx/>
                        <a:buFont typeface="+mj-lt"/>
                        <a:buAutoNum type="alphaLcParenR"/>
                        <a:tabLst/>
                        <a:defRPr/>
                      </a:pPr>
                      <a:r>
                        <a:rPr lang="en-GB" sz="1000" dirty="0">
                          <a:latin typeface="Times New Roman"/>
                          <a:ea typeface="Calibri"/>
                          <a:cs typeface="Times New Roman"/>
                        </a:rPr>
                        <a:t>Payment through </a:t>
                      </a:r>
                      <a:r>
                        <a:rPr lang="en-GB" sz="1000" dirty="0" err="1">
                          <a:latin typeface="Times New Roman"/>
                          <a:ea typeface="Calibri"/>
                          <a:cs typeface="Times New Roman"/>
                        </a:rPr>
                        <a:t>Remita</a:t>
                      </a:r>
                      <a:r>
                        <a:rPr lang="en-GB" sz="1000" dirty="0">
                          <a:latin typeface="Times New Roman"/>
                          <a:ea typeface="Calibri"/>
                          <a:cs typeface="Times New Roman"/>
                        </a:rPr>
                        <a:t> platform to NIGERIAN ELECTRICITY MANAGEMENT SERVICES AGENCY</a:t>
                      </a:r>
                      <a:endParaRPr lang="en-GB" sz="1000" dirty="0">
                        <a:latin typeface="+mn-lt"/>
                        <a:ea typeface="Calibri"/>
                        <a:cs typeface="Times New Roman"/>
                      </a:endParaRPr>
                    </a:p>
                    <a:p>
                      <a:pPr marL="342900" lvl="0" indent="-342900">
                        <a:lnSpc>
                          <a:spcPct val="100000"/>
                        </a:lnSpc>
                        <a:spcAft>
                          <a:spcPts val="1000"/>
                        </a:spcAft>
                        <a:buFont typeface="+mj-lt"/>
                        <a:buAutoNum type="alphaLcParenR"/>
                      </a:pPr>
                      <a:r>
                        <a:rPr lang="en-GB" sz="1000" dirty="0">
                          <a:latin typeface="Times New Roman"/>
                          <a:ea typeface="Calibri"/>
                          <a:cs typeface="Times New Roman"/>
                        </a:rPr>
                        <a:t>Submission of instruments for calibration</a:t>
                      </a:r>
                      <a:endParaRPr lang="en-GB" sz="1000" kern="1200" dirty="0">
                        <a:solidFill>
                          <a:schemeClr val="tx1"/>
                        </a:solidFill>
                        <a:latin typeface="Calibri"/>
                        <a:ea typeface="Calibri"/>
                        <a:cs typeface="Times New Roman"/>
                      </a:endParaRPr>
                    </a:p>
                    <a:p>
                      <a:pPr marL="342900" lvl="0" indent="-342900">
                        <a:lnSpc>
                          <a:spcPct val="100000"/>
                        </a:lnSpc>
                        <a:spcAft>
                          <a:spcPts val="1000"/>
                        </a:spcAft>
                        <a:buFont typeface="+mj-lt"/>
                        <a:buAutoNum type="alphaLcParenR"/>
                      </a:pPr>
                      <a:r>
                        <a:rPr lang="en-GB" sz="1000" kern="1200" dirty="0">
                          <a:solidFill>
                            <a:schemeClr val="tx1"/>
                          </a:solidFill>
                          <a:latin typeface="Times New Roman"/>
                          <a:ea typeface="+mn-ea"/>
                          <a:cs typeface="Times New Roman"/>
                        </a:rPr>
                        <a:t>Any other accessories that will facilitate the ease of the calibration.</a:t>
                      </a:r>
                      <a:r>
                        <a:rPr lang="en-GB" sz="1000" kern="1200" dirty="0">
                          <a:solidFill>
                            <a:schemeClr val="tx1"/>
                          </a:solidFill>
                          <a:latin typeface="Times New Roman"/>
                          <a:ea typeface="Calibri"/>
                          <a:cs typeface="Times New Roman"/>
                        </a:rPr>
                        <a:t> </a:t>
                      </a: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38893">
                <a:tc>
                  <a:txBody>
                    <a:bodyPr/>
                    <a:lstStyle/>
                    <a:p>
                      <a:pPr>
                        <a:lnSpc>
                          <a:spcPct val="100000"/>
                        </a:lnSpc>
                        <a:spcAft>
                          <a:spcPts val="1000"/>
                        </a:spcAft>
                      </a:pPr>
                      <a:r>
                        <a:rPr lang="en-GB" sz="1000" b="1" dirty="0">
                          <a:latin typeface="Times New Roman"/>
                          <a:ea typeface="Calibri"/>
                          <a:cs typeface="Times New Roman"/>
                        </a:rPr>
                        <a:t>7.</a:t>
                      </a:r>
                      <a:endParaRPr lang="en-GB" sz="1000" dirty="0">
                        <a:latin typeface="Calibri"/>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1000" b="1">
                          <a:latin typeface="Times New Roman"/>
                          <a:ea typeface="Calibri"/>
                          <a:cs typeface="Times New Roman"/>
                        </a:rPr>
                        <a:t>Functionality Test</a:t>
                      </a:r>
                      <a:endParaRPr lang="en-GB" sz="1000">
                        <a:latin typeface="Calibri"/>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latin typeface="Times New Roman"/>
                          <a:ea typeface="Calibri"/>
                          <a:cs typeface="Times New Roman"/>
                        </a:rPr>
                        <a:t>The scale for the calculation of the fees are contained in the attached fee schedule at item 2.1</a:t>
                      </a:r>
                      <a:endParaRPr lang="en-GB" sz="1000" dirty="0">
                        <a:latin typeface="+mn-lt"/>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latin typeface="Times New Roman"/>
                          <a:ea typeface="Calibri"/>
                          <a:cs typeface="Times New Roman"/>
                        </a:rPr>
                        <a:t>The scale for the calculation of the fees are contained in the attached fee schedule at item 2.1</a:t>
                      </a:r>
                      <a:endParaRPr lang="en-GB" sz="1000" dirty="0">
                        <a:latin typeface="+mn-lt"/>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solidFill>
                            <a:schemeClr val="accent2"/>
                          </a:solidFill>
                          <a:latin typeface="Times New Roman"/>
                          <a:ea typeface="Calibri"/>
                          <a:cs typeface="Calibri"/>
                        </a:rPr>
                        <a:t>7-21</a:t>
                      </a:r>
                      <a:r>
                        <a:rPr lang="en-GB" sz="1000" baseline="0" dirty="0">
                          <a:solidFill>
                            <a:schemeClr val="accent2"/>
                          </a:solidFill>
                          <a:latin typeface="Times New Roman"/>
                          <a:ea typeface="Calibri"/>
                          <a:cs typeface="Calibri"/>
                        </a:rPr>
                        <a:t> </a:t>
                      </a:r>
                      <a:r>
                        <a:rPr lang="en-GB" sz="1000" dirty="0">
                          <a:solidFill>
                            <a:schemeClr val="accent2"/>
                          </a:solidFill>
                          <a:latin typeface="Times New Roman"/>
                          <a:ea typeface="Calibri"/>
                          <a:cs typeface="Calibri"/>
                        </a:rPr>
                        <a:t>days from the date of the submission of meters to any of the Meter Test Stations at Oshodi-Lagos, Kaduna &amp;Port Harcourt</a:t>
                      </a:r>
                      <a:endParaRPr lang="en-GB" sz="1000" dirty="0">
                        <a:solidFill>
                          <a:schemeClr val="accent2"/>
                        </a:solidFill>
                        <a:latin typeface="+mn-lt"/>
                        <a:ea typeface="SimSun"/>
                        <a:cs typeface="Calibri"/>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342900" lvl="0" indent="-342900">
                        <a:lnSpc>
                          <a:spcPct val="100000"/>
                        </a:lnSpc>
                        <a:spcAft>
                          <a:spcPts val="1000"/>
                        </a:spcAft>
                        <a:buFont typeface="+mj-lt"/>
                        <a:buAutoNum type="alphaLcParenR"/>
                      </a:pPr>
                      <a:r>
                        <a:rPr lang="en-GB" sz="1000" dirty="0">
                          <a:latin typeface="Times New Roman"/>
                          <a:ea typeface="Calibri"/>
                          <a:cs typeface="Times New Roman"/>
                        </a:rPr>
                        <a:t>Letter of intent/application </a:t>
                      </a:r>
                      <a:endParaRPr lang="en-GB" sz="1000" dirty="0">
                        <a:latin typeface="Calibri"/>
                        <a:ea typeface="Calibri"/>
                        <a:cs typeface="Times New Roman"/>
                      </a:endParaRPr>
                    </a:p>
                    <a:p>
                      <a:pPr marL="342900" marR="0" lvl="0" indent="-342900" algn="l" defTabSz="914186" rtl="0" eaLnBrk="1" fontAlgn="auto" latinLnBrk="0" hangingPunct="1">
                        <a:lnSpc>
                          <a:spcPct val="100000"/>
                        </a:lnSpc>
                        <a:spcBef>
                          <a:spcPts val="0"/>
                        </a:spcBef>
                        <a:spcAft>
                          <a:spcPts val="1000"/>
                        </a:spcAft>
                        <a:buClrTx/>
                        <a:buSzTx/>
                        <a:buFont typeface="+mj-lt"/>
                        <a:buAutoNum type="alphaLcParenR"/>
                        <a:tabLst/>
                        <a:defRPr/>
                      </a:pPr>
                      <a:r>
                        <a:rPr lang="en-GB" sz="1000" dirty="0">
                          <a:latin typeface="Times New Roman"/>
                          <a:ea typeface="Calibri"/>
                          <a:cs typeface="Times New Roman"/>
                        </a:rPr>
                        <a:t> Payment through </a:t>
                      </a:r>
                      <a:r>
                        <a:rPr lang="en-GB" sz="1000" dirty="0" err="1">
                          <a:latin typeface="Times New Roman"/>
                          <a:ea typeface="Calibri"/>
                          <a:cs typeface="Times New Roman"/>
                        </a:rPr>
                        <a:t>Remita</a:t>
                      </a:r>
                      <a:r>
                        <a:rPr lang="en-GB" sz="1000" dirty="0">
                          <a:latin typeface="Times New Roman"/>
                          <a:ea typeface="Calibri"/>
                          <a:cs typeface="Times New Roman"/>
                        </a:rPr>
                        <a:t> platform to NIGERIAN ELECTRICITY MANAGEMENT SERVICES AGECY</a:t>
                      </a:r>
                      <a:endParaRPr lang="en-GB" sz="1000" dirty="0">
                        <a:latin typeface="+mn-lt"/>
                        <a:ea typeface="Calibri"/>
                        <a:cs typeface="Times New Roman"/>
                      </a:endParaRPr>
                    </a:p>
                    <a:p>
                      <a:pPr marL="342900" lvl="0" indent="-342900">
                        <a:lnSpc>
                          <a:spcPct val="100000"/>
                        </a:lnSpc>
                        <a:spcAft>
                          <a:spcPts val="1000"/>
                        </a:spcAft>
                        <a:buFont typeface="+mj-lt"/>
                        <a:buAutoNum type="alphaLcParenR"/>
                      </a:pPr>
                      <a:r>
                        <a:rPr lang="en-GB" sz="1000" dirty="0">
                          <a:latin typeface="Times New Roman"/>
                          <a:ea typeface="Calibri"/>
                          <a:cs typeface="Times New Roman"/>
                        </a:rPr>
                        <a:t>Submission of Three (3) Samples </a:t>
                      </a:r>
                      <a:endParaRPr lang="en-GB" sz="1000" dirty="0">
                        <a:latin typeface="Calibri"/>
                        <a:ea typeface="Calibri"/>
                        <a:cs typeface="Times New Roman"/>
                      </a:endParaRPr>
                    </a:p>
                    <a:p>
                      <a:pPr marL="342900" lvl="0" indent="-342900">
                        <a:lnSpc>
                          <a:spcPct val="100000"/>
                        </a:lnSpc>
                        <a:spcAft>
                          <a:spcPts val="1000"/>
                        </a:spcAft>
                        <a:buFont typeface="+mj-lt"/>
                        <a:buAutoNum type="alphaLcParenR"/>
                      </a:pPr>
                      <a:r>
                        <a:rPr lang="en-GB" sz="1000" dirty="0">
                          <a:latin typeface="Times New Roman"/>
                          <a:ea typeface="Calibri"/>
                          <a:cs typeface="Times New Roman"/>
                        </a:rPr>
                        <a:t>Tokens (for Prepaid Meters </a:t>
                      </a:r>
                      <a:endParaRPr lang="en-GB" sz="1000" dirty="0">
                        <a:latin typeface="Calibri"/>
                        <a:ea typeface="Calibri"/>
                        <a:cs typeface="Times New Roman"/>
                      </a:endParaRPr>
                    </a:p>
                    <a:p>
                      <a:pPr marL="457200">
                        <a:lnSpc>
                          <a:spcPct val="100000"/>
                        </a:lnSpc>
                        <a:spcAft>
                          <a:spcPts val="1000"/>
                        </a:spcAft>
                      </a:pPr>
                      <a:r>
                        <a:rPr lang="en-GB" sz="1000" dirty="0">
                          <a:latin typeface="Times New Roman"/>
                          <a:ea typeface="Calibri"/>
                          <a:cs typeface="Times New Roman"/>
                        </a:rPr>
                        <a:t>-Recharge Tokens </a:t>
                      </a:r>
                      <a:endParaRPr lang="en-GB" sz="1000" dirty="0">
                        <a:latin typeface="Calibri"/>
                        <a:ea typeface="Calibri"/>
                        <a:cs typeface="Times New Roman"/>
                      </a:endParaRPr>
                    </a:p>
                    <a:p>
                      <a:pPr marL="457200">
                        <a:lnSpc>
                          <a:spcPct val="100000"/>
                        </a:lnSpc>
                        <a:spcAft>
                          <a:spcPts val="1000"/>
                        </a:spcAft>
                      </a:pPr>
                      <a:r>
                        <a:rPr lang="en-GB" sz="1000" dirty="0">
                          <a:latin typeface="Times New Roman"/>
                          <a:ea typeface="Calibri"/>
                          <a:cs typeface="Times New Roman"/>
                        </a:rPr>
                        <a:t>- Clear Tamper Tokens </a:t>
                      </a:r>
                      <a:endParaRPr lang="en-GB" sz="1000" dirty="0">
                        <a:latin typeface="Calibri"/>
                        <a:ea typeface="Calibri"/>
                        <a:cs typeface="Times New Roman"/>
                      </a:endParaRPr>
                    </a:p>
                    <a:p>
                      <a:pPr marL="457200">
                        <a:lnSpc>
                          <a:spcPct val="100000"/>
                        </a:lnSpc>
                        <a:spcAft>
                          <a:spcPts val="1000"/>
                        </a:spcAft>
                      </a:pPr>
                      <a:r>
                        <a:rPr lang="en-GB" sz="1000" dirty="0">
                          <a:latin typeface="Times New Roman"/>
                          <a:ea typeface="Calibri"/>
                          <a:cs typeface="Times New Roman"/>
                        </a:rPr>
                        <a:t>- Clear Tokens   </a:t>
                      </a:r>
                      <a:endParaRPr lang="en-GB" sz="1000" dirty="0">
                        <a:latin typeface="Calibri"/>
                        <a:ea typeface="Calibri"/>
                        <a:cs typeface="Times New Roman"/>
                      </a:endParaRPr>
                    </a:p>
                    <a:p>
                      <a:pPr marL="0" lvl="0" indent="0">
                        <a:lnSpc>
                          <a:spcPct val="100000"/>
                        </a:lnSpc>
                        <a:spcAft>
                          <a:spcPts val="1000"/>
                        </a:spcAft>
                        <a:buFont typeface="+mj-lt"/>
                        <a:buNone/>
                      </a:pPr>
                      <a:r>
                        <a:rPr lang="en-GB" sz="1000" dirty="0">
                          <a:latin typeface="Times New Roman"/>
                          <a:ea typeface="Calibri"/>
                          <a:cs typeface="Times New Roman"/>
                        </a:rPr>
                        <a:t>e)       Configuration Software </a:t>
                      </a:r>
                      <a:endParaRPr lang="en-GB" sz="1000" dirty="0">
                        <a:latin typeface="Calibri"/>
                        <a:ea typeface="Calibri"/>
                        <a:cs typeface="Times New Roman"/>
                      </a:endParaRPr>
                    </a:p>
                    <a:p>
                      <a:pPr marL="0" lvl="0" indent="0">
                        <a:lnSpc>
                          <a:spcPct val="100000"/>
                        </a:lnSpc>
                        <a:spcAft>
                          <a:spcPts val="1000"/>
                        </a:spcAft>
                        <a:buFont typeface="+mj-lt"/>
                        <a:buNone/>
                      </a:pPr>
                      <a:r>
                        <a:rPr lang="en-GB" sz="1000" dirty="0">
                          <a:latin typeface="Times New Roman"/>
                          <a:ea typeface="Calibri"/>
                          <a:cs typeface="Times New Roman"/>
                        </a:rPr>
                        <a:t>f)         Optical Probe</a:t>
                      </a:r>
                      <a:endParaRPr lang="en-GB" sz="1000" dirty="0">
                        <a:latin typeface="Calibri"/>
                        <a:ea typeface="Calibri"/>
                        <a:cs typeface="Times New Roman"/>
                      </a:endParaRPr>
                    </a:p>
                  </a:txBody>
                  <a:tcPr marL="26712" marR="2671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cxnSp>
        <p:nvCxnSpPr>
          <p:cNvPr id="3" name="Straight Connector 2"/>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495" y="13176"/>
            <a:ext cx="955185" cy="949894"/>
          </a:xfrm>
          <a:prstGeom prst="rect">
            <a:avLst/>
          </a:prstGeom>
          <a:noFill/>
          <a:ln>
            <a:noFill/>
          </a:ln>
        </p:spPr>
      </p:pic>
      <p:pic>
        <p:nvPicPr>
          <p:cNvPr id="6" name="Picture 2"/>
          <p:cNvPicPr>
            <a:picLocks noChangeAspect="1" noChangeArrowheads="1"/>
          </p:cNvPicPr>
          <p:nvPr/>
        </p:nvPicPr>
        <p:blipFill>
          <a:blip r:embed="rId3" cstate="print"/>
          <a:srcRect/>
          <a:stretch>
            <a:fillRect/>
          </a:stretch>
        </p:blipFill>
        <p:spPr bwMode="auto">
          <a:xfrm>
            <a:off x="7988983" y="-4756"/>
            <a:ext cx="1094885" cy="985758"/>
          </a:xfrm>
          <a:prstGeom prst="rect">
            <a:avLst/>
          </a:prstGeom>
          <a:noFill/>
          <a:ln w="9525">
            <a:noFill/>
            <a:miter lim="800000"/>
            <a:headEnd/>
            <a:tailEnd/>
          </a:ln>
        </p:spPr>
      </p:pic>
      <p:sp>
        <p:nvSpPr>
          <p:cNvPr id="7" name="Rectangle 1"/>
          <p:cNvSpPr>
            <a:spLocks noChangeArrowheads="1"/>
          </p:cNvSpPr>
          <p:nvPr/>
        </p:nvSpPr>
        <p:spPr bwMode="auto">
          <a:xfrm>
            <a:off x="1069814" y="-62440"/>
            <a:ext cx="6670537"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62626"/>
              </a:solidFill>
              <a:effectLst/>
              <a:latin typeface="Times New Roman" panose="02020603050405020304" pitchFamily="18" charset="0"/>
              <a:ea typeface="Calibri"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rgbClr val="262626"/>
                </a:solidFill>
                <a:effectLst/>
                <a:latin typeface="Times New Roman" panose="02020603050405020304" pitchFamily="18" charset="0"/>
                <a:ea typeface="Calibri" pitchFamily="34" charset="0"/>
                <a:cs typeface="Times New Roman" panose="02020603050405020304" pitchFamily="18" charset="0"/>
              </a:rPr>
              <a:t>LIST OF SERVICES RENDERED TO THE PUBLIC AND CHARGES (NATIONAL METERING SERVICES) CONT’D.</a:t>
            </a:r>
            <a:endParaRPr kumimoji="0" lang="en-GB"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TextBox 7"/>
          <p:cNvSpPr txBox="1"/>
          <p:nvPr/>
        </p:nvSpPr>
        <p:spPr>
          <a:xfrm>
            <a:off x="8676456" y="6581001"/>
            <a:ext cx="374805" cy="246221"/>
          </a:xfrm>
          <a:prstGeom prst="rect">
            <a:avLst/>
          </a:prstGeom>
          <a:noFill/>
        </p:spPr>
        <p:txBody>
          <a:bodyPr wrap="square" rtlCol="0">
            <a:spAutoFit/>
          </a:bodyPr>
          <a:lstStyle/>
          <a:p>
            <a:r>
              <a:rPr lang="en-US" sz="1000" dirty="0"/>
              <a:t>17</a:t>
            </a:r>
            <a:endParaRPr lang="af-ZA"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00099" y="2714618"/>
          <a:ext cx="7572429" cy="3786216"/>
        </p:xfrm>
        <a:graphic>
          <a:graphicData uri="http://schemas.openxmlformats.org/drawingml/2006/table">
            <a:tbl>
              <a:tblPr/>
              <a:tblGrid>
                <a:gridCol w="467827">
                  <a:extLst>
                    <a:ext uri="{9D8B030D-6E8A-4147-A177-3AD203B41FA5}">
                      <a16:colId xmlns:a16="http://schemas.microsoft.com/office/drawing/2014/main" val="20000"/>
                    </a:ext>
                  </a:extLst>
                </a:gridCol>
                <a:gridCol w="4374979">
                  <a:extLst>
                    <a:ext uri="{9D8B030D-6E8A-4147-A177-3AD203B41FA5}">
                      <a16:colId xmlns:a16="http://schemas.microsoft.com/office/drawing/2014/main" val="20001"/>
                    </a:ext>
                  </a:extLst>
                </a:gridCol>
                <a:gridCol w="1569533">
                  <a:extLst>
                    <a:ext uri="{9D8B030D-6E8A-4147-A177-3AD203B41FA5}">
                      <a16:colId xmlns:a16="http://schemas.microsoft.com/office/drawing/2014/main" val="20002"/>
                    </a:ext>
                  </a:extLst>
                </a:gridCol>
                <a:gridCol w="1160090">
                  <a:extLst>
                    <a:ext uri="{9D8B030D-6E8A-4147-A177-3AD203B41FA5}">
                      <a16:colId xmlns:a16="http://schemas.microsoft.com/office/drawing/2014/main" val="20003"/>
                    </a:ext>
                  </a:extLst>
                </a:gridCol>
              </a:tblGrid>
              <a:tr h="807313">
                <a:tc>
                  <a:txBody>
                    <a:bodyPr/>
                    <a:lstStyle/>
                    <a:p>
                      <a:pPr>
                        <a:lnSpc>
                          <a:spcPct val="107000"/>
                        </a:lnSpc>
                        <a:spcAft>
                          <a:spcPts val="0"/>
                        </a:spcAft>
                      </a:pPr>
                      <a:r>
                        <a:rPr lang="en-US" sz="1100" b="1" dirty="0">
                          <a:solidFill>
                            <a:srgbClr val="000000"/>
                          </a:solidFill>
                          <a:latin typeface="Arial"/>
                          <a:ea typeface="Helvetica"/>
                        </a:rPr>
                        <a:t>S/N</a:t>
                      </a:r>
                      <a:endParaRPr lang="en-GB" sz="1000" dirty="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100" b="1">
                          <a:solidFill>
                            <a:srgbClr val="000000"/>
                          </a:solidFill>
                          <a:latin typeface="Arial"/>
                          <a:ea typeface="Helvetica"/>
                        </a:rPr>
                        <a:t>Transformers and Generators Capacities</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100" b="1">
                          <a:solidFill>
                            <a:srgbClr val="000000"/>
                          </a:solidFill>
                          <a:latin typeface="Arial"/>
                          <a:ea typeface="Helvetica"/>
                        </a:rPr>
                        <a:t>Inspection/ Certification  Fee (₦)</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100" b="1">
                          <a:solidFill>
                            <a:srgbClr val="000000"/>
                          </a:solidFill>
                          <a:latin typeface="Arial"/>
                          <a:ea typeface="Helvetica"/>
                        </a:rPr>
                        <a:t>Yearly</a:t>
                      </a:r>
                      <a:endParaRPr lang="en-GB" sz="1000">
                        <a:solidFill>
                          <a:srgbClr val="000000"/>
                        </a:solidFill>
                        <a:latin typeface="Helvetica"/>
                        <a:ea typeface="Helvetica"/>
                      </a:endParaRPr>
                    </a:p>
                    <a:p>
                      <a:pPr algn="ctr">
                        <a:lnSpc>
                          <a:spcPct val="107000"/>
                        </a:lnSpc>
                        <a:spcAft>
                          <a:spcPts val="0"/>
                        </a:spcAft>
                      </a:pPr>
                      <a:r>
                        <a:rPr lang="en-US" sz="1100" b="1">
                          <a:solidFill>
                            <a:srgbClr val="000000"/>
                          </a:solidFill>
                          <a:latin typeface="Arial"/>
                          <a:ea typeface="Helvetica"/>
                        </a:rPr>
                        <a:t>Renewable Fee (₦)</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43268">
                <a:tc>
                  <a:txBody>
                    <a:bodyPr/>
                    <a:lstStyle/>
                    <a:p>
                      <a:pPr algn="r">
                        <a:lnSpc>
                          <a:spcPct val="150000"/>
                        </a:lnSpc>
                        <a:spcAft>
                          <a:spcPts val="0"/>
                        </a:spcAft>
                      </a:pPr>
                      <a:r>
                        <a:rPr lang="en-US" sz="1100">
                          <a:solidFill>
                            <a:srgbClr val="000000"/>
                          </a:solidFill>
                          <a:latin typeface="Arial"/>
                          <a:ea typeface="Times New Roman"/>
                        </a:rPr>
                        <a:t>1.</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50000"/>
                        </a:lnSpc>
                        <a:spcAft>
                          <a:spcPts val="0"/>
                        </a:spcAft>
                      </a:pPr>
                      <a:r>
                        <a:rPr lang="en-US" sz="1100">
                          <a:solidFill>
                            <a:srgbClr val="000000"/>
                          </a:solidFill>
                          <a:latin typeface="Arial"/>
                          <a:ea typeface="Helvetica"/>
                        </a:rPr>
                        <a:t>From 1KVA up to and including 25KVA</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50000"/>
                        </a:lnSpc>
                        <a:spcAft>
                          <a:spcPts val="0"/>
                        </a:spcAft>
                      </a:pPr>
                      <a:r>
                        <a:rPr lang="en-US" sz="1100">
                          <a:solidFill>
                            <a:srgbClr val="000000"/>
                          </a:solidFill>
                          <a:latin typeface="Arial"/>
                          <a:ea typeface="Times New Roman"/>
                        </a:rPr>
                        <a:t>5,000.00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50000"/>
                        </a:lnSpc>
                        <a:spcAft>
                          <a:spcPts val="0"/>
                        </a:spcAft>
                      </a:pPr>
                      <a:r>
                        <a:rPr lang="en-US" sz="1100">
                          <a:latin typeface="Arial"/>
                          <a:ea typeface="Times New Roman"/>
                        </a:rPr>
                        <a:t>N/A</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1"/>
                  </a:ext>
                </a:extLst>
              </a:tr>
              <a:tr h="443268">
                <a:tc>
                  <a:txBody>
                    <a:bodyPr/>
                    <a:lstStyle/>
                    <a:p>
                      <a:pPr algn="r">
                        <a:lnSpc>
                          <a:spcPct val="150000"/>
                        </a:lnSpc>
                        <a:spcAft>
                          <a:spcPts val="0"/>
                        </a:spcAft>
                      </a:pPr>
                      <a:r>
                        <a:rPr lang="en-US" sz="1100">
                          <a:solidFill>
                            <a:srgbClr val="000000"/>
                          </a:solidFill>
                          <a:latin typeface="Arial"/>
                          <a:ea typeface="Times New Roman"/>
                        </a:rPr>
                        <a:t>2.</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solidFill>
                            <a:srgbClr val="000000"/>
                          </a:solidFill>
                          <a:latin typeface="Arial"/>
                          <a:ea typeface="Helvetica"/>
                        </a:rPr>
                        <a:t>Exceeding 25KVA up to and including 50KVA</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100">
                          <a:solidFill>
                            <a:srgbClr val="000000"/>
                          </a:solidFill>
                          <a:latin typeface="Arial"/>
                          <a:ea typeface="Times New Roman"/>
                        </a:rPr>
                        <a:t>10,000.00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latin typeface="Arial"/>
                          <a:ea typeface="Times New Roman"/>
                        </a:rPr>
                        <a:t>N/A</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43268">
                <a:tc>
                  <a:txBody>
                    <a:bodyPr/>
                    <a:lstStyle/>
                    <a:p>
                      <a:pPr algn="r">
                        <a:lnSpc>
                          <a:spcPct val="150000"/>
                        </a:lnSpc>
                        <a:spcAft>
                          <a:spcPts val="0"/>
                        </a:spcAft>
                      </a:pPr>
                      <a:r>
                        <a:rPr lang="en-US" sz="1100">
                          <a:solidFill>
                            <a:srgbClr val="000000"/>
                          </a:solidFill>
                          <a:latin typeface="Arial"/>
                          <a:ea typeface="Times New Roman"/>
                        </a:rPr>
                        <a:t>3.</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solidFill>
                            <a:srgbClr val="000000"/>
                          </a:solidFill>
                          <a:latin typeface="Arial"/>
                          <a:ea typeface="Helvetica"/>
                        </a:rPr>
                        <a:t>Exceeding 50KVA up to and including 100KVA</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100">
                          <a:solidFill>
                            <a:srgbClr val="000000"/>
                          </a:solidFill>
                          <a:latin typeface="Arial"/>
                          <a:ea typeface="Times New Roman"/>
                        </a:rPr>
                        <a:t>15,000.00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latin typeface="Arial"/>
                          <a:ea typeface="Times New Roman"/>
                        </a:rPr>
                        <a:t>N/A</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43268">
                <a:tc>
                  <a:txBody>
                    <a:bodyPr/>
                    <a:lstStyle/>
                    <a:p>
                      <a:pPr algn="r">
                        <a:lnSpc>
                          <a:spcPct val="150000"/>
                        </a:lnSpc>
                        <a:spcAft>
                          <a:spcPts val="0"/>
                        </a:spcAft>
                      </a:pPr>
                      <a:r>
                        <a:rPr lang="en-US" sz="1100">
                          <a:solidFill>
                            <a:srgbClr val="000000"/>
                          </a:solidFill>
                          <a:latin typeface="Arial"/>
                          <a:ea typeface="Times New Roman"/>
                        </a:rPr>
                        <a:t>4.</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50000"/>
                        </a:lnSpc>
                        <a:spcAft>
                          <a:spcPts val="0"/>
                        </a:spcAft>
                      </a:pPr>
                      <a:r>
                        <a:rPr lang="en-US" sz="1100">
                          <a:solidFill>
                            <a:srgbClr val="000000"/>
                          </a:solidFill>
                          <a:latin typeface="Arial"/>
                          <a:ea typeface="Helvetica"/>
                        </a:rPr>
                        <a:t>Exceeding 100KVA up to and including 500KVA</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50000"/>
                        </a:lnSpc>
                        <a:spcAft>
                          <a:spcPts val="0"/>
                        </a:spcAft>
                      </a:pPr>
                      <a:r>
                        <a:rPr lang="en-US" sz="1100" dirty="0">
                          <a:solidFill>
                            <a:srgbClr val="000000"/>
                          </a:solidFill>
                          <a:latin typeface="Arial"/>
                          <a:ea typeface="Times New Roman"/>
                        </a:rPr>
                        <a:t>20,000.00</a:t>
                      </a:r>
                      <a:endParaRPr lang="en-GB" sz="1200" dirty="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50000"/>
                        </a:lnSpc>
                        <a:spcAft>
                          <a:spcPts val="0"/>
                        </a:spcAft>
                      </a:pPr>
                      <a:r>
                        <a:rPr lang="en-US" sz="1100">
                          <a:latin typeface="Arial"/>
                          <a:ea typeface="Times New Roman"/>
                        </a:rPr>
                        <a:t>N/A</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4"/>
                  </a:ext>
                </a:extLst>
              </a:tr>
              <a:tr h="443268">
                <a:tc>
                  <a:txBody>
                    <a:bodyPr/>
                    <a:lstStyle/>
                    <a:p>
                      <a:pPr algn="r">
                        <a:lnSpc>
                          <a:spcPct val="150000"/>
                        </a:lnSpc>
                        <a:spcAft>
                          <a:spcPts val="0"/>
                        </a:spcAft>
                      </a:pPr>
                      <a:r>
                        <a:rPr lang="en-US" sz="1100">
                          <a:solidFill>
                            <a:srgbClr val="000000"/>
                          </a:solidFill>
                          <a:latin typeface="Arial"/>
                          <a:ea typeface="Times New Roman"/>
                        </a:rPr>
                        <a:t>5.</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solidFill>
                            <a:srgbClr val="000000"/>
                          </a:solidFill>
                          <a:latin typeface="Arial"/>
                          <a:ea typeface="Helvetica"/>
                        </a:rPr>
                        <a:t>Exceeding 500KVA up to and including 1000KVA</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100">
                          <a:solidFill>
                            <a:srgbClr val="000000"/>
                          </a:solidFill>
                          <a:latin typeface="Arial"/>
                          <a:ea typeface="Times New Roman"/>
                        </a:rPr>
                        <a:t>35,000.00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latin typeface="Arial"/>
                          <a:ea typeface="Times New Roman"/>
                        </a:rPr>
                        <a:t>N/A</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62563">
                <a:tc>
                  <a:txBody>
                    <a:bodyPr/>
                    <a:lstStyle/>
                    <a:p>
                      <a:pPr algn="r">
                        <a:lnSpc>
                          <a:spcPct val="150000"/>
                        </a:lnSpc>
                        <a:spcAft>
                          <a:spcPts val="0"/>
                        </a:spcAft>
                      </a:pPr>
                      <a:r>
                        <a:rPr lang="en-US" sz="1100">
                          <a:solidFill>
                            <a:srgbClr val="000000"/>
                          </a:solidFill>
                          <a:latin typeface="Arial"/>
                          <a:ea typeface="Times New Roman"/>
                        </a:rPr>
                        <a:t>6.</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50000"/>
                        </a:lnSpc>
                        <a:spcAft>
                          <a:spcPts val="0"/>
                        </a:spcAft>
                      </a:pPr>
                      <a:r>
                        <a:rPr lang="en-US" sz="1100">
                          <a:solidFill>
                            <a:srgbClr val="000000"/>
                          </a:solidFill>
                          <a:latin typeface="Arial"/>
                          <a:ea typeface="Helvetica"/>
                        </a:rPr>
                        <a:t>Exceeding 1000KVA up to and including 2500KVA (2.5MVA)</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50000"/>
                        </a:lnSpc>
                        <a:spcAft>
                          <a:spcPts val="0"/>
                        </a:spcAft>
                      </a:pPr>
                      <a:r>
                        <a:rPr lang="en-US" sz="1100">
                          <a:solidFill>
                            <a:srgbClr val="000000"/>
                          </a:solidFill>
                          <a:latin typeface="Arial"/>
                          <a:ea typeface="Times New Roman"/>
                        </a:rPr>
                        <a:t>50,000.00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50000"/>
                        </a:lnSpc>
                        <a:spcAft>
                          <a:spcPts val="0"/>
                        </a:spcAft>
                      </a:pPr>
                      <a:r>
                        <a:rPr lang="en-US" sz="1100" dirty="0">
                          <a:latin typeface="Arial"/>
                          <a:ea typeface="Times New Roman"/>
                        </a:rPr>
                        <a:t>N/A</a:t>
                      </a:r>
                      <a:endParaRPr lang="en-GB" sz="1200" dirty="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6"/>
                  </a:ext>
                </a:extLst>
              </a:tr>
            </a:tbl>
          </a:graphicData>
        </a:graphic>
      </p:graphicFrame>
      <p:sp>
        <p:nvSpPr>
          <p:cNvPr id="4301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43012" name="Rectangle 4"/>
          <p:cNvSpPr>
            <a:spLocks noChangeArrowheads="1"/>
          </p:cNvSpPr>
          <p:nvPr/>
        </p:nvSpPr>
        <p:spPr bwMode="auto">
          <a:xfrm>
            <a:off x="1000099" y="1477544"/>
            <a:ext cx="7572429" cy="12772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1" i="0" u="sng" strike="noStrike" cap="none" normalizeH="0" baseline="0" dirty="0">
                <a:ln>
                  <a:noFill/>
                </a:ln>
                <a:solidFill>
                  <a:srgbClr val="000000"/>
                </a:solidFill>
                <a:effectLst/>
                <a:latin typeface="Tahoma" pitchFamily="34" charset="0"/>
                <a:ea typeface="Arial Unicode MS" pitchFamily="34" charset="-128"/>
                <a:cs typeface="Tahoma" pitchFamily="34" charset="0"/>
              </a:rPr>
              <a:t>SERVICES</a:t>
            </a:r>
            <a:endParaRPr lang="en-GB" sz="1600" b="1" dirty="0">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300" b="1" i="0" u="sng" strike="noStrike" cap="none" normalizeH="0" baseline="0" dirty="0">
                <a:ln>
                  <a:noFill/>
                </a:ln>
                <a:solidFill>
                  <a:srgbClr val="000000"/>
                </a:solidFill>
                <a:effectLst/>
                <a:latin typeface="Century Gothic" pitchFamily="34" charset="0"/>
                <a:ea typeface="Arial Unicode MS" pitchFamily="34" charset="-128"/>
                <a:cs typeface="Tahoma" pitchFamily="34" charset="0"/>
              </a:rPr>
              <a:t>TECHNICAL STANDARDS AND  INSPECTORATE SERVICES</a:t>
            </a:r>
            <a:endParaRPr lang="en-GB" sz="800" dirty="0">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GB" sz="800" b="1" i="0" u="sng" strike="noStrike" cap="none" normalizeH="0" baseline="0" dirty="0">
              <a:ln>
                <a:noFill/>
              </a:ln>
              <a:solidFill>
                <a:srgbClr val="000000"/>
              </a:solidFill>
              <a:effectLst/>
              <a:latin typeface="Arial" pitchFamily="34" charset="0"/>
              <a:ea typeface="Arial Unicode MS" pitchFamily="34" charset="-128"/>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lang="en-GB" sz="800" b="1" u="sng" dirty="0">
              <a:solidFill>
                <a:srgbClr val="000000"/>
              </a:solidFill>
              <a:latin typeface="Arial" pitchFamily="34" charset="0"/>
              <a:ea typeface="Arial Unicode MS" pitchFamily="34" charset="-128"/>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400" b="1" i="0" u="sng" strike="noStrike" cap="none" normalizeH="0" baseline="0" dirty="0">
                <a:ln>
                  <a:noFill/>
                </a:ln>
                <a:solidFill>
                  <a:srgbClr val="000000"/>
                </a:solidFill>
                <a:effectLst/>
                <a:latin typeface="Century Gothic" pitchFamily="34" charset="0"/>
                <a:ea typeface="Arial Unicode MS" pitchFamily="34" charset="-128"/>
                <a:cs typeface="Tahoma" pitchFamily="34" charset="0"/>
              </a:rPr>
              <a:t>TABLE 1</a:t>
            </a:r>
            <a:endParaRPr kumimoji="0" lang="en-GB" sz="800" b="0" i="0" u="none" strike="noStrike" cap="none" normalizeH="0" baseline="0" dirty="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pitchFamily="34" charset="0"/>
              <a:cs typeface="Arial" pitchFamily="34" charset="0"/>
            </a:endParaRPr>
          </a:p>
        </p:txBody>
      </p:sp>
      <p:cxnSp>
        <p:nvCxnSpPr>
          <p:cNvPr id="7" name="Straight Connector 6"/>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8" name="Picture 7" descr="C:\Users\USER\Downloads\IMG_63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32" y="124333"/>
            <a:ext cx="955185" cy="949894"/>
          </a:xfrm>
          <a:prstGeom prst="rect">
            <a:avLst/>
          </a:prstGeom>
          <a:noFill/>
          <a:ln>
            <a:noFill/>
          </a:ln>
        </p:spPr>
      </p:pic>
      <p:pic>
        <p:nvPicPr>
          <p:cNvPr id="10" name="Picture 2"/>
          <p:cNvPicPr>
            <a:picLocks noChangeAspect="1" noChangeArrowheads="1"/>
          </p:cNvPicPr>
          <p:nvPr/>
        </p:nvPicPr>
        <p:blipFill>
          <a:blip r:embed="rId3" cstate="print"/>
          <a:srcRect/>
          <a:stretch>
            <a:fillRect/>
          </a:stretch>
        </p:blipFill>
        <p:spPr bwMode="auto">
          <a:xfrm>
            <a:off x="7988983" y="-4756"/>
            <a:ext cx="1094885" cy="985758"/>
          </a:xfrm>
          <a:prstGeom prst="rect">
            <a:avLst/>
          </a:prstGeom>
          <a:noFill/>
          <a:ln w="9525">
            <a:noFill/>
            <a:miter lim="800000"/>
            <a:headEnd/>
            <a:tailEnd/>
          </a:ln>
        </p:spPr>
      </p:pic>
      <p:sp>
        <p:nvSpPr>
          <p:cNvPr id="3" name="TextBox 2"/>
          <p:cNvSpPr txBox="1"/>
          <p:nvPr/>
        </p:nvSpPr>
        <p:spPr>
          <a:xfrm>
            <a:off x="1092715" y="118454"/>
            <a:ext cx="6873367" cy="646331"/>
          </a:xfrm>
          <a:prstGeom prst="rect">
            <a:avLst/>
          </a:prstGeom>
          <a:noFill/>
        </p:spPr>
        <p:txBody>
          <a:bodyPr wrap="square" rtlCol="0">
            <a:spAutoFit/>
          </a:bodyPr>
          <a:lstStyle/>
          <a:p>
            <a:pPr algn="ctr"/>
            <a:r>
              <a:rPr lang="en-US" b="1" u="sng" dirty="0">
                <a:solidFill>
                  <a:srgbClr val="000000"/>
                </a:solidFill>
                <a:latin typeface="Tahoma" pitchFamily="34" charset="0"/>
                <a:ea typeface="Arial Unicode MS" pitchFamily="34" charset="-128"/>
                <a:cs typeface="Tahoma" pitchFamily="34" charset="0"/>
              </a:rPr>
              <a:t>CHARGEABLE FEES FOR NIGERIAN ELECTRICITY MANAGEMENT SERVICES AGENCY (NEMSA) </a:t>
            </a:r>
            <a:r>
              <a:rPr lang="en-US" b="1" dirty="0">
                <a:solidFill>
                  <a:srgbClr val="000000"/>
                </a:solidFill>
                <a:latin typeface="Tahoma" pitchFamily="34" charset="0"/>
                <a:ea typeface="Arial Unicode MS" pitchFamily="34" charset="-128"/>
                <a:cs typeface="Tahoma" pitchFamily="34" charset="0"/>
              </a:rPr>
              <a:t>	</a:t>
            </a:r>
            <a:endParaRPr lang="en-GB" sz="1000" dirty="0">
              <a:latin typeface="Arial" pitchFamily="34" charset="0"/>
              <a:cs typeface="Arial" pitchFamily="34" charset="0"/>
            </a:endParaRPr>
          </a:p>
        </p:txBody>
      </p:sp>
      <p:sp>
        <p:nvSpPr>
          <p:cNvPr id="12" name="TextBox 11"/>
          <p:cNvSpPr txBox="1"/>
          <p:nvPr/>
        </p:nvSpPr>
        <p:spPr>
          <a:xfrm>
            <a:off x="8676456" y="6581001"/>
            <a:ext cx="374805" cy="246221"/>
          </a:xfrm>
          <a:prstGeom prst="rect">
            <a:avLst/>
          </a:prstGeom>
          <a:noFill/>
        </p:spPr>
        <p:txBody>
          <a:bodyPr wrap="square" rtlCol="0">
            <a:spAutoFit/>
          </a:bodyPr>
          <a:lstStyle/>
          <a:p>
            <a:r>
              <a:rPr lang="en-US" sz="1000" dirty="0"/>
              <a:t>18</a:t>
            </a:r>
            <a:endParaRPr lang="af-ZA"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24000" y="2227892"/>
          <a:ext cx="6096000" cy="2323680"/>
        </p:xfrm>
        <a:graphic>
          <a:graphicData uri="http://schemas.openxmlformats.org/drawingml/2006/table">
            <a:tbl>
              <a:tblPr/>
              <a:tblGrid>
                <a:gridCol w="376613">
                  <a:extLst>
                    <a:ext uri="{9D8B030D-6E8A-4147-A177-3AD203B41FA5}">
                      <a16:colId xmlns:a16="http://schemas.microsoft.com/office/drawing/2014/main" val="20000"/>
                    </a:ext>
                  </a:extLst>
                </a:gridCol>
                <a:gridCol w="3521970">
                  <a:extLst>
                    <a:ext uri="{9D8B030D-6E8A-4147-A177-3AD203B41FA5}">
                      <a16:colId xmlns:a16="http://schemas.microsoft.com/office/drawing/2014/main" val="20001"/>
                    </a:ext>
                  </a:extLst>
                </a:gridCol>
                <a:gridCol w="1263515">
                  <a:extLst>
                    <a:ext uri="{9D8B030D-6E8A-4147-A177-3AD203B41FA5}">
                      <a16:colId xmlns:a16="http://schemas.microsoft.com/office/drawing/2014/main" val="20002"/>
                    </a:ext>
                  </a:extLst>
                </a:gridCol>
                <a:gridCol w="933902">
                  <a:extLst>
                    <a:ext uri="{9D8B030D-6E8A-4147-A177-3AD203B41FA5}">
                      <a16:colId xmlns:a16="http://schemas.microsoft.com/office/drawing/2014/main" val="20003"/>
                    </a:ext>
                  </a:extLst>
                </a:gridCol>
              </a:tblGrid>
              <a:tr h="580920">
                <a:tc>
                  <a:txBody>
                    <a:bodyPr/>
                    <a:lstStyle/>
                    <a:p>
                      <a:pPr algn="r">
                        <a:lnSpc>
                          <a:spcPct val="150000"/>
                        </a:lnSpc>
                        <a:spcAft>
                          <a:spcPts val="0"/>
                        </a:spcAft>
                      </a:pPr>
                      <a:r>
                        <a:rPr lang="en-US" sz="1100">
                          <a:solidFill>
                            <a:srgbClr val="000000"/>
                          </a:solidFill>
                          <a:latin typeface="Arial"/>
                          <a:ea typeface="Times New Roman"/>
                        </a:rPr>
                        <a:t>7.</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solidFill>
                            <a:srgbClr val="000000"/>
                          </a:solidFill>
                          <a:latin typeface="Arial"/>
                          <a:ea typeface="Helvetica"/>
                        </a:rPr>
                        <a:t>Exceeding 2500KVA up to and including 5000KVA (5MVA)</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100">
                          <a:solidFill>
                            <a:srgbClr val="000000"/>
                          </a:solidFill>
                          <a:latin typeface="Arial"/>
                          <a:ea typeface="Times New Roman"/>
                        </a:rPr>
                        <a:t>75,000.00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latin typeface="Arial"/>
                          <a:ea typeface="Times New Roman"/>
                        </a:rPr>
                        <a:t>N/A</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80920">
                <a:tc>
                  <a:txBody>
                    <a:bodyPr/>
                    <a:lstStyle/>
                    <a:p>
                      <a:pPr algn="r">
                        <a:lnSpc>
                          <a:spcPct val="150000"/>
                        </a:lnSpc>
                        <a:spcAft>
                          <a:spcPts val="0"/>
                        </a:spcAft>
                      </a:pPr>
                      <a:r>
                        <a:rPr lang="en-US" sz="1100">
                          <a:solidFill>
                            <a:srgbClr val="000000"/>
                          </a:solidFill>
                          <a:latin typeface="Arial"/>
                          <a:ea typeface="Times New Roman"/>
                        </a:rPr>
                        <a:t>8.</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50000"/>
                        </a:lnSpc>
                        <a:spcAft>
                          <a:spcPts val="0"/>
                        </a:spcAft>
                      </a:pPr>
                      <a:r>
                        <a:rPr lang="en-US" sz="1100">
                          <a:solidFill>
                            <a:srgbClr val="000000"/>
                          </a:solidFill>
                          <a:latin typeface="Arial"/>
                          <a:ea typeface="Helvetica"/>
                        </a:rPr>
                        <a:t>Exceeding 5000KVA up to and including 15000KVA (15MVA)</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50000"/>
                        </a:lnSpc>
                        <a:spcAft>
                          <a:spcPts val="0"/>
                        </a:spcAft>
                      </a:pPr>
                      <a:r>
                        <a:rPr lang="en-US" sz="1100">
                          <a:solidFill>
                            <a:srgbClr val="000000"/>
                          </a:solidFill>
                          <a:latin typeface="Arial"/>
                          <a:ea typeface="Times New Roman"/>
                        </a:rPr>
                        <a:t>100,000.00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50000"/>
                        </a:lnSpc>
                        <a:spcAft>
                          <a:spcPts val="0"/>
                        </a:spcAft>
                      </a:pPr>
                      <a:r>
                        <a:rPr lang="en-US" sz="1100">
                          <a:latin typeface="Arial"/>
                          <a:ea typeface="Times New Roman"/>
                        </a:rPr>
                        <a:t>N/A</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1"/>
                  </a:ext>
                </a:extLst>
              </a:tr>
              <a:tr h="580920">
                <a:tc>
                  <a:txBody>
                    <a:bodyPr/>
                    <a:lstStyle/>
                    <a:p>
                      <a:pPr algn="r">
                        <a:lnSpc>
                          <a:spcPct val="150000"/>
                        </a:lnSpc>
                        <a:spcAft>
                          <a:spcPts val="0"/>
                        </a:spcAft>
                      </a:pPr>
                      <a:r>
                        <a:rPr lang="en-US" sz="1100">
                          <a:solidFill>
                            <a:srgbClr val="000000"/>
                          </a:solidFill>
                          <a:latin typeface="Arial"/>
                          <a:ea typeface="Times New Roman"/>
                        </a:rPr>
                        <a:t>9.</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solidFill>
                            <a:srgbClr val="000000"/>
                          </a:solidFill>
                          <a:latin typeface="Arial"/>
                          <a:ea typeface="Helvetica"/>
                        </a:rPr>
                        <a:t>For each complete 2000KVA or thereof in excess of 15000KVA</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100">
                          <a:solidFill>
                            <a:srgbClr val="000000"/>
                          </a:solidFill>
                          <a:latin typeface="Arial"/>
                          <a:ea typeface="Times New Roman"/>
                        </a:rPr>
                        <a:t>10,000.00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latin typeface="Arial"/>
                          <a:ea typeface="Times New Roman"/>
                        </a:rPr>
                        <a:t>N/A</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80920">
                <a:tc>
                  <a:txBody>
                    <a:bodyPr/>
                    <a:lstStyle/>
                    <a:p>
                      <a:pPr algn="r">
                        <a:lnSpc>
                          <a:spcPct val="150000"/>
                        </a:lnSpc>
                        <a:spcAft>
                          <a:spcPts val="0"/>
                        </a:spcAft>
                      </a:pPr>
                      <a:r>
                        <a:rPr lang="en-US" sz="1100">
                          <a:solidFill>
                            <a:srgbClr val="000000"/>
                          </a:solidFill>
                          <a:latin typeface="Arial"/>
                          <a:ea typeface="Times New Roman"/>
                        </a:rPr>
                        <a:t>10.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solidFill>
                            <a:srgbClr val="000000"/>
                          </a:solidFill>
                          <a:latin typeface="Arial"/>
                          <a:ea typeface="Helvetica"/>
                        </a:rPr>
                        <a:t>Rural Electrification fixed charge in addition to charges for Transformers, HT lines and LT lines.</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50000"/>
                        </a:lnSpc>
                        <a:spcAft>
                          <a:spcPts val="0"/>
                        </a:spcAft>
                      </a:pPr>
                      <a:r>
                        <a:rPr lang="en-US" sz="1100">
                          <a:solidFill>
                            <a:srgbClr val="000000"/>
                          </a:solidFill>
                          <a:latin typeface="Arial"/>
                          <a:ea typeface="Times New Roman"/>
                        </a:rPr>
                        <a:t>10,000.00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100">
                          <a:latin typeface="Arial"/>
                          <a:ea typeface="Times New Roman"/>
                        </a:rPr>
                        <a:t>N/A</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303724441"/>
              </p:ext>
            </p:extLst>
          </p:nvPr>
        </p:nvGraphicFramePr>
        <p:xfrm>
          <a:off x="337330" y="1500992"/>
          <a:ext cx="7643866" cy="5143536"/>
        </p:xfrm>
        <a:graphic>
          <a:graphicData uri="http://schemas.openxmlformats.org/drawingml/2006/table">
            <a:tbl>
              <a:tblPr/>
              <a:tblGrid>
                <a:gridCol w="472240">
                  <a:extLst>
                    <a:ext uri="{9D8B030D-6E8A-4147-A177-3AD203B41FA5}">
                      <a16:colId xmlns:a16="http://schemas.microsoft.com/office/drawing/2014/main" val="20000"/>
                    </a:ext>
                  </a:extLst>
                </a:gridCol>
                <a:gridCol w="4416252">
                  <a:extLst>
                    <a:ext uri="{9D8B030D-6E8A-4147-A177-3AD203B41FA5}">
                      <a16:colId xmlns:a16="http://schemas.microsoft.com/office/drawing/2014/main" val="20001"/>
                    </a:ext>
                  </a:extLst>
                </a:gridCol>
                <a:gridCol w="1584340">
                  <a:extLst>
                    <a:ext uri="{9D8B030D-6E8A-4147-A177-3AD203B41FA5}">
                      <a16:colId xmlns:a16="http://schemas.microsoft.com/office/drawing/2014/main" val="20002"/>
                    </a:ext>
                  </a:extLst>
                </a:gridCol>
                <a:gridCol w="1171034">
                  <a:extLst>
                    <a:ext uri="{9D8B030D-6E8A-4147-A177-3AD203B41FA5}">
                      <a16:colId xmlns:a16="http://schemas.microsoft.com/office/drawing/2014/main" val="20003"/>
                    </a:ext>
                  </a:extLst>
                </a:gridCol>
              </a:tblGrid>
              <a:tr h="1034226">
                <a:tc>
                  <a:txBody>
                    <a:bodyPr/>
                    <a:lstStyle/>
                    <a:p>
                      <a:pPr>
                        <a:lnSpc>
                          <a:spcPct val="107000"/>
                        </a:lnSpc>
                        <a:spcAft>
                          <a:spcPts val="0"/>
                        </a:spcAft>
                      </a:pPr>
                      <a:r>
                        <a:rPr lang="en-US" sz="1100" b="1" dirty="0">
                          <a:solidFill>
                            <a:srgbClr val="000000"/>
                          </a:solidFill>
                          <a:latin typeface="Arial"/>
                          <a:ea typeface="Helvetica"/>
                        </a:rPr>
                        <a:t>S/N</a:t>
                      </a:r>
                      <a:endParaRPr lang="en-GB" sz="1000" dirty="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ctr">
                        <a:lnSpc>
                          <a:spcPct val="107000"/>
                        </a:lnSpc>
                        <a:spcAft>
                          <a:spcPts val="0"/>
                        </a:spcAft>
                      </a:pPr>
                      <a:r>
                        <a:rPr lang="en-US" sz="1100" b="1">
                          <a:solidFill>
                            <a:srgbClr val="000000"/>
                          </a:solidFill>
                          <a:latin typeface="Arial"/>
                          <a:ea typeface="Helvetica"/>
                        </a:rPr>
                        <a:t>Transmission, Distribution Lines and Associated Electrical Materials.</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ctr">
                        <a:lnSpc>
                          <a:spcPct val="107000"/>
                        </a:lnSpc>
                        <a:spcAft>
                          <a:spcPts val="0"/>
                        </a:spcAft>
                      </a:pPr>
                      <a:r>
                        <a:rPr lang="en-US" sz="1100" b="1">
                          <a:solidFill>
                            <a:srgbClr val="000000"/>
                          </a:solidFill>
                          <a:latin typeface="Arial"/>
                          <a:ea typeface="Helvetica"/>
                        </a:rPr>
                        <a:t>Inspection/ Certification  Fee (₦)</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ctr">
                        <a:lnSpc>
                          <a:spcPct val="107000"/>
                        </a:lnSpc>
                        <a:spcAft>
                          <a:spcPts val="0"/>
                        </a:spcAft>
                      </a:pPr>
                      <a:r>
                        <a:rPr lang="en-US" sz="1100" b="1">
                          <a:solidFill>
                            <a:srgbClr val="000000"/>
                          </a:solidFill>
                          <a:latin typeface="Arial"/>
                          <a:ea typeface="Helvetica"/>
                        </a:rPr>
                        <a:t>Yearly</a:t>
                      </a:r>
                      <a:endParaRPr lang="en-GB" sz="1000">
                        <a:solidFill>
                          <a:srgbClr val="000000"/>
                        </a:solidFill>
                        <a:latin typeface="Helvetica"/>
                        <a:ea typeface="Helvetica"/>
                      </a:endParaRPr>
                    </a:p>
                    <a:p>
                      <a:pPr algn="ctr">
                        <a:lnSpc>
                          <a:spcPct val="107000"/>
                        </a:lnSpc>
                        <a:spcAft>
                          <a:spcPts val="0"/>
                        </a:spcAft>
                      </a:pPr>
                      <a:r>
                        <a:rPr lang="en-US" sz="1100" b="1">
                          <a:solidFill>
                            <a:srgbClr val="000000"/>
                          </a:solidFill>
                          <a:latin typeface="Arial"/>
                          <a:ea typeface="Helvetica"/>
                        </a:rPr>
                        <a:t>Renewable Fee (₦)</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0"/>
                  </a:ext>
                </a:extLst>
              </a:tr>
              <a:tr h="2353998">
                <a:tc>
                  <a:txBody>
                    <a:bodyPr/>
                    <a:lstStyle/>
                    <a:p>
                      <a:pPr algn="r">
                        <a:lnSpc>
                          <a:spcPct val="115000"/>
                        </a:lnSpc>
                        <a:spcAft>
                          <a:spcPts val="0"/>
                        </a:spcAft>
                      </a:pPr>
                      <a:r>
                        <a:rPr lang="en-US" sz="1100" b="1">
                          <a:solidFill>
                            <a:srgbClr val="000000"/>
                          </a:solidFill>
                          <a:latin typeface="Arial"/>
                          <a:ea typeface="Times New Roman"/>
                        </a:rPr>
                        <a:t>1.</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100" dirty="0">
                          <a:solidFill>
                            <a:srgbClr val="000000"/>
                          </a:solidFill>
                          <a:latin typeface="Arial"/>
                          <a:ea typeface="Helvetica"/>
                        </a:rPr>
                        <a:t>For each kilometer or fractional part of Transmission and Distribution lines including support structures;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330KV transmission lines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132KV transmission lines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33KV sub-transmission lines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11KV distribution lines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415V distribution lines</a:t>
                      </a:r>
                      <a:endParaRPr lang="en-GB" sz="1000" dirty="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15000"/>
                        </a:lnSpc>
                        <a:spcAft>
                          <a:spcPts val="0"/>
                        </a:spcAft>
                      </a:pPr>
                      <a:endParaRPr lang="en-US" sz="1200">
                        <a:solidFill>
                          <a:srgbClr val="000000"/>
                        </a:solidFill>
                        <a:latin typeface="Arial"/>
                        <a:ea typeface="Times New Roman"/>
                      </a:endParaRPr>
                    </a:p>
                    <a:p>
                      <a:pPr algn="r">
                        <a:lnSpc>
                          <a:spcPct val="115000"/>
                        </a:lnSpc>
                        <a:spcAft>
                          <a:spcPts val="0"/>
                        </a:spcAft>
                      </a:pPr>
                      <a:r>
                        <a:rPr lang="en-US" sz="1100">
                          <a:solidFill>
                            <a:srgbClr val="000000"/>
                          </a:solidFill>
                          <a:latin typeface="Arial"/>
                          <a:ea typeface="Times New Roman"/>
                        </a:rPr>
                        <a:t>4,000.00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3,000.00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2,000.00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1,500.00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1,000.00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endParaRPr lang="en-US" sz="1200">
                        <a:latin typeface="Arial"/>
                        <a:ea typeface="Times New Roman"/>
                      </a:endParaRPr>
                    </a:p>
                    <a:p>
                      <a:pPr>
                        <a:lnSpc>
                          <a:spcPct val="115000"/>
                        </a:lnSpc>
                        <a:spcAft>
                          <a:spcPts val="0"/>
                        </a:spcAft>
                      </a:pPr>
                      <a:r>
                        <a:rPr lang="en-US" sz="1100">
                          <a:latin typeface="Arial"/>
                          <a:ea typeface="Times New Roman"/>
                        </a:rPr>
                        <a:t>N/A</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1"/>
                  </a:ext>
                </a:extLst>
              </a:tr>
              <a:tr h="1755312">
                <a:tc>
                  <a:txBody>
                    <a:bodyPr/>
                    <a:lstStyle/>
                    <a:p>
                      <a:pPr algn="r">
                        <a:lnSpc>
                          <a:spcPct val="115000"/>
                        </a:lnSpc>
                        <a:spcAft>
                          <a:spcPts val="0"/>
                        </a:spcAft>
                      </a:pPr>
                      <a:r>
                        <a:rPr lang="en-US" sz="1100" b="1">
                          <a:solidFill>
                            <a:srgbClr val="000000"/>
                          </a:solidFill>
                          <a:latin typeface="Arial"/>
                          <a:ea typeface="Times New Roman"/>
                        </a:rPr>
                        <a:t>2.</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100">
                          <a:solidFill>
                            <a:srgbClr val="000000"/>
                          </a:solidFill>
                          <a:latin typeface="Arial"/>
                          <a:ea typeface="Helvetica"/>
                        </a:rPr>
                        <a:t>Manufacturing of Insulators;</a:t>
                      </a:r>
                      <a:endParaRPr lang="en-GB" sz="100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a:solidFill>
                            <a:srgbClr val="000000"/>
                          </a:solidFill>
                          <a:latin typeface="Arial"/>
                          <a:ea typeface="Helvetica"/>
                        </a:rPr>
                        <a:t>330KV &amp; 132KV Insulators</a:t>
                      </a:r>
                      <a:endParaRPr lang="en-GB" sz="100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a:solidFill>
                            <a:srgbClr val="000000"/>
                          </a:solidFill>
                          <a:latin typeface="Arial"/>
                          <a:ea typeface="Helvetica"/>
                        </a:rPr>
                        <a:t>33KV Insulators</a:t>
                      </a:r>
                      <a:endParaRPr lang="en-GB" sz="100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a:solidFill>
                            <a:srgbClr val="000000"/>
                          </a:solidFill>
                          <a:latin typeface="Arial"/>
                          <a:ea typeface="Helvetica"/>
                        </a:rPr>
                        <a:t>11KV Insulators</a:t>
                      </a:r>
                      <a:endParaRPr lang="en-GB" sz="100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a:solidFill>
                            <a:srgbClr val="000000"/>
                          </a:solidFill>
                          <a:latin typeface="Arial"/>
                          <a:ea typeface="Helvetica"/>
                        </a:rPr>
                        <a:t>415V Insulators</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15000"/>
                        </a:lnSpc>
                        <a:spcAft>
                          <a:spcPts val="0"/>
                        </a:spcAft>
                      </a:pPr>
                      <a:endParaRPr lang="en-US" sz="1200">
                        <a:solidFill>
                          <a:srgbClr val="000000"/>
                        </a:solidFill>
                        <a:latin typeface="Arial"/>
                        <a:ea typeface="Times New Roman"/>
                      </a:endParaRPr>
                    </a:p>
                    <a:p>
                      <a:pPr algn="r">
                        <a:lnSpc>
                          <a:spcPct val="115000"/>
                        </a:lnSpc>
                        <a:spcAft>
                          <a:spcPts val="0"/>
                        </a:spcAft>
                      </a:pPr>
                      <a:r>
                        <a:rPr lang="en-US" sz="1100">
                          <a:solidFill>
                            <a:srgbClr val="000000"/>
                          </a:solidFill>
                          <a:latin typeface="Arial"/>
                          <a:ea typeface="Times New Roman"/>
                        </a:rPr>
                        <a:t>100,000.00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75,000.00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25,000.00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20,000.00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endParaRPr lang="en-US" sz="1200" dirty="0">
                        <a:latin typeface="Arial"/>
                        <a:ea typeface="Times New Roman"/>
                      </a:endParaRPr>
                    </a:p>
                    <a:p>
                      <a:pPr algn="r">
                        <a:lnSpc>
                          <a:spcPct val="115000"/>
                        </a:lnSpc>
                        <a:spcAft>
                          <a:spcPts val="0"/>
                        </a:spcAft>
                      </a:pPr>
                      <a:r>
                        <a:rPr lang="en-US" sz="1100" dirty="0">
                          <a:latin typeface="Arial"/>
                          <a:ea typeface="Times New Roman"/>
                        </a:rPr>
                        <a:t>50,000.00</a:t>
                      </a:r>
                      <a:endParaRPr lang="en-GB" sz="1200" dirty="0">
                        <a:latin typeface="Times New Roman"/>
                        <a:ea typeface="Times New Roman"/>
                      </a:endParaRPr>
                    </a:p>
                    <a:p>
                      <a:pPr algn="r">
                        <a:lnSpc>
                          <a:spcPct val="115000"/>
                        </a:lnSpc>
                        <a:spcAft>
                          <a:spcPts val="0"/>
                        </a:spcAft>
                      </a:pPr>
                      <a:r>
                        <a:rPr lang="en-US" sz="1100" dirty="0">
                          <a:latin typeface="Arial"/>
                          <a:ea typeface="Times New Roman"/>
                        </a:rPr>
                        <a:t>37,500.00</a:t>
                      </a:r>
                      <a:endParaRPr lang="en-GB" sz="1200" dirty="0">
                        <a:latin typeface="Times New Roman"/>
                        <a:ea typeface="Times New Roman"/>
                      </a:endParaRPr>
                    </a:p>
                    <a:p>
                      <a:pPr algn="r">
                        <a:lnSpc>
                          <a:spcPct val="115000"/>
                        </a:lnSpc>
                        <a:spcAft>
                          <a:spcPts val="0"/>
                        </a:spcAft>
                      </a:pPr>
                      <a:r>
                        <a:rPr lang="en-US" sz="1100" dirty="0">
                          <a:latin typeface="Arial"/>
                          <a:ea typeface="Times New Roman"/>
                        </a:rPr>
                        <a:t>12,500.00</a:t>
                      </a:r>
                      <a:endParaRPr lang="en-GB" sz="1200" dirty="0">
                        <a:latin typeface="Times New Roman"/>
                        <a:ea typeface="Times New Roman"/>
                      </a:endParaRPr>
                    </a:p>
                    <a:p>
                      <a:pPr algn="r">
                        <a:lnSpc>
                          <a:spcPct val="115000"/>
                        </a:lnSpc>
                        <a:spcAft>
                          <a:spcPts val="0"/>
                        </a:spcAft>
                      </a:pPr>
                      <a:r>
                        <a:rPr lang="en-US" sz="1100" dirty="0">
                          <a:latin typeface="Arial"/>
                          <a:ea typeface="Times New Roman"/>
                        </a:rPr>
                        <a:t>10,000.00</a:t>
                      </a:r>
                      <a:endParaRPr lang="en-GB" sz="1200" dirty="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2"/>
                  </a:ext>
                </a:extLst>
              </a:tr>
            </a:tbl>
          </a:graphicData>
        </a:graphic>
      </p:graphicFrame>
      <p:sp>
        <p:nvSpPr>
          <p:cNvPr id="35846" name="Rectangle 6"/>
          <p:cNvSpPr>
            <a:spLocks noChangeArrowheads="1"/>
          </p:cNvSpPr>
          <p:nvPr/>
        </p:nvSpPr>
        <p:spPr bwMode="auto">
          <a:xfrm>
            <a:off x="-256547" y="125070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1400" b="1" i="0" u="sng" strike="noStrike" cap="none" normalizeH="0" baseline="0">
                <a:ln>
                  <a:noFill/>
                </a:ln>
                <a:solidFill>
                  <a:schemeClr val="tx1"/>
                </a:solidFill>
                <a:effectLst/>
                <a:latin typeface="Century Gothic" pitchFamily="34" charset="0"/>
                <a:ea typeface="Times New Roman" pitchFamily="18" charset="0"/>
                <a:cs typeface="Arial" pitchFamily="34" charset="0"/>
              </a:rPr>
              <a:t>TABLE 2</a:t>
            </a:r>
            <a:endParaRPr kumimoji="0" lang="en-GB" sz="800" b="0" i="0" u="none" strike="noStrike" cap="none" normalizeH="0" baseline="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cs typeface="Arial" pitchFamily="34" charset="0"/>
            </a:endParaRPr>
          </a:p>
        </p:txBody>
      </p:sp>
      <p:cxnSp>
        <p:nvCxnSpPr>
          <p:cNvPr id="8" name="Straight Connector 7"/>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descr="C:\Users\USER\Downloads\IMG_63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32" y="124333"/>
            <a:ext cx="955185" cy="949894"/>
          </a:xfrm>
          <a:prstGeom prst="rect">
            <a:avLst/>
          </a:prstGeom>
          <a:noFill/>
          <a:ln>
            <a:noFill/>
          </a:ln>
        </p:spPr>
      </p:pic>
      <p:pic>
        <p:nvPicPr>
          <p:cNvPr id="11" name="Picture 2"/>
          <p:cNvPicPr>
            <a:picLocks noChangeAspect="1" noChangeArrowheads="1"/>
          </p:cNvPicPr>
          <p:nvPr/>
        </p:nvPicPr>
        <p:blipFill>
          <a:blip r:embed="rId3" cstate="print"/>
          <a:srcRect/>
          <a:stretch>
            <a:fillRect/>
          </a:stretch>
        </p:blipFill>
        <p:spPr bwMode="auto">
          <a:xfrm>
            <a:off x="7988983" y="-4756"/>
            <a:ext cx="1094885" cy="985758"/>
          </a:xfrm>
          <a:prstGeom prst="rect">
            <a:avLst/>
          </a:prstGeom>
          <a:noFill/>
          <a:ln w="9525">
            <a:noFill/>
            <a:miter lim="800000"/>
            <a:headEnd/>
            <a:tailEnd/>
          </a:ln>
        </p:spPr>
      </p:pic>
      <p:sp>
        <p:nvSpPr>
          <p:cNvPr id="12" name="TextBox 11"/>
          <p:cNvSpPr txBox="1"/>
          <p:nvPr/>
        </p:nvSpPr>
        <p:spPr>
          <a:xfrm>
            <a:off x="1092715" y="118454"/>
            <a:ext cx="6873367" cy="646331"/>
          </a:xfrm>
          <a:prstGeom prst="rect">
            <a:avLst/>
          </a:prstGeom>
          <a:noFill/>
        </p:spPr>
        <p:txBody>
          <a:bodyPr wrap="square" rtlCol="0">
            <a:spAutoFit/>
          </a:bodyPr>
          <a:lstStyle/>
          <a:p>
            <a:pPr algn="ctr"/>
            <a:r>
              <a:rPr lang="en-US" b="1" u="sng" dirty="0">
                <a:solidFill>
                  <a:srgbClr val="000000"/>
                </a:solidFill>
                <a:latin typeface="Tahoma" pitchFamily="34" charset="0"/>
                <a:ea typeface="Arial Unicode MS" pitchFamily="34" charset="-128"/>
                <a:cs typeface="Tahoma" pitchFamily="34" charset="0"/>
              </a:rPr>
              <a:t>CHARGEABLE FEES FOR NIGERIAN ELECTRICITY MANAGEMENT SERVICES AGENCY (NEMSA) CONT’D</a:t>
            </a:r>
            <a:r>
              <a:rPr lang="en-US" b="1" dirty="0">
                <a:solidFill>
                  <a:srgbClr val="000000"/>
                </a:solidFill>
                <a:latin typeface="Tahoma" pitchFamily="34" charset="0"/>
                <a:ea typeface="Arial Unicode MS" pitchFamily="34" charset="-128"/>
                <a:cs typeface="Tahoma" pitchFamily="34" charset="0"/>
              </a:rPr>
              <a:t>	</a:t>
            </a:r>
            <a:endParaRPr lang="en-GB" sz="1000" dirty="0">
              <a:latin typeface="Arial" pitchFamily="34" charset="0"/>
              <a:cs typeface="Arial" pitchFamily="34" charset="0"/>
            </a:endParaRPr>
          </a:p>
        </p:txBody>
      </p:sp>
      <p:sp>
        <p:nvSpPr>
          <p:cNvPr id="13" name="TextBox 12"/>
          <p:cNvSpPr txBox="1"/>
          <p:nvPr/>
        </p:nvSpPr>
        <p:spPr>
          <a:xfrm>
            <a:off x="8676456" y="6581001"/>
            <a:ext cx="374805" cy="246221"/>
          </a:xfrm>
          <a:prstGeom prst="rect">
            <a:avLst/>
          </a:prstGeom>
          <a:noFill/>
        </p:spPr>
        <p:txBody>
          <a:bodyPr wrap="square" rtlCol="0">
            <a:spAutoFit/>
          </a:bodyPr>
          <a:lstStyle/>
          <a:p>
            <a:r>
              <a:rPr lang="en-US" sz="1000" dirty="0"/>
              <a:t>19</a:t>
            </a:r>
            <a:endParaRPr lang="af-ZA"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33" y="33626"/>
            <a:ext cx="974060" cy="875094"/>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2602" y="6581001"/>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9" name="TextBox 18"/>
          <p:cNvSpPr txBox="1"/>
          <p:nvPr/>
        </p:nvSpPr>
        <p:spPr>
          <a:xfrm>
            <a:off x="722377" y="227284"/>
            <a:ext cx="7162800" cy="430887"/>
          </a:xfrm>
          <a:prstGeom prst="rect">
            <a:avLst/>
          </a:prstGeom>
          <a:noFill/>
        </p:spPr>
        <p:txBody>
          <a:bodyPr wrap="square" lIns="91418" tIns="45709" rIns="91418" bIns="45709" rtlCol="0">
            <a:spAutoFit/>
          </a:bodyPr>
          <a:lstStyle/>
          <a:p>
            <a:pPr algn="ctr"/>
            <a:r>
              <a:rPr lang="en-GB" sz="2200" b="1" dirty="0">
                <a:latin typeface="Imprint MT Shadow" panose="04020605060303030202" pitchFamily="82" charset="0"/>
              </a:rPr>
              <a:t>OUTLINE</a:t>
            </a:r>
          </a:p>
        </p:txBody>
      </p:sp>
      <p:sp>
        <p:nvSpPr>
          <p:cNvPr id="2" name="Rectangle 1"/>
          <p:cNvSpPr/>
          <p:nvPr/>
        </p:nvSpPr>
        <p:spPr>
          <a:xfrm>
            <a:off x="536163" y="1174660"/>
            <a:ext cx="8229967" cy="4897472"/>
          </a:xfrm>
          <a:prstGeom prst="rect">
            <a:avLst/>
          </a:prstGeom>
        </p:spPr>
        <p:txBody>
          <a:bodyPr wrap="square" lIns="91418" tIns="45709" rIns="91418" bIns="45709">
            <a:spAutoFit/>
          </a:bodyPr>
          <a:lstStyle/>
          <a:p>
            <a:pPr algn="just">
              <a:lnSpc>
                <a:spcPct val="107000"/>
              </a:lnSpc>
              <a:spcAft>
                <a:spcPts val="800"/>
              </a:spcAft>
              <a:tabLst>
                <a:tab pos="658976" algn="l"/>
              </a:tabLst>
            </a:pPr>
            <a:r>
              <a:rPr lang="en-GB" b="1" dirty="0">
                <a:ea typeface="Calibri" panose="020F0502020204030204" pitchFamily="34" charset="0"/>
                <a:cs typeface="Times New Roman" panose="02020603050405020304" pitchFamily="18" charset="0"/>
              </a:rPr>
              <a:t>1.0	INTRODUCTION</a:t>
            </a:r>
            <a:endParaRPr lang="en-US" b="1" dirty="0">
              <a:ea typeface="Calibri" panose="020F0502020204030204" pitchFamily="34" charset="0"/>
              <a:cs typeface="Times New Roman" panose="02020603050405020304" pitchFamily="18" charset="0"/>
            </a:endParaRPr>
          </a:p>
          <a:p>
            <a:pPr marL="1257006" lvl="2" indent="-342820" algn="just">
              <a:lnSpc>
                <a:spcPct val="107000"/>
              </a:lnSpc>
              <a:buFont typeface="Symbol" panose="05050102010706020507" pitchFamily="18" charset="2"/>
              <a:buChar char=""/>
              <a:tabLst>
                <a:tab pos="658976" algn="l"/>
              </a:tabLst>
            </a:pPr>
            <a:r>
              <a:rPr lang="en-GB" dirty="0">
                <a:ea typeface="Calibri" panose="020F0502020204030204" pitchFamily="34" charset="0"/>
                <a:cs typeface="Times New Roman" panose="02020603050405020304" pitchFamily="18" charset="0"/>
              </a:rPr>
              <a:t>FUNCTIONS &amp; VISION </a:t>
            </a:r>
          </a:p>
          <a:p>
            <a:pPr marL="1257006" lvl="2" indent="-342820" algn="just">
              <a:lnSpc>
                <a:spcPct val="107000"/>
              </a:lnSpc>
              <a:buFont typeface="Symbol" panose="05050102010706020507" pitchFamily="18" charset="2"/>
              <a:buChar char=""/>
              <a:tabLst>
                <a:tab pos="658976" algn="l"/>
              </a:tabLst>
            </a:pPr>
            <a:r>
              <a:rPr lang="en-GB" dirty="0">
                <a:ea typeface="Calibri" panose="020F0502020204030204" pitchFamily="34" charset="0"/>
                <a:cs typeface="Times New Roman" panose="02020603050405020304" pitchFamily="18" charset="0"/>
              </a:rPr>
              <a:t>MISSION &amp; MANADATE RESPONSIBILITIES</a:t>
            </a:r>
          </a:p>
          <a:p>
            <a:pPr marL="1257006" lvl="2" indent="-342820" algn="just">
              <a:lnSpc>
                <a:spcPct val="107000"/>
              </a:lnSpc>
              <a:buFont typeface="Symbol" panose="05050102010706020507" pitchFamily="18" charset="2"/>
              <a:buChar char=""/>
              <a:tabLst>
                <a:tab pos="658976" algn="l"/>
              </a:tabLst>
            </a:pPr>
            <a:r>
              <a:rPr lang="en-GB" dirty="0">
                <a:ea typeface="Calibri" panose="020F0502020204030204" pitchFamily="34" charset="0"/>
                <a:cs typeface="Times New Roman" panose="02020603050405020304" pitchFamily="18" charset="0"/>
              </a:rPr>
              <a:t>MEANS OF FULFILLING  THE  MANDATE</a:t>
            </a:r>
          </a:p>
          <a:p>
            <a:pPr lvl="2" algn="just">
              <a:lnSpc>
                <a:spcPct val="107000"/>
              </a:lnSpc>
              <a:tabLst>
                <a:tab pos="658976" algn="l"/>
              </a:tabLst>
            </a:pPr>
            <a:endParaRPr lang="en-US" sz="800" dirty="0">
              <a:ea typeface="Calibri" panose="020F0502020204030204" pitchFamily="34" charset="0"/>
              <a:cs typeface="Times New Roman" panose="02020603050405020304" pitchFamily="18" charset="0"/>
            </a:endParaRPr>
          </a:p>
          <a:p>
            <a:pPr algn="just">
              <a:lnSpc>
                <a:spcPct val="107000"/>
              </a:lnSpc>
              <a:spcAft>
                <a:spcPts val="800"/>
              </a:spcAft>
              <a:tabLst>
                <a:tab pos="658976" algn="l"/>
              </a:tabLst>
            </a:pPr>
            <a:r>
              <a:rPr lang="en-GB" b="1" dirty="0">
                <a:ea typeface="Calibri" panose="020F0502020204030204" pitchFamily="34" charset="0"/>
                <a:cs typeface="Times New Roman" panose="02020603050405020304" pitchFamily="18" charset="0"/>
              </a:rPr>
              <a:t>2.0	ACTIONS TAKEN BY NEMSA TO FAST TRACK CERTIFICATION OF NEW 	INSTALLATIONS FOR CONNECTION TO THE NATIONAL GRID. </a:t>
            </a:r>
          </a:p>
          <a:p>
            <a:pPr algn="just">
              <a:lnSpc>
                <a:spcPct val="107000"/>
              </a:lnSpc>
              <a:spcAft>
                <a:spcPts val="800"/>
              </a:spcAft>
              <a:tabLst>
                <a:tab pos="658976" algn="l"/>
              </a:tabLst>
            </a:pPr>
            <a:r>
              <a:rPr lang="en-US" b="1" dirty="0">
                <a:ea typeface="Calibri" panose="020F0502020204030204" pitchFamily="34" charset="0"/>
                <a:cs typeface="Times New Roman" panose="02020603050405020304" pitchFamily="18" charset="0"/>
              </a:rPr>
              <a:t>3.0	</a:t>
            </a:r>
            <a:r>
              <a:rPr lang="en-US" b="1" dirty="0">
                <a:solidFill>
                  <a:srgbClr val="FF0000"/>
                </a:solidFill>
                <a:ea typeface="Calibri" panose="020F0502020204030204" pitchFamily="34" charset="0"/>
                <a:cs typeface="Times New Roman" panose="02020603050405020304" pitchFamily="18" charset="0"/>
              </a:rPr>
              <a:t>CERTIFICATION PROCESS COMPARISON (PAST AND PRESENT). </a:t>
            </a:r>
          </a:p>
          <a:p>
            <a:pPr algn="just">
              <a:lnSpc>
                <a:spcPct val="107000"/>
              </a:lnSpc>
              <a:spcAft>
                <a:spcPts val="800"/>
              </a:spcAft>
              <a:tabLst>
                <a:tab pos="658976" algn="l"/>
              </a:tabLst>
            </a:pPr>
            <a:r>
              <a:rPr lang="en-GB" b="1" dirty="0">
                <a:ea typeface="Calibri" panose="020F0502020204030204" pitchFamily="34" charset="0"/>
                <a:cs typeface="Times New Roman" panose="02020603050405020304" pitchFamily="18" charset="0"/>
              </a:rPr>
              <a:t>4.0	THE SERVICE LEVEL AGREEMENT AND CUSTOMER INTERFACE</a:t>
            </a:r>
            <a:endParaRPr lang="en-US" b="1" dirty="0">
              <a:ea typeface="Calibri" panose="020F0502020204030204" pitchFamily="34" charset="0"/>
              <a:cs typeface="Times New Roman" panose="02020603050405020304" pitchFamily="18" charset="0"/>
            </a:endParaRPr>
          </a:p>
          <a:p>
            <a:pPr algn="just">
              <a:lnSpc>
                <a:spcPct val="107000"/>
              </a:lnSpc>
              <a:spcAft>
                <a:spcPts val="800"/>
              </a:spcAft>
              <a:tabLst>
                <a:tab pos="658976" algn="l"/>
              </a:tabLst>
            </a:pPr>
            <a:r>
              <a:rPr lang="en-GB" b="1" dirty="0">
                <a:ea typeface="Calibri" panose="020F0502020204030204" pitchFamily="34" charset="0"/>
                <a:cs typeface="Times New Roman" panose="02020603050405020304" pitchFamily="18" charset="0"/>
              </a:rPr>
              <a:t>5.0	PROCEDURE AND APPLICATION TIMELINES</a:t>
            </a:r>
          </a:p>
          <a:p>
            <a:pPr algn="just">
              <a:lnSpc>
                <a:spcPct val="107000"/>
              </a:lnSpc>
              <a:spcAft>
                <a:spcPts val="800"/>
              </a:spcAft>
              <a:tabLst>
                <a:tab pos="658976" algn="l"/>
              </a:tabLst>
            </a:pPr>
            <a:r>
              <a:rPr lang="en-GB" b="1" dirty="0">
                <a:ea typeface="Calibri" panose="020F0502020204030204" pitchFamily="34" charset="0"/>
                <a:cs typeface="Times New Roman" panose="02020603050405020304" pitchFamily="18" charset="0"/>
              </a:rPr>
              <a:t>6.0	LIST OF SERVICES RENDERED TO THE PUBLIC AND CHARGES</a:t>
            </a:r>
          </a:p>
          <a:p>
            <a:pPr algn="just">
              <a:lnSpc>
                <a:spcPct val="107000"/>
              </a:lnSpc>
              <a:spcAft>
                <a:spcPts val="800"/>
              </a:spcAft>
              <a:tabLst>
                <a:tab pos="658976" algn="l"/>
              </a:tabLst>
            </a:pPr>
            <a:r>
              <a:rPr lang="en-GB" b="1" dirty="0">
                <a:ea typeface="Calibri" panose="020F0502020204030204" pitchFamily="34" charset="0"/>
                <a:cs typeface="Times New Roman" panose="02020603050405020304" pitchFamily="18" charset="0"/>
              </a:rPr>
              <a:t>7.0	</a:t>
            </a:r>
            <a:r>
              <a:rPr lang="en-GB" b="1" dirty="0">
                <a:solidFill>
                  <a:srgbClr val="FF0000"/>
                </a:solidFill>
                <a:ea typeface="Calibri" panose="020F0502020204030204" pitchFamily="34" charset="0"/>
                <a:cs typeface="Times New Roman" panose="02020603050405020304" pitchFamily="18" charset="0"/>
              </a:rPr>
              <a:t>INTERNAL AND EXTERNAL COMMUNICATION STRATEGIES WITH TIMELINES</a:t>
            </a:r>
          </a:p>
          <a:p>
            <a:pPr algn="just">
              <a:lnSpc>
                <a:spcPct val="107000"/>
              </a:lnSpc>
              <a:spcAft>
                <a:spcPts val="800"/>
              </a:spcAft>
              <a:tabLst>
                <a:tab pos="658976" algn="l"/>
              </a:tabLst>
            </a:pPr>
            <a:r>
              <a:rPr lang="en-GB" b="1" dirty="0">
                <a:solidFill>
                  <a:srgbClr val="FF0000"/>
                </a:solidFill>
                <a:ea typeface="Calibri" panose="020F0502020204030204" pitchFamily="34" charset="0"/>
                <a:cs typeface="Times New Roman" panose="02020603050405020304" pitchFamily="18" charset="0"/>
              </a:rPr>
              <a:t>            AND MILESTONES FOR THE AGENCY</a:t>
            </a:r>
          </a:p>
          <a:p>
            <a:pPr algn="just">
              <a:lnSpc>
                <a:spcPct val="107000"/>
              </a:lnSpc>
              <a:spcAft>
                <a:spcPts val="800"/>
              </a:spcAft>
              <a:tabLst>
                <a:tab pos="658976" algn="l"/>
              </a:tabLst>
            </a:pPr>
            <a:r>
              <a:rPr lang="en-GB" b="1" dirty="0">
                <a:ea typeface="Calibri" panose="020F0502020204030204" pitchFamily="34" charset="0"/>
                <a:cs typeface="Times New Roman" panose="02020603050405020304" pitchFamily="18" charset="0"/>
              </a:rPr>
              <a:t>8.0 	CONCLUSION</a:t>
            </a:r>
            <a:endParaRPr lang="en-US" b="1" dirty="0">
              <a:effectLst/>
              <a:ea typeface="Calibri" panose="020F0502020204030204" pitchFamily="34" charset="0"/>
              <a:cs typeface="Times New Roman" panose="02020603050405020304" pitchFamily="18" charset="0"/>
            </a:endParaRPr>
          </a:p>
        </p:txBody>
      </p:sp>
      <p:pic>
        <p:nvPicPr>
          <p:cNvPr id="13" name="Picture 2"/>
          <p:cNvPicPr>
            <a:picLocks noChangeAspect="1" noChangeArrowheads="1"/>
          </p:cNvPicPr>
          <p:nvPr/>
        </p:nvPicPr>
        <p:blipFill>
          <a:blip r:embed="rId4" cstate="print"/>
          <a:srcRect/>
          <a:stretch>
            <a:fillRect/>
          </a:stretch>
        </p:blipFill>
        <p:spPr bwMode="auto">
          <a:xfrm>
            <a:off x="7956376" y="-4756"/>
            <a:ext cx="1094885" cy="985758"/>
          </a:xfrm>
          <a:prstGeom prst="rect">
            <a:avLst/>
          </a:prstGeom>
          <a:noFill/>
          <a:ln w="9525">
            <a:noFill/>
            <a:miter lim="800000"/>
            <a:headEnd/>
            <a:tailEnd/>
          </a:ln>
        </p:spPr>
      </p:pic>
      <p:sp>
        <p:nvSpPr>
          <p:cNvPr id="5" name="TextBox 4"/>
          <p:cNvSpPr txBox="1"/>
          <p:nvPr/>
        </p:nvSpPr>
        <p:spPr>
          <a:xfrm>
            <a:off x="8676456" y="6581001"/>
            <a:ext cx="374805" cy="246221"/>
          </a:xfrm>
          <a:prstGeom prst="rect">
            <a:avLst/>
          </a:prstGeom>
          <a:noFill/>
        </p:spPr>
        <p:txBody>
          <a:bodyPr wrap="square" rtlCol="0">
            <a:spAutoFit/>
          </a:bodyPr>
          <a:lstStyle/>
          <a:p>
            <a:r>
              <a:rPr lang="en-US" sz="1000" dirty="0"/>
              <a:t>2</a:t>
            </a:r>
            <a:endParaRPr lang="af-ZA" sz="1000" dirty="0"/>
          </a:p>
        </p:txBody>
      </p:sp>
    </p:spTree>
    <p:extLst>
      <p:ext uri="{BB962C8B-B14F-4D97-AF65-F5344CB8AC3E}">
        <p14:creationId xmlns:p14="http://schemas.microsoft.com/office/powerpoint/2010/main" val="1963576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511802257"/>
              </p:ext>
            </p:extLst>
          </p:nvPr>
        </p:nvGraphicFramePr>
        <p:xfrm>
          <a:off x="1043607" y="486079"/>
          <a:ext cx="6858048" cy="3233451"/>
        </p:xfrm>
        <a:graphic>
          <a:graphicData uri="http://schemas.openxmlformats.org/drawingml/2006/table">
            <a:tbl>
              <a:tblPr/>
              <a:tblGrid>
                <a:gridCol w="423693">
                  <a:extLst>
                    <a:ext uri="{9D8B030D-6E8A-4147-A177-3AD203B41FA5}">
                      <a16:colId xmlns:a16="http://schemas.microsoft.com/office/drawing/2014/main" val="20000"/>
                    </a:ext>
                  </a:extLst>
                </a:gridCol>
                <a:gridCol w="3962245">
                  <a:extLst>
                    <a:ext uri="{9D8B030D-6E8A-4147-A177-3AD203B41FA5}">
                      <a16:colId xmlns:a16="http://schemas.microsoft.com/office/drawing/2014/main" val="20001"/>
                    </a:ext>
                  </a:extLst>
                </a:gridCol>
                <a:gridCol w="1421463">
                  <a:extLst>
                    <a:ext uri="{9D8B030D-6E8A-4147-A177-3AD203B41FA5}">
                      <a16:colId xmlns:a16="http://schemas.microsoft.com/office/drawing/2014/main" val="20002"/>
                    </a:ext>
                  </a:extLst>
                </a:gridCol>
                <a:gridCol w="1050647">
                  <a:extLst>
                    <a:ext uri="{9D8B030D-6E8A-4147-A177-3AD203B41FA5}">
                      <a16:colId xmlns:a16="http://schemas.microsoft.com/office/drawing/2014/main" val="20003"/>
                    </a:ext>
                  </a:extLst>
                </a:gridCol>
              </a:tblGrid>
              <a:tr h="1040774">
                <a:tc>
                  <a:txBody>
                    <a:bodyPr/>
                    <a:lstStyle/>
                    <a:p>
                      <a:pPr algn="r">
                        <a:lnSpc>
                          <a:spcPct val="115000"/>
                        </a:lnSpc>
                        <a:spcAft>
                          <a:spcPts val="0"/>
                        </a:spcAft>
                      </a:pPr>
                      <a:r>
                        <a:rPr lang="en-US" sz="1100" b="1" dirty="0">
                          <a:solidFill>
                            <a:srgbClr val="000000"/>
                          </a:solidFill>
                          <a:latin typeface="Arial"/>
                          <a:ea typeface="Times New Roman"/>
                        </a:rPr>
                        <a:t>1.</a:t>
                      </a:r>
                      <a:endParaRPr lang="en-GB" sz="1200" dirty="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100" dirty="0">
                          <a:solidFill>
                            <a:srgbClr val="000000"/>
                          </a:solidFill>
                          <a:latin typeface="Arial"/>
                          <a:ea typeface="Helvetica"/>
                        </a:rPr>
                        <a:t>Manufacturing of Insulators;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330KV &amp; 132KV Insulators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33KV Insulators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11KV Insulators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415V Insulators</a:t>
                      </a:r>
                      <a:endParaRPr lang="en-GB" sz="1000" dirty="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15000"/>
                        </a:lnSpc>
                        <a:spcAft>
                          <a:spcPts val="0"/>
                        </a:spcAft>
                      </a:pPr>
                      <a:endParaRPr lang="en-US" sz="1200">
                        <a:solidFill>
                          <a:srgbClr val="000000"/>
                        </a:solidFill>
                        <a:latin typeface="Arial"/>
                        <a:ea typeface="Times New Roman"/>
                      </a:endParaRPr>
                    </a:p>
                    <a:p>
                      <a:pPr algn="r">
                        <a:lnSpc>
                          <a:spcPct val="115000"/>
                        </a:lnSpc>
                        <a:spcAft>
                          <a:spcPts val="0"/>
                        </a:spcAft>
                      </a:pPr>
                      <a:r>
                        <a:rPr lang="en-US" sz="1100">
                          <a:solidFill>
                            <a:srgbClr val="000000"/>
                          </a:solidFill>
                          <a:latin typeface="Arial"/>
                          <a:ea typeface="Times New Roman"/>
                        </a:rPr>
                        <a:t>100,000.00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75,000.00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25,000.00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20,000.00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endParaRPr lang="en-US" sz="1200">
                        <a:latin typeface="Arial"/>
                        <a:ea typeface="Times New Roman"/>
                      </a:endParaRPr>
                    </a:p>
                    <a:p>
                      <a:pPr algn="r">
                        <a:lnSpc>
                          <a:spcPct val="115000"/>
                        </a:lnSpc>
                        <a:spcAft>
                          <a:spcPts val="0"/>
                        </a:spcAft>
                      </a:pPr>
                      <a:r>
                        <a:rPr lang="en-US" sz="1100">
                          <a:latin typeface="Arial"/>
                          <a:ea typeface="Times New Roman"/>
                        </a:rPr>
                        <a:t>50,000.00</a:t>
                      </a:r>
                      <a:endParaRPr lang="en-GB" sz="1200">
                        <a:latin typeface="Times New Roman"/>
                        <a:ea typeface="Times New Roman"/>
                      </a:endParaRPr>
                    </a:p>
                    <a:p>
                      <a:pPr algn="r">
                        <a:lnSpc>
                          <a:spcPct val="115000"/>
                        </a:lnSpc>
                        <a:spcAft>
                          <a:spcPts val="0"/>
                        </a:spcAft>
                      </a:pPr>
                      <a:r>
                        <a:rPr lang="en-US" sz="1100">
                          <a:latin typeface="Arial"/>
                          <a:ea typeface="Times New Roman"/>
                        </a:rPr>
                        <a:t>37,500.00</a:t>
                      </a:r>
                      <a:endParaRPr lang="en-GB" sz="1200">
                        <a:latin typeface="Times New Roman"/>
                        <a:ea typeface="Times New Roman"/>
                      </a:endParaRPr>
                    </a:p>
                    <a:p>
                      <a:pPr algn="r">
                        <a:lnSpc>
                          <a:spcPct val="115000"/>
                        </a:lnSpc>
                        <a:spcAft>
                          <a:spcPts val="0"/>
                        </a:spcAft>
                      </a:pPr>
                      <a:r>
                        <a:rPr lang="en-US" sz="1100">
                          <a:latin typeface="Arial"/>
                          <a:ea typeface="Times New Roman"/>
                        </a:rPr>
                        <a:t>12,500.00</a:t>
                      </a:r>
                      <a:endParaRPr lang="en-GB" sz="1200">
                        <a:latin typeface="Times New Roman"/>
                        <a:ea typeface="Times New Roman"/>
                      </a:endParaRPr>
                    </a:p>
                    <a:p>
                      <a:pPr algn="r">
                        <a:lnSpc>
                          <a:spcPct val="115000"/>
                        </a:lnSpc>
                        <a:spcAft>
                          <a:spcPts val="0"/>
                        </a:spcAft>
                      </a:pPr>
                      <a:r>
                        <a:rPr lang="en-US" sz="1100">
                          <a:latin typeface="Arial"/>
                          <a:ea typeface="Times New Roman"/>
                        </a:rPr>
                        <a:t>10,000.00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0"/>
                  </a:ext>
                </a:extLst>
              </a:tr>
              <a:tr h="282893">
                <a:tc>
                  <a:txBody>
                    <a:bodyPr/>
                    <a:lstStyle/>
                    <a:p>
                      <a:pPr algn="r">
                        <a:lnSpc>
                          <a:spcPct val="115000"/>
                        </a:lnSpc>
                        <a:spcAft>
                          <a:spcPts val="0"/>
                        </a:spcAft>
                      </a:pPr>
                      <a:r>
                        <a:rPr lang="en-US" sz="1100" b="1" dirty="0">
                          <a:solidFill>
                            <a:srgbClr val="000000"/>
                          </a:solidFill>
                          <a:latin typeface="Arial"/>
                          <a:ea typeface="Times New Roman"/>
                        </a:rPr>
                        <a:t>2.</a:t>
                      </a:r>
                      <a:endParaRPr lang="en-GB" sz="1200" dirty="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100">
                          <a:solidFill>
                            <a:srgbClr val="000000"/>
                          </a:solidFill>
                          <a:latin typeface="Arial"/>
                          <a:ea typeface="Helvetica"/>
                        </a:rPr>
                        <a:t>Manufacturing of Cross Arms</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15000"/>
                        </a:lnSpc>
                        <a:spcAft>
                          <a:spcPts val="0"/>
                        </a:spcAft>
                      </a:pPr>
                      <a:r>
                        <a:rPr lang="en-US" sz="1100">
                          <a:solidFill>
                            <a:srgbClr val="000000"/>
                          </a:solidFill>
                          <a:latin typeface="Arial"/>
                          <a:ea typeface="Times New Roman"/>
                        </a:rPr>
                        <a:t>25,000.00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15000"/>
                        </a:lnSpc>
                        <a:spcAft>
                          <a:spcPts val="0"/>
                        </a:spcAft>
                      </a:pPr>
                      <a:r>
                        <a:rPr lang="en-US" sz="1100">
                          <a:latin typeface="Arial"/>
                          <a:ea typeface="Times New Roman"/>
                        </a:rPr>
                        <a:t>12,500.00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1"/>
                  </a:ext>
                </a:extLst>
              </a:tr>
              <a:tr h="1209192">
                <a:tc>
                  <a:txBody>
                    <a:bodyPr/>
                    <a:lstStyle/>
                    <a:p>
                      <a:pPr algn="r">
                        <a:lnSpc>
                          <a:spcPct val="115000"/>
                        </a:lnSpc>
                        <a:spcAft>
                          <a:spcPts val="0"/>
                        </a:spcAft>
                      </a:pPr>
                      <a:r>
                        <a:rPr lang="en-US" sz="1100" b="1" dirty="0">
                          <a:solidFill>
                            <a:srgbClr val="000000"/>
                          </a:solidFill>
                          <a:latin typeface="Arial"/>
                          <a:ea typeface="Times New Roman"/>
                        </a:rPr>
                        <a:t>3.</a:t>
                      </a:r>
                      <a:endParaRPr lang="en-GB" sz="1200" dirty="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100">
                          <a:solidFill>
                            <a:srgbClr val="000000"/>
                          </a:solidFill>
                          <a:latin typeface="Arial"/>
                          <a:ea typeface="Helvetica"/>
                        </a:rPr>
                        <a:t>Manufacturing of Electric Concrete Poles;</a:t>
                      </a:r>
                      <a:endParaRPr lang="en-GB" sz="100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a:solidFill>
                            <a:srgbClr val="000000"/>
                          </a:solidFill>
                          <a:latin typeface="Arial"/>
                          <a:ea typeface="Helvetica"/>
                        </a:rPr>
                        <a:t>Special HT Electric Concrete Poles, e.g. 12m +</a:t>
                      </a:r>
                      <a:endParaRPr lang="en-GB" sz="100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a:solidFill>
                            <a:srgbClr val="000000"/>
                          </a:solidFill>
                          <a:latin typeface="Arial"/>
                          <a:ea typeface="Helvetica"/>
                        </a:rPr>
                        <a:t> HT Electric Concrete Poles e.g. 10.32m, 10.36m, 10.38m +.</a:t>
                      </a:r>
                      <a:endParaRPr lang="en-GB" sz="100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a:solidFill>
                            <a:srgbClr val="000000"/>
                          </a:solidFill>
                          <a:latin typeface="Arial"/>
                          <a:ea typeface="Helvetica"/>
                        </a:rPr>
                        <a:t>LT electric concrete poles, e.g. 8.52m, 8.54m, 8.56m +.</a:t>
                      </a:r>
                      <a:endParaRPr lang="en-GB" sz="100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15000"/>
                        </a:lnSpc>
                        <a:spcAft>
                          <a:spcPts val="0"/>
                        </a:spcAft>
                      </a:pPr>
                      <a:endParaRPr lang="en-US" sz="1200">
                        <a:solidFill>
                          <a:srgbClr val="000000"/>
                        </a:solidFill>
                        <a:latin typeface="Arial"/>
                        <a:ea typeface="Times New Roman"/>
                      </a:endParaRPr>
                    </a:p>
                    <a:p>
                      <a:pPr algn="r">
                        <a:lnSpc>
                          <a:spcPct val="115000"/>
                        </a:lnSpc>
                        <a:spcAft>
                          <a:spcPts val="0"/>
                        </a:spcAft>
                      </a:pPr>
                      <a:r>
                        <a:rPr lang="en-US" sz="1100">
                          <a:solidFill>
                            <a:srgbClr val="000000"/>
                          </a:solidFill>
                          <a:latin typeface="Arial"/>
                          <a:ea typeface="Times New Roman"/>
                        </a:rPr>
                        <a:t>250,000.00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200,000.00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150,000.00 </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15000"/>
                        </a:lnSpc>
                        <a:spcAft>
                          <a:spcPts val="0"/>
                        </a:spcAft>
                      </a:pPr>
                      <a:endParaRPr lang="en-US" sz="1200">
                        <a:solidFill>
                          <a:srgbClr val="000000"/>
                        </a:solidFill>
                        <a:latin typeface="Arial"/>
                        <a:ea typeface="Times New Roman"/>
                      </a:endParaRPr>
                    </a:p>
                    <a:p>
                      <a:pPr algn="r">
                        <a:lnSpc>
                          <a:spcPct val="115000"/>
                        </a:lnSpc>
                        <a:spcAft>
                          <a:spcPts val="0"/>
                        </a:spcAft>
                      </a:pPr>
                      <a:r>
                        <a:rPr lang="en-US" sz="1100">
                          <a:solidFill>
                            <a:srgbClr val="000000"/>
                          </a:solidFill>
                          <a:latin typeface="Arial"/>
                          <a:ea typeface="Times New Roman"/>
                        </a:rPr>
                        <a:t>125,000.00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100,000.00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75,000.00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2"/>
                  </a:ext>
                </a:extLst>
              </a:tr>
              <a:tr h="670255">
                <a:tc>
                  <a:txBody>
                    <a:bodyPr/>
                    <a:lstStyle/>
                    <a:p>
                      <a:pPr algn="r">
                        <a:lnSpc>
                          <a:spcPct val="115000"/>
                        </a:lnSpc>
                        <a:spcAft>
                          <a:spcPts val="0"/>
                        </a:spcAft>
                      </a:pPr>
                      <a:r>
                        <a:rPr lang="en-US" sz="1100" b="1" dirty="0">
                          <a:solidFill>
                            <a:srgbClr val="000000"/>
                          </a:solidFill>
                          <a:latin typeface="Arial"/>
                          <a:ea typeface="Times New Roman"/>
                        </a:rPr>
                        <a:t>4.</a:t>
                      </a:r>
                      <a:endParaRPr lang="en-GB" sz="1200" dirty="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100" dirty="0">
                          <a:solidFill>
                            <a:srgbClr val="000000"/>
                          </a:solidFill>
                          <a:latin typeface="Arial"/>
                          <a:ea typeface="Helvetica"/>
                        </a:rPr>
                        <a:t>Manufacturing of Electrical Equipment and Instruments;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Transformers and Instrument Transformers</a:t>
                      </a:r>
                      <a:endParaRPr lang="en-GB" sz="10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100" dirty="0">
                          <a:solidFill>
                            <a:srgbClr val="000000"/>
                          </a:solidFill>
                          <a:latin typeface="Arial"/>
                          <a:ea typeface="Helvetica"/>
                        </a:rPr>
                        <a:t>Control Panels and Switch gears</a:t>
                      </a:r>
                      <a:endParaRPr lang="en-GB" sz="1000" dirty="0">
                        <a:solidFill>
                          <a:srgbClr val="000000"/>
                        </a:solidFill>
                        <a:latin typeface="Helvetica"/>
                        <a:ea typeface="Helvetica"/>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15000"/>
                        </a:lnSpc>
                        <a:spcAft>
                          <a:spcPts val="0"/>
                        </a:spcAft>
                      </a:pPr>
                      <a:endParaRPr lang="en-US" sz="1200">
                        <a:solidFill>
                          <a:srgbClr val="000000"/>
                        </a:solidFill>
                        <a:latin typeface="Arial"/>
                        <a:ea typeface="Times New Roman"/>
                      </a:endParaRPr>
                    </a:p>
                    <a:p>
                      <a:pPr algn="r">
                        <a:lnSpc>
                          <a:spcPct val="115000"/>
                        </a:lnSpc>
                        <a:spcAft>
                          <a:spcPts val="0"/>
                        </a:spcAft>
                      </a:pPr>
                      <a:r>
                        <a:rPr lang="en-US" sz="1100">
                          <a:solidFill>
                            <a:srgbClr val="000000"/>
                          </a:solidFill>
                          <a:latin typeface="Arial"/>
                          <a:ea typeface="Times New Roman"/>
                        </a:rPr>
                        <a:t>100,000.00</a:t>
                      </a:r>
                      <a:endParaRPr lang="en-GB" sz="1200">
                        <a:latin typeface="Times New Roman"/>
                        <a:ea typeface="Times New Roman"/>
                      </a:endParaRPr>
                    </a:p>
                    <a:p>
                      <a:pPr algn="r">
                        <a:lnSpc>
                          <a:spcPct val="115000"/>
                        </a:lnSpc>
                        <a:spcAft>
                          <a:spcPts val="0"/>
                        </a:spcAft>
                      </a:pPr>
                      <a:r>
                        <a:rPr lang="en-US" sz="1100">
                          <a:solidFill>
                            <a:srgbClr val="000000"/>
                          </a:solidFill>
                          <a:latin typeface="Arial"/>
                          <a:ea typeface="Times New Roman"/>
                        </a:rPr>
                        <a:t>50,000.00</a:t>
                      </a:r>
                      <a:endParaRPr lang="en-GB" sz="120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endParaRPr lang="en-US" sz="1200" dirty="0">
                        <a:latin typeface="Arial"/>
                        <a:ea typeface="Times New Roman"/>
                      </a:endParaRPr>
                    </a:p>
                    <a:p>
                      <a:pPr algn="r">
                        <a:lnSpc>
                          <a:spcPct val="115000"/>
                        </a:lnSpc>
                        <a:spcAft>
                          <a:spcPts val="0"/>
                        </a:spcAft>
                      </a:pPr>
                      <a:r>
                        <a:rPr lang="en-US" sz="1100" dirty="0">
                          <a:latin typeface="Arial"/>
                          <a:ea typeface="Times New Roman"/>
                        </a:rPr>
                        <a:t>50,000.00</a:t>
                      </a:r>
                      <a:endParaRPr lang="en-GB" sz="1200" dirty="0">
                        <a:latin typeface="Times New Roman"/>
                        <a:ea typeface="Times New Roman"/>
                      </a:endParaRPr>
                    </a:p>
                    <a:p>
                      <a:pPr algn="r">
                        <a:lnSpc>
                          <a:spcPct val="115000"/>
                        </a:lnSpc>
                        <a:spcAft>
                          <a:spcPts val="0"/>
                        </a:spcAft>
                      </a:pPr>
                      <a:r>
                        <a:rPr lang="en-US" sz="1100" dirty="0">
                          <a:latin typeface="Arial"/>
                          <a:ea typeface="Times New Roman"/>
                        </a:rPr>
                        <a:t>25,000.00</a:t>
                      </a:r>
                      <a:endParaRPr lang="en-GB" sz="1200" dirty="0">
                        <a:latin typeface="Times New Roman"/>
                        <a:ea typeface="Times New Roman"/>
                      </a:endParaRPr>
                    </a:p>
                  </a:txBody>
                  <a:tcPr marL="48817" marR="48817" marT="48817" marB="48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066060981"/>
              </p:ext>
            </p:extLst>
          </p:nvPr>
        </p:nvGraphicFramePr>
        <p:xfrm>
          <a:off x="1043608" y="4183184"/>
          <a:ext cx="6858047" cy="2630192"/>
        </p:xfrm>
        <a:graphic>
          <a:graphicData uri="http://schemas.openxmlformats.org/drawingml/2006/table">
            <a:tbl>
              <a:tblPr/>
              <a:tblGrid>
                <a:gridCol w="412539">
                  <a:extLst>
                    <a:ext uri="{9D8B030D-6E8A-4147-A177-3AD203B41FA5}">
                      <a16:colId xmlns:a16="http://schemas.microsoft.com/office/drawing/2014/main" val="20000"/>
                    </a:ext>
                  </a:extLst>
                </a:gridCol>
                <a:gridCol w="3677417">
                  <a:extLst>
                    <a:ext uri="{9D8B030D-6E8A-4147-A177-3AD203B41FA5}">
                      <a16:colId xmlns:a16="http://schemas.microsoft.com/office/drawing/2014/main" val="20001"/>
                    </a:ext>
                  </a:extLst>
                </a:gridCol>
                <a:gridCol w="1805277">
                  <a:extLst>
                    <a:ext uri="{9D8B030D-6E8A-4147-A177-3AD203B41FA5}">
                      <a16:colId xmlns:a16="http://schemas.microsoft.com/office/drawing/2014/main" val="20002"/>
                    </a:ext>
                  </a:extLst>
                </a:gridCol>
                <a:gridCol w="962814">
                  <a:extLst>
                    <a:ext uri="{9D8B030D-6E8A-4147-A177-3AD203B41FA5}">
                      <a16:colId xmlns:a16="http://schemas.microsoft.com/office/drawing/2014/main" val="20003"/>
                    </a:ext>
                  </a:extLst>
                </a:gridCol>
              </a:tblGrid>
              <a:tr h="636218">
                <a:tc>
                  <a:txBody>
                    <a:bodyPr/>
                    <a:lstStyle/>
                    <a:p>
                      <a:pPr>
                        <a:lnSpc>
                          <a:spcPct val="115000"/>
                        </a:lnSpc>
                        <a:spcAft>
                          <a:spcPts val="0"/>
                        </a:spcAft>
                      </a:pPr>
                      <a:r>
                        <a:rPr lang="en-US" sz="1000" b="1" dirty="0">
                          <a:solidFill>
                            <a:srgbClr val="000000"/>
                          </a:solidFill>
                          <a:latin typeface="Arial"/>
                          <a:ea typeface="Helvetica"/>
                        </a:rPr>
                        <a:t>S/N</a:t>
                      </a:r>
                      <a:endParaRPr lang="en-GB" sz="900" dirty="0">
                        <a:solidFill>
                          <a:srgbClr val="000000"/>
                        </a:solidFill>
                        <a:latin typeface="Helvetica"/>
                        <a:ea typeface="Helvetica"/>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ctr">
                        <a:lnSpc>
                          <a:spcPct val="115000"/>
                        </a:lnSpc>
                        <a:spcAft>
                          <a:spcPts val="0"/>
                        </a:spcAft>
                      </a:pPr>
                      <a:r>
                        <a:rPr lang="de-DE" sz="1000" b="1" dirty="0">
                          <a:solidFill>
                            <a:srgbClr val="000000"/>
                          </a:solidFill>
                          <a:latin typeface="Arial"/>
                          <a:ea typeface="Helvetica"/>
                        </a:rPr>
                        <a:t>Electrical Installation in Buildings, Factories, Hazardous Locations, Public places etc</a:t>
                      </a:r>
                      <a:endParaRPr lang="en-GB" sz="900" dirty="0">
                        <a:solidFill>
                          <a:srgbClr val="000000"/>
                        </a:solidFill>
                        <a:latin typeface="Helvetica"/>
                        <a:ea typeface="Helvetica"/>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ctr">
                        <a:lnSpc>
                          <a:spcPct val="115000"/>
                        </a:lnSpc>
                        <a:spcAft>
                          <a:spcPts val="0"/>
                        </a:spcAft>
                      </a:pPr>
                      <a:r>
                        <a:rPr lang="en-US" sz="1000" b="1" dirty="0">
                          <a:solidFill>
                            <a:srgbClr val="000000"/>
                          </a:solidFill>
                          <a:latin typeface="Arial"/>
                          <a:ea typeface="Helvetica"/>
                        </a:rPr>
                        <a:t>Inspection/ Certification  Fee (₦)</a:t>
                      </a:r>
                      <a:endParaRPr lang="en-GB" sz="900" dirty="0">
                        <a:solidFill>
                          <a:srgbClr val="000000"/>
                        </a:solidFill>
                        <a:latin typeface="Helvetica"/>
                        <a:ea typeface="Helvetica"/>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ctr">
                        <a:lnSpc>
                          <a:spcPct val="115000"/>
                        </a:lnSpc>
                        <a:spcAft>
                          <a:spcPts val="0"/>
                        </a:spcAft>
                      </a:pPr>
                      <a:r>
                        <a:rPr lang="en-US" sz="1000" b="1">
                          <a:solidFill>
                            <a:srgbClr val="000000"/>
                          </a:solidFill>
                          <a:latin typeface="Arial"/>
                          <a:ea typeface="Helvetica"/>
                        </a:rPr>
                        <a:t>Yearly</a:t>
                      </a:r>
                      <a:endParaRPr lang="en-GB" sz="900">
                        <a:solidFill>
                          <a:srgbClr val="000000"/>
                        </a:solidFill>
                        <a:latin typeface="Helvetica"/>
                        <a:ea typeface="Helvetica"/>
                      </a:endParaRPr>
                    </a:p>
                    <a:p>
                      <a:pPr algn="ctr">
                        <a:lnSpc>
                          <a:spcPct val="115000"/>
                        </a:lnSpc>
                        <a:spcAft>
                          <a:spcPts val="0"/>
                        </a:spcAft>
                      </a:pPr>
                      <a:r>
                        <a:rPr lang="en-US" sz="1000" b="1">
                          <a:solidFill>
                            <a:srgbClr val="000000"/>
                          </a:solidFill>
                          <a:latin typeface="Arial"/>
                          <a:ea typeface="Helvetica"/>
                        </a:rPr>
                        <a:t>Renewable Fee (₦)</a:t>
                      </a:r>
                      <a:endParaRPr lang="en-GB" sz="900">
                        <a:solidFill>
                          <a:srgbClr val="000000"/>
                        </a:solidFill>
                        <a:latin typeface="Helvetica"/>
                        <a:ea typeface="Helvetica"/>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0"/>
                  </a:ext>
                </a:extLst>
              </a:tr>
              <a:tr h="1357756">
                <a:tc>
                  <a:txBody>
                    <a:bodyPr/>
                    <a:lstStyle/>
                    <a:p>
                      <a:pPr algn="r">
                        <a:lnSpc>
                          <a:spcPct val="115000"/>
                        </a:lnSpc>
                        <a:spcAft>
                          <a:spcPts val="0"/>
                        </a:spcAft>
                      </a:pPr>
                      <a:r>
                        <a:rPr lang="en-US" sz="1000" b="1">
                          <a:solidFill>
                            <a:srgbClr val="000000"/>
                          </a:solidFill>
                          <a:latin typeface="Arial"/>
                          <a:ea typeface="Times New Roman"/>
                        </a:rPr>
                        <a:t>1.</a:t>
                      </a:r>
                      <a:endParaRPr lang="en-GB" sz="1100">
                        <a:latin typeface="Times New Roman"/>
                        <a:ea typeface="Times New Roman"/>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000" dirty="0">
                          <a:solidFill>
                            <a:srgbClr val="000000"/>
                          </a:solidFill>
                          <a:latin typeface="Arial"/>
                          <a:ea typeface="Helvetica"/>
                        </a:rPr>
                        <a:t>Inspection of Electrical installation in a Buildings/Premises;</a:t>
                      </a:r>
                      <a:endParaRPr lang="en-GB" sz="9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000" dirty="0">
                          <a:solidFill>
                            <a:srgbClr val="000000"/>
                          </a:solidFill>
                          <a:latin typeface="Arial"/>
                          <a:ea typeface="Helvetica"/>
                        </a:rPr>
                        <a:t>Individual Residence/Bungalow (New/Old)</a:t>
                      </a:r>
                      <a:endParaRPr lang="en-GB" sz="9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000" dirty="0">
                          <a:solidFill>
                            <a:srgbClr val="000000"/>
                          </a:solidFill>
                          <a:latin typeface="Arial"/>
                          <a:ea typeface="Helvetica"/>
                        </a:rPr>
                        <a:t>Individual Residence/Duplex (New/Old)</a:t>
                      </a:r>
                      <a:endParaRPr lang="en-GB" sz="9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000" dirty="0">
                          <a:solidFill>
                            <a:srgbClr val="000000"/>
                          </a:solidFill>
                          <a:latin typeface="Arial"/>
                          <a:ea typeface="Helvetica"/>
                        </a:rPr>
                        <a:t>Residential-Commercial (New/Old)</a:t>
                      </a:r>
                      <a:endParaRPr lang="en-GB" sz="9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000" dirty="0">
                          <a:solidFill>
                            <a:srgbClr val="000000"/>
                          </a:solidFill>
                          <a:latin typeface="Arial"/>
                          <a:ea typeface="Helvetica"/>
                        </a:rPr>
                        <a:t>Commercial/Plazas (New/Old)</a:t>
                      </a:r>
                      <a:endParaRPr lang="en-GB" sz="900" dirty="0">
                        <a:solidFill>
                          <a:srgbClr val="000000"/>
                        </a:solidFill>
                        <a:latin typeface="Helvetica"/>
                        <a:ea typeface="Helvetica"/>
                      </a:endParaRPr>
                    </a:p>
                    <a:p>
                      <a:pPr marL="342900" lvl="0" indent="-342900">
                        <a:lnSpc>
                          <a:spcPct val="115000"/>
                        </a:lnSpc>
                        <a:spcAft>
                          <a:spcPts val="0"/>
                        </a:spcAft>
                        <a:buFont typeface="+mj-lt"/>
                        <a:buAutoNum type="alphaLcParenR"/>
                      </a:pPr>
                      <a:r>
                        <a:rPr lang="en-US" sz="1000" dirty="0">
                          <a:solidFill>
                            <a:srgbClr val="000000"/>
                          </a:solidFill>
                          <a:latin typeface="Arial"/>
                          <a:ea typeface="Helvetica"/>
                        </a:rPr>
                        <a:t>Small Scale Industrial (New/Old)</a:t>
                      </a:r>
                      <a:endParaRPr lang="en-GB" sz="900" dirty="0">
                        <a:solidFill>
                          <a:srgbClr val="000000"/>
                        </a:solidFill>
                        <a:latin typeface="Helvetica"/>
                        <a:ea typeface="Helvetica"/>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15000"/>
                        </a:lnSpc>
                        <a:spcAft>
                          <a:spcPts val="0"/>
                        </a:spcAft>
                      </a:pPr>
                      <a:endParaRPr lang="en-US" sz="1100">
                        <a:solidFill>
                          <a:srgbClr val="000000"/>
                        </a:solidFill>
                        <a:latin typeface="Arial"/>
                        <a:ea typeface="Times New Roman"/>
                      </a:endParaRPr>
                    </a:p>
                    <a:p>
                      <a:pPr algn="r">
                        <a:lnSpc>
                          <a:spcPct val="115000"/>
                        </a:lnSpc>
                        <a:spcAft>
                          <a:spcPts val="0"/>
                        </a:spcAft>
                      </a:pPr>
                      <a:r>
                        <a:rPr lang="en-US" sz="1000">
                          <a:solidFill>
                            <a:srgbClr val="000000"/>
                          </a:solidFill>
                          <a:latin typeface="Arial"/>
                          <a:ea typeface="Times New Roman"/>
                        </a:rPr>
                        <a:t>20,000.00</a:t>
                      </a:r>
                      <a:r>
                        <a:rPr lang="en-US" sz="1000" b="1">
                          <a:solidFill>
                            <a:srgbClr val="000000"/>
                          </a:solidFill>
                          <a:latin typeface="Arial"/>
                          <a:ea typeface="Times New Roman"/>
                        </a:rPr>
                        <a:t>/</a:t>
                      </a:r>
                      <a:r>
                        <a:rPr lang="en-US" sz="1000">
                          <a:solidFill>
                            <a:srgbClr val="000000"/>
                          </a:solidFill>
                          <a:latin typeface="Arial"/>
                          <a:ea typeface="Times New Roman"/>
                        </a:rPr>
                        <a:t>10,000.00</a:t>
                      </a:r>
                      <a:endParaRPr lang="en-GB" sz="1100">
                        <a:latin typeface="Times New Roman"/>
                        <a:ea typeface="Times New Roman"/>
                      </a:endParaRPr>
                    </a:p>
                    <a:p>
                      <a:pPr algn="r">
                        <a:lnSpc>
                          <a:spcPct val="115000"/>
                        </a:lnSpc>
                        <a:spcAft>
                          <a:spcPts val="0"/>
                        </a:spcAft>
                      </a:pPr>
                      <a:r>
                        <a:rPr lang="en-US" sz="1000">
                          <a:solidFill>
                            <a:srgbClr val="000000"/>
                          </a:solidFill>
                          <a:latin typeface="Arial"/>
                          <a:ea typeface="Times New Roman"/>
                        </a:rPr>
                        <a:t>25,000.00</a:t>
                      </a:r>
                      <a:r>
                        <a:rPr lang="en-US" sz="1000" b="1">
                          <a:solidFill>
                            <a:srgbClr val="000000"/>
                          </a:solidFill>
                          <a:latin typeface="Arial"/>
                          <a:ea typeface="Times New Roman"/>
                        </a:rPr>
                        <a:t>/</a:t>
                      </a:r>
                      <a:r>
                        <a:rPr lang="en-US" sz="1000">
                          <a:solidFill>
                            <a:srgbClr val="000000"/>
                          </a:solidFill>
                          <a:latin typeface="Arial"/>
                          <a:ea typeface="Times New Roman"/>
                        </a:rPr>
                        <a:t>15,000.00</a:t>
                      </a:r>
                      <a:endParaRPr lang="en-GB" sz="1100">
                        <a:latin typeface="Times New Roman"/>
                        <a:ea typeface="Times New Roman"/>
                      </a:endParaRPr>
                    </a:p>
                    <a:p>
                      <a:pPr algn="r">
                        <a:lnSpc>
                          <a:spcPct val="115000"/>
                        </a:lnSpc>
                        <a:spcAft>
                          <a:spcPts val="0"/>
                        </a:spcAft>
                      </a:pPr>
                      <a:r>
                        <a:rPr lang="en-US" sz="1000">
                          <a:solidFill>
                            <a:srgbClr val="000000"/>
                          </a:solidFill>
                          <a:latin typeface="Arial"/>
                          <a:ea typeface="Times New Roman"/>
                        </a:rPr>
                        <a:t>30,000.00</a:t>
                      </a:r>
                      <a:r>
                        <a:rPr lang="en-US" sz="1000" b="1">
                          <a:solidFill>
                            <a:srgbClr val="000000"/>
                          </a:solidFill>
                          <a:latin typeface="Arial"/>
                          <a:ea typeface="Times New Roman"/>
                        </a:rPr>
                        <a:t>/</a:t>
                      </a:r>
                      <a:r>
                        <a:rPr lang="en-US" sz="1000">
                          <a:solidFill>
                            <a:srgbClr val="000000"/>
                          </a:solidFill>
                          <a:latin typeface="Arial"/>
                          <a:ea typeface="Times New Roman"/>
                        </a:rPr>
                        <a:t>20,000.00</a:t>
                      </a:r>
                      <a:endParaRPr lang="en-GB" sz="1100">
                        <a:latin typeface="Times New Roman"/>
                        <a:ea typeface="Times New Roman"/>
                      </a:endParaRPr>
                    </a:p>
                    <a:p>
                      <a:pPr algn="r">
                        <a:lnSpc>
                          <a:spcPct val="115000"/>
                        </a:lnSpc>
                        <a:spcAft>
                          <a:spcPts val="0"/>
                        </a:spcAft>
                      </a:pPr>
                      <a:r>
                        <a:rPr lang="en-US" sz="1000">
                          <a:solidFill>
                            <a:srgbClr val="000000"/>
                          </a:solidFill>
                          <a:latin typeface="Arial"/>
                          <a:ea typeface="Times New Roman"/>
                        </a:rPr>
                        <a:t>40,000.00</a:t>
                      </a:r>
                      <a:r>
                        <a:rPr lang="en-US" sz="1000" b="1">
                          <a:solidFill>
                            <a:srgbClr val="000000"/>
                          </a:solidFill>
                          <a:latin typeface="Arial"/>
                          <a:ea typeface="Times New Roman"/>
                        </a:rPr>
                        <a:t>/</a:t>
                      </a:r>
                      <a:r>
                        <a:rPr lang="en-US" sz="1000">
                          <a:solidFill>
                            <a:srgbClr val="000000"/>
                          </a:solidFill>
                          <a:latin typeface="Arial"/>
                          <a:ea typeface="Times New Roman"/>
                        </a:rPr>
                        <a:t>25,000.00</a:t>
                      </a:r>
                      <a:endParaRPr lang="en-GB" sz="1100">
                        <a:latin typeface="Times New Roman"/>
                        <a:ea typeface="Times New Roman"/>
                      </a:endParaRPr>
                    </a:p>
                    <a:p>
                      <a:pPr algn="r">
                        <a:lnSpc>
                          <a:spcPct val="115000"/>
                        </a:lnSpc>
                        <a:spcAft>
                          <a:spcPts val="0"/>
                        </a:spcAft>
                      </a:pPr>
                      <a:r>
                        <a:rPr lang="en-US" sz="1000">
                          <a:solidFill>
                            <a:srgbClr val="000000"/>
                          </a:solidFill>
                          <a:latin typeface="Arial"/>
                          <a:ea typeface="Times New Roman"/>
                        </a:rPr>
                        <a:t>50,000.00</a:t>
                      </a:r>
                      <a:r>
                        <a:rPr lang="en-US" sz="1000" b="1">
                          <a:solidFill>
                            <a:srgbClr val="000000"/>
                          </a:solidFill>
                          <a:latin typeface="Arial"/>
                          <a:ea typeface="Times New Roman"/>
                        </a:rPr>
                        <a:t>/</a:t>
                      </a:r>
                      <a:r>
                        <a:rPr lang="en-US" sz="1000">
                          <a:solidFill>
                            <a:srgbClr val="000000"/>
                          </a:solidFill>
                          <a:latin typeface="Arial"/>
                          <a:ea typeface="Times New Roman"/>
                        </a:rPr>
                        <a:t>30,000.00</a:t>
                      </a:r>
                      <a:endParaRPr lang="en-GB" sz="1100">
                        <a:latin typeface="Times New Roman"/>
                        <a:ea typeface="Times New Roman"/>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endParaRPr lang="en-US" sz="1100" dirty="0">
                        <a:latin typeface="Arial"/>
                        <a:ea typeface="Times New Roman"/>
                      </a:endParaRPr>
                    </a:p>
                    <a:p>
                      <a:pPr>
                        <a:lnSpc>
                          <a:spcPct val="115000"/>
                        </a:lnSpc>
                        <a:spcAft>
                          <a:spcPts val="0"/>
                        </a:spcAft>
                      </a:pPr>
                      <a:r>
                        <a:rPr lang="en-US" sz="1000" dirty="0">
                          <a:latin typeface="Arial"/>
                          <a:ea typeface="Times New Roman"/>
                        </a:rPr>
                        <a:t>N/A</a:t>
                      </a:r>
                      <a:endParaRPr lang="en-GB" sz="1100" dirty="0">
                        <a:latin typeface="Times New Roman"/>
                        <a:ea typeface="Times New Roman"/>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1"/>
                  </a:ext>
                </a:extLst>
              </a:tr>
              <a:tr h="636218">
                <a:tc>
                  <a:txBody>
                    <a:bodyPr/>
                    <a:lstStyle/>
                    <a:p>
                      <a:pPr algn="r">
                        <a:lnSpc>
                          <a:spcPct val="115000"/>
                        </a:lnSpc>
                        <a:spcAft>
                          <a:spcPts val="0"/>
                        </a:spcAft>
                      </a:pPr>
                      <a:r>
                        <a:rPr lang="en-US" sz="1000" b="1">
                          <a:solidFill>
                            <a:srgbClr val="000000"/>
                          </a:solidFill>
                          <a:latin typeface="Arial"/>
                          <a:ea typeface="Times New Roman"/>
                        </a:rPr>
                        <a:t>2.</a:t>
                      </a:r>
                      <a:endParaRPr lang="en-GB" sz="1100">
                        <a:latin typeface="Times New Roman"/>
                        <a:ea typeface="Times New Roman"/>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000" dirty="0">
                          <a:solidFill>
                            <a:srgbClr val="000000"/>
                          </a:solidFill>
                          <a:latin typeface="Arial"/>
                          <a:ea typeface="Helvetica"/>
                        </a:rPr>
                        <a:t>Inspection of Electrical installation in Factories. e.g. Chemical, Non-metallic, Steel, Food, Leather  Companies, etc. </a:t>
                      </a:r>
                      <a:endParaRPr lang="en-GB" sz="900" dirty="0">
                        <a:solidFill>
                          <a:srgbClr val="000000"/>
                        </a:solidFill>
                        <a:latin typeface="Helvetica"/>
                        <a:ea typeface="Helvetica"/>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000">
                          <a:solidFill>
                            <a:srgbClr val="000000"/>
                          </a:solidFill>
                          <a:latin typeface="Arial"/>
                          <a:ea typeface="Times New Roman"/>
                        </a:rPr>
                        <a:t>Use the total installed KVA capacity of the factory to determine fees </a:t>
                      </a:r>
                      <a:endParaRPr lang="en-GB" sz="1100">
                        <a:latin typeface="Times New Roman"/>
                        <a:ea typeface="Times New Roman"/>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dirty="0">
                        <a:latin typeface="Arial"/>
                        <a:ea typeface="Times New Roman"/>
                      </a:endParaRPr>
                    </a:p>
                  </a:txBody>
                  <a:tcPr marL="47532" marR="47532" marT="47532" marB="475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050" name="Rectangle 2"/>
          <p:cNvSpPr>
            <a:spLocks noChangeArrowheads="1"/>
          </p:cNvSpPr>
          <p:nvPr/>
        </p:nvSpPr>
        <p:spPr bwMode="auto">
          <a:xfrm>
            <a:off x="899592" y="178302"/>
            <a:ext cx="3930884"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sng" strike="noStrike" cap="none" normalizeH="0" baseline="0" dirty="0">
                <a:ln>
                  <a:noFill/>
                </a:ln>
                <a:solidFill>
                  <a:schemeClr val="tx1"/>
                </a:solidFill>
                <a:effectLst/>
                <a:latin typeface="Century Gothic" pitchFamily="34" charset="0"/>
                <a:ea typeface="Times New Roman" pitchFamily="18" charset="0"/>
                <a:cs typeface="Arial" pitchFamily="34" charset="0"/>
              </a:rPr>
              <a:t>TABLE 3: ELECTRICAL</a:t>
            </a:r>
            <a:r>
              <a:rPr kumimoji="0" lang="en-US" sz="1400" b="1" i="0" u="sng" strike="noStrike" cap="none" normalizeH="0" dirty="0">
                <a:ln>
                  <a:noFill/>
                </a:ln>
                <a:solidFill>
                  <a:schemeClr val="tx1"/>
                </a:solidFill>
                <a:effectLst/>
                <a:latin typeface="Century Gothic" pitchFamily="34" charset="0"/>
                <a:ea typeface="Times New Roman" pitchFamily="18" charset="0"/>
                <a:cs typeface="Arial" pitchFamily="34" charset="0"/>
              </a:rPr>
              <a:t> MATERIALS/EQUIPMENT</a:t>
            </a:r>
            <a:endParaRPr kumimoji="0" lang="en-GB" sz="8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2"/>
          <p:cNvSpPr>
            <a:spLocks noChangeArrowheads="1"/>
          </p:cNvSpPr>
          <p:nvPr/>
        </p:nvSpPr>
        <p:spPr bwMode="auto">
          <a:xfrm>
            <a:off x="899592" y="3782255"/>
            <a:ext cx="91884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sng" strike="noStrike" cap="none" normalizeH="0" baseline="0" dirty="0">
                <a:ln>
                  <a:noFill/>
                </a:ln>
                <a:solidFill>
                  <a:schemeClr val="tx1"/>
                </a:solidFill>
                <a:effectLst/>
                <a:latin typeface="Century Gothic" pitchFamily="34" charset="0"/>
                <a:ea typeface="Times New Roman" pitchFamily="18" charset="0"/>
                <a:cs typeface="Arial" pitchFamily="34" charset="0"/>
              </a:rPr>
              <a:t>TABLE </a:t>
            </a:r>
            <a:r>
              <a:rPr lang="en-US" sz="1400" b="1" u="sng" dirty="0">
                <a:latin typeface="Century Gothic" pitchFamily="34" charset="0"/>
                <a:ea typeface="Times New Roman" pitchFamily="18" charset="0"/>
                <a:cs typeface="Arial" pitchFamily="34" charset="0"/>
              </a:rPr>
              <a:t>4</a:t>
            </a:r>
            <a:r>
              <a:rPr kumimoji="0" lang="en-US" sz="1400" b="1" i="0" u="sng" strike="noStrike" cap="none" normalizeH="0" baseline="0" dirty="0">
                <a:ln>
                  <a:noFill/>
                </a:ln>
                <a:solidFill>
                  <a:schemeClr val="tx1"/>
                </a:solidFill>
                <a:effectLst/>
                <a:latin typeface="Century Gothic" pitchFamily="34" charset="0"/>
                <a:ea typeface="Times New Roman" pitchFamily="18" charset="0"/>
                <a:cs typeface="Arial" pitchFamily="34" charset="0"/>
              </a:rPr>
              <a:t>: </a:t>
            </a:r>
            <a:endParaRPr kumimoji="0" lang="en-GB" sz="800" b="0" i="0" u="none" strike="noStrike" cap="none" normalizeH="0" baseline="0" dirty="0">
              <a:ln>
                <a:noFill/>
              </a:ln>
              <a:solidFill>
                <a:schemeClr val="tx1"/>
              </a:solidFill>
              <a:effectLst/>
              <a:latin typeface="Arial" pitchFamily="34" charset="0"/>
              <a:cs typeface="Arial" pitchFamily="34" charset="0"/>
            </a:endParaRPr>
          </a:p>
        </p:txBody>
      </p:sp>
      <p:sp>
        <p:nvSpPr>
          <p:cNvPr id="8" name="TextBox 7"/>
          <p:cNvSpPr txBox="1"/>
          <p:nvPr/>
        </p:nvSpPr>
        <p:spPr>
          <a:xfrm>
            <a:off x="8676456" y="6581001"/>
            <a:ext cx="374805" cy="246221"/>
          </a:xfrm>
          <a:prstGeom prst="rect">
            <a:avLst/>
          </a:prstGeom>
          <a:noFill/>
        </p:spPr>
        <p:txBody>
          <a:bodyPr wrap="square" rtlCol="0">
            <a:spAutoFit/>
          </a:bodyPr>
          <a:lstStyle/>
          <a:p>
            <a:r>
              <a:rPr lang="en-US" sz="1000" dirty="0"/>
              <a:t>20</a:t>
            </a:r>
            <a:endParaRPr lang="af-ZA"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57055761"/>
              </p:ext>
            </p:extLst>
          </p:nvPr>
        </p:nvGraphicFramePr>
        <p:xfrm>
          <a:off x="395536" y="1412776"/>
          <a:ext cx="8572560" cy="5223504"/>
        </p:xfrm>
        <a:graphic>
          <a:graphicData uri="http://schemas.openxmlformats.org/drawingml/2006/table">
            <a:tbl>
              <a:tblPr/>
              <a:tblGrid>
                <a:gridCol w="515674">
                  <a:extLst>
                    <a:ext uri="{9D8B030D-6E8A-4147-A177-3AD203B41FA5}">
                      <a16:colId xmlns:a16="http://schemas.microsoft.com/office/drawing/2014/main" val="20000"/>
                    </a:ext>
                  </a:extLst>
                </a:gridCol>
                <a:gridCol w="4596772">
                  <a:extLst>
                    <a:ext uri="{9D8B030D-6E8A-4147-A177-3AD203B41FA5}">
                      <a16:colId xmlns:a16="http://schemas.microsoft.com/office/drawing/2014/main" val="20001"/>
                    </a:ext>
                  </a:extLst>
                </a:gridCol>
                <a:gridCol w="2256596">
                  <a:extLst>
                    <a:ext uri="{9D8B030D-6E8A-4147-A177-3AD203B41FA5}">
                      <a16:colId xmlns:a16="http://schemas.microsoft.com/office/drawing/2014/main" val="20002"/>
                    </a:ext>
                  </a:extLst>
                </a:gridCol>
                <a:gridCol w="1203518">
                  <a:extLst>
                    <a:ext uri="{9D8B030D-6E8A-4147-A177-3AD203B41FA5}">
                      <a16:colId xmlns:a16="http://schemas.microsoft.com/office/drawing/2014/main" val="20003"/>
                    </a:ext>
                  </a:extLst>
                </a:gridCol>
              </a:tblGrid>
              <a:tr h="683221">
                <a:tc>
                  <a:txBody>
                    <a:bodyPr/>
                    <a:lstStyle/>
                    <a:p>
                      <a:pPr algn="r">
                        <a:lnSpc>
                          <a:spcPct val="115000"/>
                        </a:lnSpc>
                        <a:spcAft>
                          <a:spcPts val="0"/>
                        </a:spcAft>
                      </a:pPr>
                      <a:r>
                        <a:rPr lang="en-US" sz="1200" b="1" dirty="0">
                          <a:solidFill>
                            <a:srgbClr val="000000"/>
                          </a:solidFill>
                          <a:latin typeface="Arial"/>
                          <a:ea typeface="Times New Roman"/>
                        </a:rPr>
                        <a:t>3.</a:t>
                      </a:r>
                      <a:endParaRPr lang="en-GB" sz="1200" dirty="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solidFill>
                            <a:srgbClr val="000000"/>
                          </a:solidFill>
                          <a:latin typeface="Arial"/>
                          <a:ea typeface="Helvetica"/>
                        </a:rPr>
                        <a:t>Inspection of Electrical installation in Factories. e.g. Chemical, Non-metallic, Steel, Food, Leather  Companies, etc. </a:t>
                      </a:r>
                      <a:endParaRPr lang="en-GB" sz="1200">
                        <a:solidFill>
                          <a:srgbClr val="000000"/>
                        </a:solidFill>
                        <a:latin typeface="Helvetica"/>
                        <a:ea typeface="Helvetica"/>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solidFill>
                            <a:srgbClr val="000000"/>
                          </a:solidFill>
                          <a:latin typeface="Arial"/>
                          <a:ea typeface="Times New Roman"/>
                        </a:rPr>
                        <a:t>Use the total installed KVA capacity of the factory to determine fees </a:t>
                      </a:r>
                      <a:endParaRPr lang="en-GB" sz="120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200">
                        <a:latin typeface="Arial"/>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621035">
                <a:tc>
                  <a:txBody>
                    <a:bodyPr/>
                    <a:lstStyle/>
                    <a:p>
                      <a:pPr algn="r">
                        <a:lnSpc>
                          <a:spcPct val="115000"/>
                        </a:lnSpc>
                        <a:spcAft>
                          <a:spcPts val="0"/>
                        </a:spcAft>
                      </a:pPr>
                      <a:r>
                        <a:rPr lang="en-US" sz="1200" b="1" dirty="0">
                          <a:solidFill>
                            <a:srgbClr val="000000"/>
                          </a:solidFill>
                          <a:latin typeface="Arial"/>
                          <a:ea typeface="Times New Roman"/>
                        </a:rPr>
                        <a:t>4.</a:t>
                      </a:r>
                      <a:endParaRPr lang="en-GB" sz="1200" dirty="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solidFill>
                            <a:srgbClr val="000000"/>
                          </a:solidFill>
                          <a:latin typeface="Arial"/>
                          <a:ea typeface="Helvetica"/>
                        </a:rPr>
                        <a:t>Inspection of Electrical installation in Hazardous Locations;</a:t>
                      </a:r>
                      <a:endParaRPr lang="en-GB" sz="1200">
                        <a:solidFill>
                          <a:srgbClr val="000000"/>
                        </a:solidFill>
                        <a:latin typeface="Helvetica"/>
                        <a:ea typeface="Helvetica"/>
                      </a:endParaRPr>
                    </a:p>
                    <a:p>
                      <a:pPr marL="342900" lvl="0" indent="-342900">
                        <a:lnSpc>
                          <a:spcPct val="115000"/>
                        </a:lnSpc>
                        <a:spcAft>
                          <a:spcPts val="0"/>
                        </a:spcAft>
                        <a:buFont typeface="+mj-lt"/>
                        <a:buAutoNum type="alphaLcParenR"/>
                      </a:pPr>
                      <a:r>
                        <a:rPr lang="en-US" sz="1200">
                          <a:solidFill>
                            <a:srgbClr val="000000"/>
                          </a:solidFill>
                          <a:latin typeface="Arial"/>
                          <a:ea typeface="Helvetica"/>
                        </a:rPr>
                        <a:t>Filling Stations</a:t>
                      </a:r>
                      <a:endParaRPr lang="en-GB" sz="1200">
                        <a:solidFill>
                          <a:srgbClr val="000000"/>
                        </a:solidFill>
                        <a:latin typeface="Helvetica"/>
                        <a:ea typeface="Helvetica"/>
                      </a:endParaRPr>
                    </a:p>
                    <a:p>
                      <a:pPr marL="342900" lvl="0" indent="-342900">
                        <a:lnSpc>
                          <a:spcPct val="115000"/>
                        </a:lnSpc>
                        <a:spcAft>
                          <a:spcPts val="0"/>
                        </a:spcAft>
                        <a:buFont typeface="+mj-lt"/>
                        <a:buAutoNum type="alphaLcParenR"/>
                      </a:pPr>
                      <a:r>
                        <a:rPr lang="en-US" sz="1200">
                          <a:solidFill>
                            <a:srgbClr val="000000"/>
                          </a:solidFill>
                          <a:latin typeface="Arial"/>
                          <a:ea typeface="Helvetica"/>
                        </a:rPr>
                        <a:t>Fuel/Oil Depots</a:t>
                      </a:r>
                      <a:endParaRPr lang="en-GB" sz="1200">
                        <a:solidFill>
                          <a:srgbClr val="000000"/>
                        </a:solidFill>
                        <a:latin typeface="Helvetica"/>
                        <a:ea typeface="Helvetica"/>
                      </a:endParaRPr>
                    </a:p>
                    <a:p>
                      <a:pPr marL="342900" lvl="0" indent="-342900">
                        <a:lnSpc>
                          <a:spcPct val="115000"/>
                        </a:lnSpc>
                        <a:spcAft>
                          <a:spcPts val="0"/>
                        </a:spcAft>
                        <a:buFont typeface="+mj-lt"/>
                        <a:buAutoNum type="alphaLcParenR"/>
                      </a:pPr>
                      <a:r>
                        <a:rPr lang="en-US" sz="1200">
                          <a:solidFill>
                            <a:srgbClr val="000000"/>
                          </a:solidFill>
                          <a:latin typeface="Arial"/>
                          <a:ea typeface="Helvetica"/>
                        </a:rPr>
                        <a:t>Refineries </a:t>
                      </a:r>
                      <a:endParaRPr lang="en-GB" sz="1200">
                        <a:solidFill>
                          <a:srgbClr val="000000"/>
                        </a:solidFill>
                        <a:latin typeface="Helvetica"/>
                        <a:ea typeface="Helvetica"/>
                      </a:endParaRPr>
                    </a:p>
                    <a:p>
                      <a:pPr marL="342900" lvl="0" indent="-342900">
                        <a:lnSpc>
                          <a:spcPct val="115000"/>
                        </a:lnSpc>
                        <a:spcAft>
                          <a:spcPts val="0"/>
                        </a:spcAft>
                        <a:buFont typeface="+mj-lt"/>
                        <a:buAutoNum type="alphaLcParenR"/>
                      </a:pPr>
                      <a:r>
                        <a:rPr lang="en-US" sz="1200">
                          <a:solidFill>
                            <a:srgbClr val="000000"/>
                          </a:solidFill>
                          <a:latin typeface="Arial"/>
                          <a:ea typeface="Helvetica"/>
                        </a:rPr>
                        <a:t>IOC On-Land facilities</a:t>
                      </a:r>
                      <a:endParaRPr lang="en-GB" sz="1200">
                        <a:solidFill>
                          <a:srgbClr val="000000"/>
                        </a:solidFill>
                        <a:latin typeface="Helvetica"/>
                        <a:ea typeface="Helvetica"/>
                      </a:endParaRPr>
                    </a:p>
                    <a:p>
                      <a:pPr marL="342900" lvl="0" indent="-342900">
                        <a:lnSpc>
                          <a:spcPct val="115000"/>
                        </a:lnSpc>
                        <a:spcAft>
                          <a:spcPts val="0"/>
                        </a:spcAft>
                        <a:buFont typeface="+mj-lt"/>
                        <a:buAutoNum type="alphaLcParenR"/>
                      </a:pPr>
                      <a:r>
                        <a:rPr lang="en-US" sz="1200">
                          <a:solidFill>
                            <a:srgbClr val="000000"/>
                          </a:solidFill>
                          <a:latin typeface="Arial"/>
                          <a:ea typeface="Helvetica"/>
                        </a:rPr>
                        <a:t>IOCs Off-shore facilities</a:t>
                      </a:r>
                      <a:endParaRPr lang="en-GB" sz="1200">
                        <a:solidFill>
                          <a:srgbClr val="000000"/>
                        </a:solidFill>
                        <a:latin typeface="Helvetica"/>
                        <a:ea typeface="Helvetica"/>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200">
                        <a:solidFill>
                          <a:srgbClr val="000000"/>
                        </a:solidFill>
                        <a:latin typeface="Arial"/>
                        <a:ea typeface="Times New Roman"/>
                      </a:endParaRPr>
                    </a:p>
                    <a:p>
                      <a:pPr>
                        <a:lnSpc>
                          <a:spcPct val="115000"/>
                        </a:lnSpc>
                        <a:spcAft>
                          <a:spcPts val="0"/>
                        </a:spcAft>
                      </a:pPr>
                      <a:r>
                        <a:rPr lang="en-US" sz="1200">
                          <a:solidFill>
                            <a:srgbClr val="000000"/>
                          </a:solidFill>
                          <a:latin typeface="Arial"/>
                          <a:ea typeface="Times New Roman"/>
                        </a:rPr>
                        <a:t>25,000</a:t>
                      </a:r>
                      <a:endParaRPr lang="en-GB" sz="1200">
                        <a:latin typeface="Times New Roman"/>
                        <a:ea typeface="Times New Roman"/>
                      </a:endParaRPr>
                    </a:p>
                    <a:p>
                      <a:pPr>
                        <a:lnSpc>
                          <a:spcPct val="115000"/>
                        </a:lnSpc>
                        <a:spcAft>
                          <a:spcPts val="0"/>
                        </a:spcAft>
                      </a:pPr>
                      <a:r>
                        <a:rPr lang="en-US" sz="1200">
                          <a:solidFill>
                            <a:srgbClr val="000000"/>
                          </a:solidFill>
                          <a:latin typeface="Arial"/>
                          <a:ea typeface="Times New Roman"/>
                        </a:rPr>
                        <a:t>50,000</a:t>
                      </a:r>
                      <a:endParaRPr lang="en-GB" sz="1200">
                        <a:latin typeface="Times New Roman"/>
                        <a:ea typeface="Times New Roman"/>
                      </a:endParaRPr>
                    </a:p>
                    <a:p>
                      <a:pPr>
                        <a:lnSpc>
                          <a:spcPct val="115000"/>
                        </a:lnSpc>
                        <a:spcAft>
                          <a:spcPts val="0"/>
                        </a:spcAft>
                      </a:pPr>
                      <a:r>
                        <a:rPr lang="en-US" sz="1200">
                          <a:solidFill>
                            <a:srgbClr val="000000"/>
                          </a:solidFill>
                          <a:latin typeface="Arial"/>
                          <a:ea typeface="Times New Roman"/>
                        </a:rPr>
                        <a:t>Installed capacity as per table 1 &amp; 2</a:t>
                      </a:r>
                      <a:endParaRPr lang="en-GB" sz="1200">
                        <a:latin typeface="Times New Roman"/>
                        <a:ea typeface="Times New Roman"/>
                      </a:endParaRPr>
                    </a:p>
                    <a:p>
                      <a:pPr>
                        <a:lnSpc>
                          <a:spcPct val="115000"/>
                        </a:lnSpc>
                        <a:spcAft>
                          <a:spcPts val="0"/>
                        </a:spcAft>
                      </a:pPr>
                      <a:r>
                        <a:rPr lang="en-US" sz="1200">
                          <a:solidFill>
                            <a:srgbClr val="000000"/>
                          </a:solidFill>
                          <a:latin typeface="Arial"/>
                          <a:ea typeface="Times New Roman"/>
                        </a:rPr>
                        <a:t>Initial fees = 50,000.00 +</a:t>
                      </a:r>
                      <a:endParaRPr lang="en-GB" sz="1200">
                        <a:latin typeface="Times New Roman"/>
                        <a:ea typeface="Times New Roman"/>
                      </a:endParaRPr>
                    </a:p>
                    <a:p>
                      <a:pPr>
                        <a:lnSpc>
                          <a:spcPct val="115000"/>
                        </a:lnSpc>
                        <a:spcAft>
                          <a:spcPts val="0"/>
                        </a:spcAft>
                      </a:pPr>
                      <a:r>
                        <a:rPr lang="en-US" sz="1200">
                          <a:solidFill>
                            <a:srgbClr val="000000"/>
                          </a:solidFill>
                          <a:latin typeface="Arial"/>
                          <a:ea typeface="Times New Roman"/>
                        </a:rPr>
                        <a:t>Installed capacity charges as per table 1 &amp; 2</a:t>
                      </a:r>
                      <a:endParaRPr lang="en-GB" sz="1200">
                        <a:latin typeface="Times New Roman"/>
                        <a:ea typeface="Times New Roman"/>
                      </a:endParaRPr>
                    </a:p>
                    <a:p>
                      <a:pPr>
                        <a:lnSpc>
                          <a:spcPct val="115000"/>
                        </a:lnSpc>
                        <a:spcAft>
                          <a:spcPts val="0"/>
                        </a:spcAft>
                      </a:pPr>
                      <a:r>
                        <a:rPr lang="en-US" sz="1200">
                          <a:solidFill>
                            <a:srgbClr val="000000"/>
                          </a:solidFill>
                          <a:latin typeface="Arial"/>
                          <a:ea typeface="Times New Roman"/>
                        </a:rPr>
                        <a:t>Initial fees = 250,000.00 + Installed capacity as per table 1&amp;2</a:t>
                      </a:r>
                      <a:endParaRPr lang="en-GB" sz="120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200">
                        <a:latin typeface="Arial"/>
                        <a:ea typeface="Times New Roman"/>
                      </a:endParaRPr>
                    </a:p>
                    <a:p>
                      <a:pPr>
                        <a:lnSpc>
                          <a:spcPct val="115000"/>
                        </a:lnSpc>
                        <a:spcAft>
                          <a:spcPts val="0"/>
                        </a:spcAft>
                      </a:pPr>
                      <a:r>
                        <a:rPr lang="en-US" sz="1200">
                          <a:latin typeface="Arial"/>
                          <a:ea typeface="Times New Roman"/>
                        </a:rPr>
                        <a:t>N/A</a:t>
                      </a:r>
                      <a:endParaRPr lang="en-GB" sz="120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88971">
                <a:tc>
                  <a:txBody>
                    <a:bodyPr/>
                    <a:lstStyle/>
                    <a:p>
                      <a:pPr algn="r">
                        <a:lnSpc>
                          <a:spcPct val="115000"/>
                        </a:lnSpc>
                        <a:spcAft>
                          <a:spcPts val="0"/>
                        </a:spcAft>
                      </a:pPr>
                      <a:r>
                        <a:rPr lang="en-US" sz="1200" b="1" dirty="0">
                          <a:solidFill>
                            <a:srgbClr val="000000"/>
                          </a:solidFill>
                          <a:latin typeface="Arial"/>
                          <a:ea typeface="Times New Roman"/>
                        </a:rPr>
                        <a:t>5.</a:t>
                      </a:r>
                      <a:endParaRPr lang="en-GB" sz="1200" dirty="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solidFill>
                            <a:srgbClr val="000000"/>
                          </a:solidFill>
                          <a:latin typeface="Arial"/>
                          <a:ea typeface="Helvetica"/>
                        </a:rPr>
                        <a:t>Inspection of Electrical installation in Public places, e.g. Banks, Markets, Town Halls, Shopping Malls etc.</a:t>
                      </a:r>
                      <a:endParaRPr lang="en-GB" sz="1200">
                        <a:solidFill>
                          <a:srgbClr val="000000"/>
                        </a:solidFill>
                        <a:latin typeface="Helvetica"/>
                        <a:ea typeface="Helvetica"/>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solidFill>
                            <a:srgbClr val="000000"/>
                          </a:solidFill>
                          <a:latin typeface="Arial"/>
                          <a:ea typeface="Times New Roman"/>
                        </a:rPr>
                        <a:t>Use total installed KVA capacity </a:t>
                      </a:r>
                      <a:endParaRPr lang="en-GB" sz="120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latin typeface="Arial"/>
                          <a:ea typeface="Times New Roman"/>
                        </a:rPr>
                        <a:t>N/A</a:t>
                      </a:r>
                      <a:endParaRPr lang="en-GB" sz="120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88971">
                <a:tc>
                  <a:txBody>
                    <a:bodyPr/>
                    <a:lstStyle/>
                    <a:p>
                      <a:pPr algn="r">
                        <a:lnSpc>
                          <a:spcPct val="115000"/>
                        </a:lnSpc>
                        <a:spcAft>
                          <a:spcPts val="0"/>
                        </a:spcAft>
                      </a:pPr>
                      <a:r>
                        <a:rPr lang="en-US" sz="1200" b="1" dirty="0">
                          <a:solidFill>
                            <a:srgbClr val="000000"/>
                          </a:solidFill>
                          <a:latin typeface="Arial"/>
                          <a:ea typeface="Times New Roman"/>
                        </a:rPr>
                        <a:t>6.</a:t>
                      </a:r>
                      <a:endParaRPr lang="en-GB" sz="1200" dirty="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solidFill>
                            <a:srgbClr val="000000"/>
                          </a:solidFill>
                          <a:latin typeface="Arial"/>
                          <a:ea typeface="Helvetica"/>
                        </a:rPr>
                        <a:t>Electrical installation of Cinematograph, Theatre, etc. In addition to capacity charge.</a:t>
                      </a:r>
                      <a:endParaRPr lang="en-GB" sz="1200">
                        <a:solidFill>
                          <a:srgbClr val="000000"/>
                        </a:solidFill>
                        <a:latin typeface="Helvetica"/>
                        <a:ea typeface="Helvetica"/>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200">
                          <a:solidFill>
                            <a:srgbClr val="000000"/>
                          </a:solidFill>
                          <a:latin typeface="Arial"/>
                          <a:ea typeface="Times New Roman"/>
                        </a:rPr>
                        <a:t>25,000.00</a:t>
                      </a:r>
                      <a:endParaRPr lang="en-GB" sz="120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latin typeface="Arial"/>
                          <a:ea typeface="Times New Roman"/>
                        </a:rPr>
                        <a:t>N/A</a:t>
                      </a:r>
                      <a:endParaRPr lang="en-GB" sz="120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83221">
                <a:tc>
                  <a:txBody>
                    <a:bodyPr/>
                    <a:lstStyle/>
                    <a:p>
                      <a:pPr algn="r">
                        <a:lnSpc>
                          <a:spcPct val="115000"/>
                        </a:lnSpc>
                        <a:spcAft>
                          <a:spcPts val="0"/>
                        </a:spcAft>
                      </a:pPr>
                      <a:r>
                        <a:rPr lang="en-US" sz="1200" b="1" dirty="0">
                          <a:solidFill>
                            <a:srgbClr val="000000"/>
                          </a:solidFill>
                          <a:latin typeface="Arial"/>
                          <a:ea typeface="Times New Roman"/>
                        </a:rPr>
                        <a:t>7.</a:t>
                      </a:r>
                      <a:endParaRPr lang="en-GB" sz="1200" dirty="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200">
                          <a:solidFill>
                            <a:srgbClr val="000000"/>
                          </a:solidFill>
                          <a:latin typeface="Arial"/>
                          <a:ea typeface="Helvetica"/>
                        </a:rPr>
                        <a:t>Addition or Amendment to existing installation in Factories, Hazardous locations, Cinemas, Public places.</a:t>
                      </a:r>
                      <a:endParaRPr lang="en-GB" sz="1200">
                        <a:solidFill>
                          <a:srgbClr val="000000"/>
                        </a:solidFill>
                        <a:latin typeface="Helvetica"/>
                        <a:ea typeface="Helvetica"/>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gn="r">
                        <a:lnSpc>
                          <a:spcPct val="115000"/>
                        </a:lnSpc>
                        <a:spcAft>
                          <a:spcPts val="0"/>
                        </a:spcAft>
                      </a:pPr>
                      <a:r>
                        <a:rPr lang="en-US" sz="1200">
                          <a:solidFill>
                            <a:srgbClr val="000000"/>
                          </a:solidFill>
                          <a:latin typeface="Arial"/>
                          <a:ea typeface="Times New Roman"/>
                        </a:rPr>
                        <a:t>10,000.00</a:t>
                      </a:r>
                      <a:endParaRPr lang="en-GB" sz="120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200">
                          <a:latin typeface="Arial"/>
                          <a:ea typeface="Times New Roman"/>
                        </a:rPr>
                        <a:t>N/A</a:t>
                      </a:r>
                      <a:endParaRPr lang="en-GB" sz="120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4"/>
                  </a:ext>
                </a:extLst>
              </a:tr>
              <a:tr h="488971">
                <a:tc>
                  <a:txBody>
                    <a:bodyPr/>
                    <a:lstStyle/>
                    <a:p>
                      <a:pPr algn="r">
                        <a:lnSpc>
                          <a:spcPct val="115000"/>
                        </a:lnSpc>
                        <a:spcAft>
                          <a:spcPts val="0"/>
                        </a:spcAft>
                      </a:pPr>
                      <a:r>
                        <a:rPr lang="en-US" sz="1200" b="1" dirty="0">
                          <a:solidFill>
                            <a:srgbClr val="000000"/>
                          </a:solidFill>
                          <a:latin typeface="Arial"/>
                          <a:ea typeface="Times New Roman"/>
                        </a:rPr>
                        <a:t>8.</a:t>
                      </a:r>
                      <a:endParaRPr lang="en-GB" sz="1200" dirty="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200" dirty="0">
                          <a:solidFill>
                            <a:srgbClr val="000000"/>
                          </a:solidFill>
                          <a:latin typeface="Arial"/>
                          <a:ea typeface="Helvetica"/>
                        </a:rPr>
                        <a:t>Special Installations, e.g. Caravan, Swimming Pools, Farms, Amusement Parks </a:t>
                      </a:r>
                      <a:r>
                        <a:rPr lang="en-US" sz="1200" dirty="0" err="1">
                          <a:solidFill>
                            <a:srgbClr val="000000"/>
                          </a:solidFill>
                          <a:latin typeface="Arial"/>
                          <a:ea typeface="Helvetica"/>
                        </a:rPr>
                        <a:t>etc</a:t>
                      </a:r>
                      <a:endParaRPr lang="en-GB" sz="1200" dirty="0">
                        <a:solidFill>
                          <a:srgbClr val="000000"/>
                        </a:solidFill>
                        <a:latin typeface="Helvetica"/>
                        <a:ea typeface="Helvetica"/>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200">
                          <a:solidFill>
                            <a:srgbClr val="000000"/>
                          </a:solidFill>
                          <a:latin typeface="Arial"/>
                          <a:ea typeface="Times New Roman"/>
                        </a:rPr>
                        <a:t>Use total installed KVA capacity</a:t>
                      </a:r>
                      <a:endParaRPr lang="en-GB" sz="120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tc>
                  <a:txBody>
                    <a:bodyPr/>
                    <a:lstStyle/>
                    <a:p>
                      <a:pPr>
                        <a:lnSpc>
                          <a:spcPct val="115000"/>
                        </a:lnSpc>
                        <a:spcAft>
                          <a:spcPts val="0"/>
                        </a:spcAft>
                      </a:pPr>
                      <a:r>
                        <a:rPr lang="en-US" sz="1200" dirty="0">
                          <a:latin typeface="Arial"/>
                          <a:ea typeface="Times New Roman"/>
                        </a:rPr>
                        <a:t>N/A</a:t>
                      </a:r>
                      <a:endParaRPr lang="en-GB" sz="1200" dirty="0">
                        <a:latin typeface="Times New Roman"/>
                        <a:ea typeface="Times New Roman"/>
                      </a:endParaRPr>
                    </a:p>
                  </a:txBody>
                  <a:tcPr marL="40791" marR="40791" marT="40791" marB="40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FEFE"/>
                    </a:solidFill>
                  </a:tcPr>
                </a:tc>
                <a:extLst>
                  <a:ext uri="{0D108BD9-81ED-4DB2-BD59-A6C34878D82A}">
                    <a16:rowId xmlns:a16="http://schemas.microsoft.com/office/drawing/2014/main" val="10005"/>
                  </a:ext>
                </a:extLst>
              </a:tr>
            </a:tbl>
          </a:graphicData>
        </a:graphic>
      </p:graphicFrame>
      <p:sp>
        <p:nvSpPr>
          <p:cNvPr id="101377" name="Rectangle 1"/>
          <p:cNvSpPr>
            <a:spLocks noChangeArrowheads="1"/>
          </p:cNvSpPr>
          <p:nvPr/>
        </p:nvSpPr>
        <p:spPr bwMode="auto">
          <a:xfrm>
            <a:off x="899592" y="955576"/>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1300" b="1" i="0" u="sng" strike="noStrike" cap="none" normalizeH="0" baseline="0" dirty="0">
                <a:ln>
                  <a:noFill/>
                </a:ln>
                <a:solidFill>
                  <a:srgbClr val="000000"/>
                </a:solidFill>
                <a:effectLst/>
                <a:latin typeface="Helvetica"/>
                <a:ea typeface="Arial Unicode MS" pitchFamily="34" charset="-128"/>
                <a:cs typeface="Arial Unicode MS" pitchFamily="34" charset="-128"/>
              </a:rPr>
              <a:t>Note:</a:t>
            </a:r>
            <a:r>
              <a:rPr kumimoji="0" lang="en-US" sz="1300" b="0" i="0" u="none" strike="noStrike" cap="none" normalizeH="0" baseline="0" dirty="0">
                <a:ln>
                  <a:noFill/>
                </a:ln>
                <a:solidFill>
                  <a:srgbClr val="000000"/>
                </a:solidFill>
                <a:effectLst/>
                <a:latin typeface="Helvetica"/>
                <a:ea typeface="Arial Unicode MS" pitchFamily="34" charset="-128"/>
                <a:cs typeface="Arial Unicode MS" pitchFamily="34" charset="-128"/>
              </a:rPr>
              <a:t>	</a:t>
            </a:r>
            <a:r>
              <a:rPr kumimoji="0" lang="en-US" sz="1300" b="1" i="1" u="none" strike="noStrike" cap="none" normalizeH="0" baseline="0" dirty="0">
                <a:ln>
                  <a:noFill/>
                </a:ln>
                <a:solidFill>
                  <a:srgbClr val="000000"/>
                </a:solidFill>
                <a:effectLst/>
                <a:latin typeface="Helvetica"/>
                <a:ea typeface="Arial Unicode MS" pitchFamily="34" charset="-128"/>
                <a:cs typeface="Arial Unicode MS" pitchFamily="34" charset="-128"/>
              </a:rPr>
              <a:t>Re-Inspection Fee =  50% of Original Inspection Fee</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cxnSp>
        <p:nvCxnSpPr>
          <p:cNvPr id="4" name="Straight Connector 3"/>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5" name="Picture 4" descr="C:\Users\USER\Downloads\IMG_63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32" y="124333"/>
            <a:ext cx="955185" cy="949894"/>
          </a:xfrm>
          <a:prstGeom prst="rect">
            <a:avLst/>
          </a:prstGeom>
          <a:noFill/>
          <a:ln>
            <a:noFill/>
          </a:ln>
        </p:spPr>
      </p:pic>
      <p:pic>
        <p:nvPicPr>
          <p:cNvPr id="7" name="Picture 2"/>
          <p:cNvPicPr>
            <a:picLocks noChangeAspect="1" noChangeArrowheads="1"/>
          </p:cNvPicPr>
          <p:nvPr/>
        </p:nvPicPr>
        <p:blipFill>
          <a:blip r:embed="rId3" cstate="print"/>
          <a:srcRect/>
          <a:stretch>
            <a:fillRect/>
          </a:stretch>
        </p:blipFill>
        <p:spPr bwMode="auto">
          <a:xfrm>
            <a:off x="7988983" y="-4756"/>
            <a:ext cx="1094885" cy="985758"/>
          </a:xfrm>
          <a:prstGeom prst="rect">
            <a:avLst/>
          </a:prstGeom>
          <a:noFill/>
          <a:ln w="9525">
            <a:noFill/>
            <a:miter lim="800000"/>
            <a:headEnd/>
            <a:tailEnd/>
          </a:ln>
        </p:spPr>
      </p:pic>
      <p:sp>
        <p:nvSpPr>
          <p:cNvPr id="8" name="TextBox 7"/>
          <p:cNvSpPr txBox="1"/>
          <p:nvPr/>
        </p:nvSpPr>
        <p:spPr>
          <a:xfrm>
            <a:off x="8676456" y="6581001"/>
            <a:ext cx="374805" cy="246221"/>
          </a:xfrm>
          <a:prstGeom prst="rect">
            <a:avLst/>
          </a:prstGeom>
          <a:noFill/>
        </p:spPr>
        <p:txBody>
          <a:bodyPr wrap="square" rtlCol="0">
            <a:spAutoFit/>
          </a:bodyPr>
          <a:lstStyle/>
          <a:p>
            <a:r>
              <a:rPr lang="en-US" sz="1000" dirty="0"/>
              <a:t>21</a:t>
            </a:r>
            <a:endParaRPr lang="af-ZA"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91723582"/>
              </p:ext>
            </p:extLst>
          </p:nvPr>
        </p:nvGraphicFramePr>
        <p:xfrm>
          <a:off x="285720" y="1714488"/>
          <a:ext cx="8715436" cy="2286017"/>
        </p:xfrm>
        <a:graphic>
          <a:graphicData uri="http://schemas.openxmlformats.org/drawingml/2006/table">
            <a:tbl>
              <a:tblPr/>
              <a:tblGrid>
                <a:gridCol w="480796">
                  <a:extLst>
                    <a:ext uri="{9D8B030D-6E8A-4147-A177-3AD203B41FA5}">
                      <a16:colId xmlns:a16="http://schemas.microsoft.com/office/drawing/2014/main" val="20000"/>
                    </a:ext>
                  </a:extLst>
                </a:gridCol>
                <a:gridCol w="1393492">
                  <a:extLst>
                    <a:ext uri="{9D8B030D-6E8A-4147-A177-3AD203B41FA5}">
                      <a16:colId xmlns:a16="http://schemas.microsoft.com/office/drawing/2014/main" val="20001"/>
                    </a:ext>
                  </a:extLst>
                </a:gridCol>
                <a:gridCol w="3344380">
                  <a:extLst>
                    <a:ext uri="{9D8B030D-6E8A-4147-A177-3AD203B41FA5}">
                      <a16:colId xmlns:a16="http://schemas.microsoft.com/office/drawing/2014/main" val="20002"/>
                    </a:ext>
                  </a:extLst>
                </a:gridCol>
                <a:gridCol w="3496768">
                  <a:extLst>
                    <a:ext uri="{9D8B030D-6E8A-4147-A177-3AD203B41FA5}">
                      <a16:colId xmlns:a16="http://schemas.microsoft.com/office/drawing/2014/main" val="20003"/>
                    </a:ext>
                  </a:extLst>
                </a:gridCol>
              </a:tblGrid>
              <a:tr h="481267">
                <a:tc>
                  <a:txBody>
                    <a:bodyPr/>
                    <a:lstStyle/>
                    <a:p>
                      <a:pPr>
                        <a:spcAft>
                          <a:spcPts val="0"/>
                        </a:spcAft>
                      </a:pPr>
                      <a:r>
                        <a:rPr lang="en-US" sz="1400" b="1" dirty="0">
                          <a:latin typeface="Times New Roman"/>
                          <a:ea typeface="Times New Roman"/>
                        </a:rPr>
                        <a:t>S/N</a:t>
                      </a:r>
                      <a:endParaRPr lang="en-GB" sz="1400" dirty="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b="1">
                          <a:latin typeface="Times New Roman"/>
                          <a:ea typeface="Times New Roman"/>
                        </a:rPr>
                        <a:t>CATEGORY</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b="1" dirty="0">
                          <a:latin typeface="Times New Roman"/>
                          <a:ea typeface="Times New Roman"/>
                        </a:rPr>
                        <a:t>CERTIFICATION FEE (NGN)</a:t>
                      </a:r>
                      <a:endParaRPr lang="en-GB" sz="1400" dirty="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b="1">
                          <a:latin typeface="Times New Roman"/>
                          <a:ea typeface="Times New Roman"/>
                        </a:rPr>
                        <a:t>ANNUAL RENEWAL FEE (NGN)</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60950">
                <a:tc>
                  <a:txBody>
                    <a:bodyPr/>
                    <a:lstStyle/>
                    <a:p>
                      <a:pPr>
                        <a:spcAft>
                          <a:spcPts val="0"/>
                        </a:spcAft>
                      </a:pPr>
                      <a:r>
                        <a:rPr lang="en-US" sz="1400">
                          <a:latin typeface="Times New Roman"/>
                          <a:ea typeface="Times New Roman"/>
                        </a:rPr>
                        <a:t>1</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A</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50,000.00 with Stamp/Seal</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10,000.00</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0950">
                <a:tc>
                  <a:txBody>
                    <a:bodyPr/>
                    <a:lstStyle/>
                    <a:p>
                      <a:pPr>
                        <a:spcAft>
                          <a:spcPts val="0"/>
                        </a:spcAft>
                      </a:pPr>
                      <a:r>
                        <a:rPr lang="en-US" sz="1400">
                          <a:latin typeface="Times New Roman"/>
                          <a:ea typeface="Times New Roman"/>
                        </a:rPr>
                        <a:t>2</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B</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35,000.00 with Stamp/Seal</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7,500.00</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60950">
                <a:tc>
                  <a:txBody>
                    <a:bodyPr/>
                    <a:lstStyle/>
                    <a:p>
                      <a:pPr>
                        <a:spcAft>
                          <a:spcPts val="0"/>
                        </a:spcAft>
                      </a:pPr>
                      <a:r>
                        <a:rPr lang="en-US" sz="1400">
                          <a:latin typeface="Times New Roman"/>
                          <a:ea typeface="Times New Roman"/>
                        </a:rPr>
                        <a:t>3</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C</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15,000.00 with Rubber Stamp</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3,000.00</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0950">
                <a:tc>
                  <a:txBody>
                    <a:bodyPr/>
                    <a:lstStyle/>
                    <a:p>
                      <a:pPr>
                        <a:spcAft>
                          <a:spcPts val="0"/>
                        </a:spcAft>
                      </a:pPr>
                      <a:r>
                        <a:rPr lang="en-US" sz="1400">
                          <a:latin typeface="Times New Roman"/>
                          <a:ea typeface="Times New Roman"/>
                        </a:rPr>
                        <a:t>4</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D</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10,000.00 with Rubber Stamp</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2,500.00</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0950">
                <a:tc>
                  <a:txBody>
                    <a:bodyPr/>
                    <a:lstStyle/>
                    <a:p>
                      <a:pPr>
                        <a:spcAft>
                          <a:spcPts val="0"/>
                        </a:spcAft>
                      </a:pPr>
                      <a:r>
                        <a:rPr lang="en-US" sz="1400">
                          <a:latin typeface="Times New Roman"/>
                          <a:ea typeface="Times New Roman"/>
                        </a:rPr>
                        <a:t>5</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Corporate</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a:latin typeface="Times New Roman"/>
                          <a:ea typeface="Times New Roman"/>
                        </a:rPr>
                        <a:t>50,0000.00 with Stamp/Seal</a:t>
                      </a:r>
                      <a:endParaRPr lang="en-GB" sz="140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400" dirty="0">
                          <a:latin typeface="Times New Roman"/>
                          <a:ea typeface="Times New Roman"/>
                        </a:rPr>
                        <a:t>N/A</a:t>
                      </a:r>
                      <a:endParaRPr lang="en-GB" sz="1400" dirty="0">
                        <a:latin typeface="Times New Roman"/>
                        <a:ea typeface="Times New Roman"/>
                      </a:endParaRPr>
                    </a:p>
                  </a:txBody>
                  <a:tcPr marL="61558" marR="61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0353" name="Rectangle 1"/>
          <p:cNvSpPr>
            <a:spLocks noChangeArrowheads="1"/>
          </p:cNvSpPr>
          <p:nvPr/>
        </p:nvSpPr>
        <p:spPr bwMode="auto">
          <a:xfrm>
            <a:off x="35719" y="1010925"/>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1200" b="1" i="0" u="sng"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1200" b="1" i="0" u="sng" strike="noStrike" cap="none" normalizeH="0" baseline="0" dirty="0">
                <a:ln>
                  <a:noFill/>
                </a:ln>
                <a:solidFill>
                  <a:schemeClr val="tx1"/>
                </a:solidFill>
                <a:effectLst/>
                <a:latin typeface="Arial" pitchFamily="34" charset="0"/>
                <a:ea typeface="Times New Roman" pitchFamily="18" charset="0"/>
                <a:cs typeface="Arial" pitchFamily="34" charset="0"/>
              </a:rPr>
              <a:t>TABLE 4</a:t>
            </a:r>
            <a:endParaRPr kumimoji="0" lang="en-GB"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strike="noStrike" cap="none" normalizeH="0" baseline="0" dirty="0">
                <a:ln>
                  <a:noFill/>
                </a:ln>
                <a:solidFill>
                  <a:schemeClr val="tx1"/>
                </a:solidFill>
                <a:effectLst/>
                <a:latin typeface="Century Gothic" pitchFamily="34" charset="0"/>
                <a:ea typeface="Times New Roman" pitchFamily="18" charset="0"/>
                <a:cs typeface="Arial" pitchFamily="34" charset="0"/>
              </a:rPr>
              <a:t>		</a:t>
            </a:r>
            <a:endParaRPr kumimoji="0" lang="en-GB" sz="1800" b="0" i="0" u="none" strike="noStrike" cap="none" normalizeH="0" baseline="0" dirty="0">
              <a:ln>
                <a:noFill/>
              </a:ln>
              <a:solidFill>
                <a:schemeClr val="tx1"/>
              </a:solidFill>
              <a:effectLst/>
              <a:latin typeface="Arial" pitchFamily="34" charset="0"/>
              <a:cs typeface="Arial" pitchFamily="34" charset="0"/>
            </a:endParaRPr>
          </a:p>
        </p:txBody>
      </p:sp>
      <p:cxnSp>
        <p:nvCxnSpPr>
          <p:cNvPr id="5" name="Straight Connector 4"/>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6" name="Picture 5" descr="C:\Users\USER\Downloads\IMG_63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32" y="124333"/>
            <a:ext cx="955185" cy="949894"/>
          </a:xfrm>
          <a:prstGeom prst="rect">
            <a:avLst/>
          </a:prstGeom>
          <a:noFill/>
          <a:ln>
            <a:noFill/>
          </a:ln>
        </p:spPr>
      </p:pic>
      <p:pic>
        <p:nvPicPr>
          <p:cNvPr id="8" name="Picture 2"/>
          <p:cNvPicPr>
            <a:picLocks noChangeAspect="1" noChangeArrowheads="1"/>
          </p:cNvPicPr>
          <p:nvPr/>
        </p:nvPicPr>
        <p:blipFill>
          <a:blip r:embed="rId3" cstate="print"/>
          <a:srcRect/>
          <a:stretch>
            <a:fillRect/>
          </a:stretch>
        </p:blipFill>
        <p:spPr bwMode="auto">
          <a:xfrm>
            <a:off x="7988983" y="-4756"/>
            <a:ext cx="1094885" cy="985758"/>
          </a:xfrm>
          <a:prstGeom prst="rect">
            <a:avLst/>
          </a:prstGeom>
          <a:noFill/>
          <a:ln w="9525">
            <a:noFill/>
            <a:miter lim="800000"/>
            <a:headEnd/>
            <a:tailEnd/>
          </a:ln>
        </p:spPr>
      </p:pic>
      <p:sp>
        <p:nvSpPr>
          <p:cNvPr id="4" name="TextBox 3"/>
          <p:cNvSpPr txBox="1"/>
          <p:nvPr/>
        </p:nvSpPr>
        <p:spPr>
          <a:xfrm>
            <a:off x="1116849" y="124333"/>
            <a:ext cx="6812002" cy="830997"/>
          </a:xfrm>
          <a:prstGeom prst="rect">
            <a:avLst/>
          </a:prstGeom>
          <a:noFill/>
        </p:spPr>
        <p:txBody>
          <a:bodyPr wrap="square" rtlCol="0">
            <a:spAutoFit/>
          </a:bodyPr>
          <a:lstStyle/>
          <a:p>
            <a:pPr lvl="0" algn="ctr" defTabSz="914400" eaLnBrk="0" fontAlgn="base" hangingPunct="0">
              <a:spcBef>
                <a:spcPct val="0"/>
              </a:spcBef>
              <a:spcAft>
                <a:spcPct val="0"/>
              </a:spcAft>
            </a:pPr>
            <a:r>
              <a:rPr lang="en-US" sz="1600" b="1" u="sng" dirty="0">
                <a:latin typeface="Century Gothic" pitchFamily="34" charset="0"/>
                <a:ea typeface="Times New Roman" pitchFamily="18" charset="0"/>
                <a:cs typeface="Arial" pitchFamily="34" charset="0"/>
              </a:rPr>
              <a:t>CERTIFICATION OF ELECTRICAL INSTALLATIONS CONTRACTORS </a:t>
            </a:r>
            <a:endParaRPr lang="en-GB" sz="1600" dirty="0">
              <a:latin typeface="Arial" pitchFamily="34" charset="0"/>
              <a:cs typeface="Arial" pitchFamily="34" charset="0"/>
            </a:endParaRPr>
          </a:p>
          <a:p>
            <a:pPr lvl="0" algn="ctr" defTabSz="914400" eaLnBrk="0" fontAlgn="base" hangingPunct="0">
              <a:spcBef>
                <a:spcPct val="0"/>
              </a:spcBef>
              <a:spcAft>
                <a:spcPct val="0"/>
              </a:spcAft>
            </a:pPr>
            <a:r>
              <a:rPr lang="en-GB" sz="1600" b="1" u="sng" dirty="0">
                <a:latin typeface="Tahoma" pitchFamily="34" charset="0"/>
                <a:ea typeface="Times New Roman" pitchFamily="18" charset="0"/>
                <a:cs typeface="Tahoma" pitchFamily="34" charset="0"/>
              </a:rPr>
              <a:t>NATIONAL METERING SERVICES</a:t>
            </a:r>
            <a:endParaRPr lang="en-GB" sz="1600" dirty="0">
              <a:latin typeface="Arial" pitchFamily="34" charset="0"/>
              <a:cs typeface="Arial" pitchFamily="34" charset="0"/>
            </a:endParaRPr>
          </a:p>
          <a:p>
            <a:pPr algn="ctr"/>
            <a:endParaRPr lang="af-ZA" sz="1600" dirty="0"/>
          </a:p>
        </p:txBody>
      </p:sp>
      <p:sp>
        <p:nvSpPr>
          <p:cNvPr id="10" name="TextBox 9"/>
          <p:cNvSpPr txBox="1"/>
          <p:nvPr/>
        </p:nvSpPr>
        <p:spPr>
          <a:xfrm>
            <a:off x="8676456" y="6581001"/>
            <a:ext cx="374805" cy="246221"/>
          </a:xfrm>
          <a:prstGeom prst="rect">
            <a:avLst/>
          </a:prstGeom>
          <a:noFill/>
        </p:spPr>
        <p:txBody>
          <a:bodyPr wrap="square" rtlCol="0">
            <a:spAutoFit/>
          </a:bodyPr>
          <a:lstStyle/>
          <a:p>
            <a:r>
              <a:rPr lang="en-US" sz="1000" dirty="0"/>
              <a:t>22</a:t>
            </a:r>
            <a:endParaRPr lang="af-ZA"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830211"/>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128465" y="1720071"/>
            <a:ext cx="8710737" cy="587126"/>
          </a:xfrm>
          <a:prstGeom prst="rect">
            <a:avLst/>
          </a:prstGeom>
        </p:spPr>
        <p:txBody>
          <a:bodyPr wrap="square" lIns="91418" tIns="45709" rIns="91418" bIns="45709">
            <a:spAutoFit/>
          </a:bodyPr>
          <a:lstStyle/>
          <a:p>
            <a:pPr algn="just">
              <a:lnSpc>
                <a:spcPct val="150000"/>
              </a:lnSpc>
              <a:spcAft>
                <a:spcPts val="800"/>
              </a:spcAft>
              <a:tabLst>
                <a:tab pos="658976" algn="l"/>
              </a:tabLst>
            </a:pPr>
            <a:r>
              <a:rPr lang="en-GB" sz="2400"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52F9FA2-7EAC-4183-811C-A350A51238D6}"/>
              </a:ext>
            </a:extLst>
          </p:cNvPr>
          <p:cNvSpPr/>
          <p:nvPr/>
        </p:nvSpPr>
        <p:spPr>
          <a:xfrm>
            <a:off x="1271061" y="12861"/>
            <a:ext cx="665779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sp>
        <p:nvSpPr>
          <p:cNvPr id="19" name="Rectangle 18">
            <a:extLst>
              <a:ext uri="{FF2B5EF4-FFF2-40B4-BE49-F238E27FC236}">
                <a16:creationId xmlns:a16="http://schemas.microsoft.com/office/drawing/2014/main" id="{1457CA0A-2F1C-4EA3-B7F5-7ADBBF5ACB75}"/>
              </a:ext>
            </a:extLst>
          </p:cNvPr>
          <p:cNvSpPr/>
          <p:nvPr/>
        </p:nvSpPr>
        <p:spPr>
          <a:xfrm>
            <a:off x="378565" y="1155992"/>
            <a:ext cx="8386870" cy="5509200"/>
          </a:xfrm>
          <a:prstGeom prst="rect">
            <a:avLst/>
          </a:prstGeom>
        </p:spPr>
        <p:txBody>
          <a:bodyPr wrap="square">
            <a:spAutoFit/>
          </a:bodyPr>
          <a:lstStyle/>
          <a:p>
            <a:pPr algn="just"/>
            <a:r>
              <a:rPr lang="en-US" sz="1600" b="1" dirty="0">
                <a:ea typeface="Tahoma" panose="020B0604030504040204" pitchFamily="34" charset="0"/>
                <a:cs typeface="Tahoma" panose="020B0604030504040204" pitchFamily="34" charset="0"/>
              </a:rPr>
              <a:t>Current Situation/Background</a:t>
            </a:r>
          </a:p>
          <a:p>
            <a:pPr algn="just"/>
            <a:r>
              <a:rPr lang="en-US" sz="1600" dirty="0">
                <a:ea typeface="Tahoma" panose="020B0604030504040204" pitchFamily="34" charset="0"/>
                <a:cs typeface="Tahoma" panose="020B0604030504040204" pitchFamily="34" charset="0"/>
              </a:rPr>
              <a:t>This communication strategy shows how effective communications can:</a:t>
            </a:r>
          </a:p>
          <a:p>
            <a:pPr marL="285750" indent="-285750" algn="just">
              <a:buFont typeface="Wingdings" panose="05000000000000000000" pitchFamily="2" charset="2"/>
              <a:buChar char="§"/>
            </a:pPr>
            <a:r>
              <a:rPr lang="en-US" sz="1600" dirty="0">
                <a:ea typeface="Tahoma" panose="020B0604030504040204" pitchFamily="34" charset="0"/>
                <a:cs typeface="Tahoma" panose="020B0604030504040204" pitchFamily="34" charset="0"/>
              </a:rPr>
              <a:t>Help us achieve our overall organizational objectives</a:t>
            </a:r>
          </a:p>
          <a:p>
            <a:pPr marL="285750" indent="-285750" algn="just">
              <a:buFont typeface="Wingdings" panose="05000000000000000000" pitchFamily="2" charset="2"/>
              <a:buChar char="§"/>
            </a:pPr>
            <a:r>
              <a:rPr lang="en-US" sz="1600" dirty="0">
                <a:ea typeface="Tahoma" panose="020B0604030504040204" pitchFamily="34" charset="0"/>
                <a:cs typeface="Tahoma" panose="020B0604030504040204" pitchFamily="34" charset="0"/>
              </a:rPr>
              <a:t>Engage effectively with stakeholders</a:t>
            </a:r>
          </a:p>
          <a:p>
            <a:pPr marL="285750" indent="-285750" algn="just">
              <a:buFont typeface="Wingdings" panose="05000000000000000000" pitchFamily="2" charset="2"/>
              <a:buChar char="§"/>
            </a:pPr>
            <a:r>
              <a:rPr lang="en-US" sz="1600" dirty="0">
                <a:ea typeface="Tahoma" panose="020B0604030504040204" pitchFamily="34" charset="0"/>
                <a:cs typeface="Tahoma" panose="020B0604030504040204" pitchFamily="34" charset="0"/>
              </a:rPr>
              <a:t>demonstrate the success of our work</a:t>
            </a:r>
          </a:p>
          <a:p>
            <a:pPr marL="285750" indent="-285750" algn="just">
              <a:buFont typeface="Wingdings" panose="05000000000000000000" pitchFamily="2" charset="2"/>
              <a:buChar char="§"/>
            </a:pPr>
            <a:r>
              <a:rPr lang="en-US" sz="1600" dirty="0">
                <a:ea typeface="Tahoma" panose="020B0604030504040204" pitchFamily="34" charset="0"/>
                <a:cs typeface="Tahoma" panose="020B0604030504040204" pitchFamily="34" charset="0"/>
              </a:rPr>
              <a:t>Ensure people understand what we do</a:t>
            </a:r>
          </a:p>
          <a:p>
            <a:pPr marL="285750" indent="-285750" algn="just">
              <a:buFont typeface="Wingdings" panose="05000000000000000000" pitchFamily="2" charset="2"/>
              <a:buChar char="§"/>
            </a:pPr>
            <a:r>
              <a:rPr lang="en-US" sz="1600" dirty="0">
                <a:ea typeface="Tahoma" panose="020B0604030504040204" pitchFamily="34" charset="0"/>
                <a:cs typeface="Tahoma" panose="020B0604030504040204" pitchFamily="34" charset="0"/>
              </a:rPr>
              <a:t>Change behavior and perceptions where necessary.</a:t>
            </a:r>
          </a:p>
          <a:p>
            <a:pPr marL="285750" indent="-285750" algn="just">
              <a:buFont typeface="Wingdings" panose="05000000000000000000" pitchFamily="2" charset="2"/>
              <a:buChar char="§"/>
            </a:pPr>
            <a:endParaRPr lang="en-US" sz="1600" dirty="0">
              <a:ea typeface="Tahoma" panose="020B0604030504040204" pitchFamily="34" charset="0"/>
              <a:cs typeface="Tahoma" panose="020B0604030504040204" pitchFamily="34" charset="0"/>
            </a:endParaRPr>
          </a:p>
          <a:p>
            <a:pPr algn="just"/>
            <a:r>
              <a:rPr lang="en-US" sz="1600" b="1" dirty="0">
                <a:ea typeface="Tahoma" panose="020B0604030504040204" pitchFamily="34" charset="0"/>
                <a:cs typeface="Tahoma" panose="020B0604030504040204" pitchFamily="34" charset="0"/>
              </a:rPr>
              <a:t>Our current situation</a:t>
            </a:r>
          </a:p>
          <a:p>
            <a:pPr algn="just"/>
            <a:r>
              <a:rPr lang="en-US" sz="1600" dirty="0">
                <a:ea typeface="Tahoma" panose="020B0604030504040204" pitchFamily="34" charset="0"/>
                <a:cs typeface="Tahoma" panose="020B0604030504040204" pitchFamily="34" charset="0"/>
              </a:rPr>
              <a:t>The Nigerian Electricity Management Services Agency (NEMSA) is charged with the mandate to carry out functions of enforcement of technical standards and regulatory technical inspections, testing and certification of all categories of electrical installations. The purpose of the Public Affairs Department is to properly sensitize the country and beyond on the activities and achievements of NEMSA. </a:t>
            </a:r>
          </a:p>
          <a:p>
            <a:pPr algn="just"/>
            <a:endParaRPr lang="en-US" sz="600" dirty="0">
              <a:ea typeface="Tahoma" panose="020B0604030504040204" pitchFamily="34" charset="0"/>
              <a:cs typeface="Tahoma" panose="020B0604030504040204" pitchFamily="34" charset="0"/>
            </a:endParaRPr>
          </a:p>
          <a:p>
            <a:pPr algn="just"/>
            <a:r>
              <a:rPr lang="en-US" sz="1600" dirty="0">
                <a:ea typeface="Tahoma" panose="020B0604030504040204" pitchFamily="34" charset="0"/>
                <a:cs typeface="Tahoma" panose="020B0604030504040204" pitchFamily="34" charset="0"/>
              </a:rPr>
              <a:t>NEMSA’s Public Affairs Department has created a network of relationships with the media, power sector stakeholders and the general public to tackle the above and to ensure that NEMSA is properly understood with regards to its mandate and place in the country. The recorded achievements were possible through newspaper publications on the need to guarantee safe delivery of electricity to Nigerians, periodic inspections of electrical facilities. There were also a series of Radio/Television/Newspaper interviews and </a:t>
            </a:r>
            <a:r>
              <a:rPr lang="en-US" sz="1600" dirty="0" err="1">
                <a:ea typeface="Tahoma" panose="020B0604030504040204" pitchFamily="34" charset="0"/>
                <a:cs typeface="Tahoma" panose="020B0604030504040204" pitchFamily="34" charset="0"/>
              </a:rPr>
              <a:t>programmes</a:t>
            </a:r>
            <a:r>
              <a:rPr lang="en-US" sz="1600" dirty="0">
                <a:ea typeface="Tahoma" panose="020B0604030504040204" pitchFamily="34" charset="0"/>
                <a:cs typeface="Tahoma" panose="020B0604030504040204" pitchFamily="34" charset="0"/>
              </a:rPr>
              <a:t> with the Managing Director; Engr. Peter O. </a:t>
            </a:r>
            <a:r>
              <a:rPr lang="en-US" sz="1600" dirty="0" err="1">
                <a:ea typeface="Tahoma" panose="020B0604030504040204" pitchFamily="34" charset="0"/>
                <a:cs typeface="Tahoma" panose="020B0604030504040204" pitchFamily="34" charset="0"/>
              </a:rPr>
              <a:t>Ewesor</a:t>
            </a:r>
            <a:r>
              <a:rPr lang="en-US" sz="1600" dirty="0">
                <a:ea typeface="Tahoma" panose="020B0604030504040204" pitchFamily="34" charset="0"/>
                <a:cs typeface="Tahoma" panose="020B0604030504040204" pitchFamily="34" charset="0"/>
              </a:rPr>
              <a:t>. </a:t>
            </a:r>
          </a:p>
        </p:txBody>
      </p:sp>
      <p:pic>
        <p:nvPicPr>
          <p:cNvPr id="15"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23</a:t>
            </a:r>
            <a:endParaRPr lang="af-ZA" sz="1000" dirty="0"/>
          </a:p>
        </p:txBody>
      </p:sp>
    </p:spTree>
    <p:extLst>
      <p:ext uri="{BB962C8B-B14F-4D97-AF65-F5344CB8AC3E}">
        <p14:creationId xmlns:p14="http://schemas.microsoft.com/office/powerpoint/2010/main" val="961505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817074"/>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128465" y="1720071"/>
            <a:ext cx="8710737" cy="587126"/>
          </a:xfrm>
          <a:prstGeom prst="rect">
            <a:avLst/>
          </a:prstGeom>
        </p:spPr>
        <p:txBody>
          <a:bodyPr wrap="square" lIns="91418" tIns="45709" rIns="91418" bIns="45709">
            <a:spAutoFit/>
          </a:bodyPr>
          <a:lstStyle/>
          <a:p>
            <a:pPr algn="just">
              <a:lnSpc>
                <a:spcPct val="150000"/>
              </a:lnSpc>
              <a:spcAft>
                <a:spcPts val="800"/>
              </a:spcAft>
              <a:tabLst>
                <a:tab pos="658976" algn="l"/>
              </a:tabLst>
            </a:pPr>
            <a:r>
              <a:rPr lang="en-GB" sz="2400"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52F9FA2-7EAC-4183-811C-A350A51238D6}"/>
              </a:ext>
            </a:extLst>
          </p:cNvPr>
          <p:cNvSpPr/>
          <p:nvPr/>
        </p:nvSpPr>
        <p:spPr>
          <a:xfrm>
            <a:off x="1599157" y="12861"/>
            <a:ext cx="616206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sp>
        <p:nvSpPr>
          <p:cNvPr id="5" name="Rectangle 4">
            <a:extLst>
              <a:ext uri="{FF2B5EF4-FFF2-40B4-BE49-F238E27FC236}">
                <a16:creationId xmlns:a16="http://schemas.microsoft.com/office/drawing/2014/main" id="{D3FEF143-1080-43A7-8FE3-88948DFD96FF}"/>
              </a:ext>
            </a:extLst>
          </p:cNvPr>
          <p:cNvSpPr/>
          <p:nvPr/>
        </p:nvSpPr>
        <p:spPr>
          <a:xfrm>
            <a:off x="366169" y="1144662"/>
            <a:ext cx="8443666" cy="5847755"/>
          </a:xfrm>
          <a:prstGeom prst="rect">
            <a:avLst/>
          </a:prstGeom>
        </p:spPr>
        <p:txBody>
          <a:bodyPr wrap="square">
            <a:spAutoFit/>
          </a:bodyPr>
          <a:lstStyle/>
          <a:p>
            <a:pPr algn="just"/>
            <a:r>
              <a:rPr lang="en-US" sz="1700" dirty="0">
                <a:ea typeface="Tahoma" panose="020B0604030504040204" pitchFamily="34" charset="0"/>
                <a:cs typeface="Tahoma" panose="020B0604030504040204" pitchFamily="34" charset="0"/>
              </a:rPr>
              <a:t>There was a lot of inter-agency synergy and collaborations. For instance, the MD of NEMSA led a delegation to the Inspector General of Police on a courtesy visit, which has resulted in a partnership between the two Agencies. NEMSA is also in partnership with the Consumer Protection Council (CPC) which has led to many outings such as town hall meetings and airing on NTA. NEMSA also has a partnership with the Federal Fire Service, GIZ, amongst others.</a:t>
            </a:r>
          </a:p>
          <a:p>
            <a:pPr algn="just"/>
            <a:endParaRPr lang="en-US" sz="1600" dirty="0">
              <a:ea typeface="Tahoma" panose="020B0604030504040204" pitchFamily="34" charset="0"/>
              <a:cs typeface="Tahoma" panose="020B0604030504040204" pitchFamily="34" charset="0"/>
            </a:endParaRPr>
          </a:p>
          <a:p>
            <a:pPr algn="just"/>
            <a:r>
              <a:rPr lang="en-US" sz="1700" dirty="0">
                <a:ea typeface="Tahoma" panose="020B0604030504040204" pitchFamily="34" charset="0"/>
                <a:cs typeface="Tahoma" panose="020B0604030504040204" pitchFamily="34" charset="0"/>
              </a:rPr>
              <a:t>Most of the activities carried out for the year 2016 by NEMSA, raised public awareness of the organization to acceptable levels. The organization aims to achieve more outreaches in 2017. For example, in Metering, given what happened with the Kaduna Disco, after due investigations by NEMSA, going forward, no meter is distributed or installed by the DISCO without two-type tests carried out by NEMSA as evidence by its seal. This was publicized through a Press conference on Metering Deployment Requirements in the NESI on the 15th of December 2016. Other Discos will hopefully implement the same to avoid sanctions.</a:t>
            </a:r>
          </a:p>
          <a:p>
            <a:pPr algn="just"/>
            <a:r>
              <a:rPr lang="en-US" sz="1700" dirty="0">
                <a:ea typeface="Tahoma" panose="020B0604030504040204" pitchFamily="34" charset="0"/>
                <a:cs typeface="Tahoma" panose="020B0604030504040204" pitchFamily="34" charset="0"/>
              </a:rPr>
              <a:t>Other examples of heightened publicity in the year 2016 was that of the flag off of the Certification of Electrical Contractors as well as the Monday, April 11, 2016 Public Notice on the Ban of Substandard Materials in the Nigerian Electricity Supply Industry (NESI) and Reporting of Electrical Incidences (Accidents/Electrocution(s), Electrical Fires) for Investigation to NEMSA. We can safely say that the role of NEMSA in the Power industry is clearer to the populace now and much more acceptable/appreciated and has the hope of greater impact in 2017.</a:t>
            </a:r>
          </a:p>
          <a:p>
            <a:pPr algn="just"/>
            <a:endParaRPr lang="en-US" sz="1700" dirty="0">
              <a:ea typeface="Tahoma" panose="020B0604030504040204" pitchFamily="34" charset="0"/>
              <a:cs typeface="Tahoma" panose="020B0604030504040204" pitchFamily="34" charset="0"/>
            </a:endParaRPr>
          </a:p>
          <a:p>
            <a:pPr algn="just"/>
            <a:endParaRPr lang="en-US" sz="1700" dirty="0">
              <a:ea typeface="Tahoma" panose="020B0604030504040204" pitchFamily="34" charset="0"/>
              <a:cs typeface="Tahoma" panose="020B0604030504040204" pitchFamily="34" charset="0"/>
            </a:endParaRPr>
          </a:p>
        </p:txBody>
      </p:sp>
      <p:pic>
        <p:nvPicPr>
          <p:cNvPr id="15"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24</a:t>
            </a:r>
            <a:endParaRPr lang="af-ZA" sz="1000" dirty="0"/>
          </a:p>
        </p:txBody>
      </p:sp>
    </p:spTree>
    <p:extLst>
      <p:ext uri="{BB962C8B-B14F-4D97-AF65-F5344CB8AC3E}">
        <p14:creationId xmlns:p14="http://schemas.microsoft.com/office/powerpoint/2010/main" val="2065993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860120"/>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128465" y="1720071"/>
            <a:ext cx="8710737" cy="587126"/>
          </a:xfrm>
          <a:prstGeom prst="rect">
            <a:avLst/>
          </a:prstGeom>
        </p:spPr>
        <p:txBody>
          <a:bodyPr wrap="square" lIns="91418" tIns="45709" rIns="91418" bIns="45709">
            <a:spAutoFit/>
          </a:bodyPr>
          <a:lstStyle/>
          <a:p>
            <a:pPr algn="just">
              <a:lnSpc>
                <a:spcPct val="150000"/>
              </a:lnSpc>
              <a:spcAft>
                <a:spcPts val="800"/>
              </a:spcAft>
              <a:tabLst>
                <a:tab pos="658976" algn="l"/>
              </a:tabLst>
            </a:pPr>
            <a:r>
              <a:rPr lang="en-GB" sz="2400"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52F9FA2-7EAC-4183-811C-A350A51238D6}"/>
              </a:ext>
            </a:extLst>
          </p:cNvPr>
          <p:cNvSpPr/>
          <p:nvPr/>
        </p:nvSpPr>
        <p:spPr>
          <a:xfrm>
            <a:off x="1599157" y="12861"/>
            <a:ext cx="616206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sp>
        <p:nvSpPr>
          <p:cNvPr id="5" name="Rectangle 4">
            <a:extLst>
              <a:ext uri="{FF2B5EF4-FFF2-40B4-BE49-F238E27FC236}">
                <a16:creationId xmlns:a16="http://schemas.microsoft.com/office/drawing/2014/main" id="{D3FEF143-1080-43A7-8FE3-88948DFD96FF}"/>
              </a:ext>
            </a:extLst>
          </p:cNvPr>
          <p:cNvSpPr/>
          <p:nvPr/>
        </p:nvSpPr>
        <p:spPr>
          <a:xfrm>
            <a:off x="391547" y="1546368"/>
            <a:ext cx="8443666" cy="492443"/>
          </a:xfrm>
          <a:prstGeom prst="rect">
            <a:avLst/>
          </a:prstGeom>
        </p:spPr>
        <p:txBody>
          <a:bodyPr wrap="square">
            <a:spAutoFit/>
          </a:bodyPr>
          <a:lstStyle/>
          <a:p>
            <a:endParaRPr lang="en-US" sz="1400" dirty="0">
              <a:latin typeface="Tahoma" panose="020B0604030504040204" pitchFamily="34" charset="0"/>
              <a:ea typeface="Tahoma" panose="020B0604030504040204" pitchFamily="34" charset="0"/>
              <a:cs typeface="Tahoma" panose="020B0604030504040204" pitchFamily="34" charset="0"/>
            </a:endParaRPr>
          </a:p>
          <a:p>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12" name="Rectangle 11">
            <a:extLst>
              <a:ext uri="{FF2B5EF4-FFF2-40B4-BE49-F238E27FC236}">
                <a16:creationId xmlns:a16="http://schemas.microsoft.com/office/drawing/2014/main" id="{2866A1E2-C4C6-4086-B6F2-08EE33824875}"/>
              </a:ext>
            </a:extLst>
          </p:cNvPr>
          <p:cNvSpPr/>
          <p:nvPr/>
        </p:nvSpPr>
        <p:spPr>
          <a:xfrm>
            <a:off x="477390" y="1301861"/>
            <a:ext cx="8271980" cy="5047536"/>
          </a:xfrm>
          <a:prstGeom prst="rect">
            <a:avLst/>
          </a:prstGeom>
        </p:spPr>
        <p:txBody>
          <a:bodyPr wrap="square">
            <a:spAutoFit/>
          </a:bodyPr>
          <a:lstStyle/>
          <a:p>
            <a:pPr algn="just"/>
            <a:r>
              <a:rPr lang="en-US" sz="1600" b="1" dirty="0">
                <a:latin typeface="Tahoma" panose="020B0604030504040204" pitchFamily="34" charset="0"/>
                <a:ea typeface="Tahoma" panose="020B0604030504040204" pitchFamily="34" charset="0"/>
                <a:cs typeface="Tahoma" panose="020B0604030504040204" pitchFamily="34" charset="0"/>
              </a:rPr>
              <a:t>OBJECTIVES OF THE COMMUNICATION STARTEGY:</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Increased and sustained awareness on the activities and mandate of the agency</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Reduce the spate of electrocution and electricity accidents by informing the public on the hazards of substandard materials on lives and property in the NESI</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Improve on the message approach to the consumers</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Maintain a good working environment </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Build awareness of a project among a wide but defined group of audiences and user groups. </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Secure the commitment of a defined group of stakeholders to the project aims. </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Influence specific policies or policymakers around key aspects. </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Encourage participation among researchers or partner bodies</a:t>
            </a:r>
          </a:p>
          <a:p>
            <a:pPr algn="just"/>
            <a:endParaRPr lang="en-US" sz="1600" dirty="0">
              <a:latin typeface="Tahoma" panose="020B0604030504040204" pitchFamily="34" charset="0"/>
              <a:ea typeface="Tahoma" panose="020B0604030504040204" pitchFamily="34" charset="0"/>
              <a:cs typeface="Tahoma" panose="020B0604030504040204" pitchFamily="34" charset="0"/>
            </a:endParaRPr>
          </a:p>
          <a:p>
            <a:pPr algn="just"/>
            <a:r>
              <a:rPr lang="en-US" sz="1600" dirty="0">
                <a:latin typeface="Tahoma" panose="020B0604030504040204" pitchFamily="34" charset="0"/>
                <a:ea typeface="Tahoma" panose="020B0604030504040204" pitchFamily="34" charset="0"/>
                <a:cs typeface="Tahoma" panose="020B0604030504040204" pitchFamily="34" charset="0"/>
              </a:rPr>
              <a:t>GOALS</a:t>
            </a:r>
          </a:p>
          <a:p>
            <a:pPr marL="400050" indent="-400050" algn="just">
              <a:buFont typeface="+mj-lt"/>
              <a:buAutoNum type="romanLcPeriod"/>
            </a:pPr>
            <a:r>
              <a:rPr lang="en-US" sz="1600" b="1" dirty="0">
                <a:latin typeface="Tahoma" panose="020B0604030504040204" pitchFamily="34" charset="0"/>
                <a:ea typeface="Tahoma" panose="020B0604030504040204" pitchFamily="34" charset="0"/>
                <a:cs typeface="Tahoma" panose="020B0604030504040204" pitchFamily="34" charset="0"/>
              </a:rPr>
              <a:t>Reputation management goals</a:t>
            </a:r>
            <a:r>
              <a:rPr lang="en-US" sz="1600" dirty="0">
                <a:latin typeface="Tahoma" panose="020B0604030504040204" pitchFamily="34" charset="0"/>
                <a:ea typeface="Tahoma" panose="020B0604030504040204" pitchFamily="34" charset="0"/>
                <a:cs typeface="Tahoma" panose="020B0604030504040204" pitchFamily="34" charset="0"/>
              </a:rPr>
              <a:t>: We aim to improve stakeholders/consumers opinions of our organization significantly within the next year.</a:t>
            </a:r>
          </a:p>
          <a:p>
            <a:pPr marL="400050" indent="-400050" algn="just">
              <a:buFont typeface="+mj-lt"/>
              <a:buAutoNum type="romanLcPeriod"/>
            </a:pPr>
            <a:r>
              <a:rPr lang="en-US" sz="1600" b="1" dirty="0">
                <a:latin typeface="Tahoma" panose="020B0604030504040204" pitchFamily="34" charset="0"/>
                <a:ea typeface="Tahoma" panose="020B0604030504040204" pitchFamily="34" charset="0"/>
                <a:cs typeface="Tahoma" panose="020B0604030504040204" pitchFamily="34" charset="0"/>
              </a:rPr>
              <a:t>Relationship management goals</a:t>
            </a:r>
            <a:r>
              <a:rPr lang="en-US" sz="1600" dirty="0">
                <a:latin typeface="Tahoma" panose="020B0604030504040204" pitchFamily="34" charset="0"/>
                <a:ea typeface="Tahoma" panose="020B0604030504040204" pitchFamily="34" charset="0"/>
                <a:cs typeface="Tahoma" panose="020B0604030504040204" pitchFamily="34" charset="0"/>
              </a:rPr>
              <a:t>: We aim to improve communication with our stakeholders within the year.</a:t>
            </a:r>
          </a:p>
          <a:p>
            <a:pPr marL="400050" indent="-400050" algn="just">
              <a:buFont typeface="+mj-lt"/>
              <a:buAutoNum type="romanLcPeriod"/>
            </a:pPr>
            <a:r>
              <a:rPr lang="en-US" sz="1600" b="1" dirty="0">
                <a:latin typeface="Tahoma" panose="020B0604030504040204" pitchFamily="34" charset="0"/>
                <a:ea typeface="Tahoma" panose="020B0604030504040204" pitchFamily="34" charset="0"/>
                <a:cs typeface="Tahoma" panose="020B0604030504040204" pitchFamily="34" charset="0"/>
              </a:rPr>
              <a:t>Task management goals</a:t>
            </a:r>
            <a:r>
              <a:rPr lang="en-US" sz="1600" dirty="0">
                <a:latin typeface="Tahoma" panose="020B0604030504040204" pitchFamily="34" charset="0"/>
                <a:ea typeface="Tahoma" panose="020B0604030504040204" pitchFamily="34" charset="0"/>
                <a:cs typeface="Tahoma" panose="020B0604030504040204" pitchFamily="34" charset="0"/>
              </a:rPr>
              <a:t>: Our goal is to increase participation of our staff in meetings.</a:t>
            </a:r>
          </a:p>
          <a:p>
            <a:pPr algn="just"/>
            <a:endParaRPr lang="en-US" dirty="0"/>
          </a:p>
        </p:txBody>
      </p:sp>
      <p:pic>
        <p:nvPicPr>
          <p:cNvPr id="15"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25</a:t>
            </a:r>
            <a:endParaRPr lang="af-ZA" sz="1000" dirty="0"/>
          </a:p>
        </p:txBody>
      </p:sp>
    </p:spTree>
    <p:extLst>
      <p:ext uri="{BB962C8B-B14F-4D97-AF65-F5344CB8AC3E}">
        <p14:creationId xmlns:p14="http://schemas.microsoft.com/office/powerpoint/2010/main" val="2168535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808161"/>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258011" y="1855096"/>
            <a:ext cx="8710737" cy="587126"/>
          </a:xfrm>
          <a:prstGeom prst="rect">
            <a:avLst/>
          </a:prstGeom>
        </p:spPr>
        <p:txBody>
          <a:bodyPr wrap="square" lIns="91418" tIns="45709" rIns="91418" bIns="45709">
            <a:spAutoFit/>
          </a:bodyPr>
          <a:lstStyle/>
          <a:p>
            <a:pPr algn="just">
              <a:lnSpc>
                <a:spcPct val="150000"/>
              </a:lnSpc>
              <a:spcAft>
                <a:spcPts val="800"/>
              </a:spcAft>
              <a:tabLst>
                <a:tab pos="658976" algn="l"/>
              </a:tabLst>
            </a:pPr>
            <a:r>
              <a:rPr lang="en-GB" sz="2400"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52F9FA2-7EAC-4183-811C-A350A51238D6}"/>
              </a:ext>
            </a:extLst>
          </p:cNvPr>
          <p:cNvSpPr/>
          <p:nvPr/>
        </p:nvSpPr>
        <p:spPr>
          <a:xfrm>
            <a:off x="1599157" y="12861"/>
            <a:ext cx="616206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sp>
        <p:nvSpPr>
          <p:cNvPr id="5" name="Rectangle 4">
            <a:extLst>
              <a:ext uri="{FF2B5EF4-FFF2-40B4-BE49-F238E27FC236}">
                <a16:creationId xmlns:a16="http://schemas.microsoft.com/office/drawing/2014/main" id="{D3FEF143-1080-43A7-8FE3-88948DFD96FF}"/>
              </a:ext>
            </a:extLst>
          </p:cNvPr>
          <p:cNvSpPr/>
          <p:nvPr/>
        </p:nvSpPr>
        <p:spPr>
          <a:xfrm>
            <a:off x="408189" y="1170786"/>
            <a:ext cx="8443666" cy="5570756"/>
          </a:xfrm>
          <a:prstGeom prst="rect">
            <a:avLst/>
          </a:prstGeom>
        </p:spPr>
        <p:txBody>
          <a:bodyPr wrap="square">
            <a:spAutoFit/>
          </a:bodyPr>
          <a:lstStyle/>
          <a:p>
            <a:pPr algn="just"/>
            <a:r>
              <a:rPr lang="en-US" sz="1600" b="1" dirty="0">
                <a:latin typeface="Tahoma" panose="020B0604030504040204" pitchFamily="34" charset="0"/>
                <a:ea typeface="Tahoma" panose="020B0604030504040204" pitchFamily="34" charset="0"/>
                <a:cs typeface="Tahoma" panose="020B0604030504040204" pitchFamily="34" charset="0"/>
              </a:rPr>
              <a:t>Target Audience</a:t>
            </a:r>
          </a:p>
          <a:p>
            <a:pPr algn="just"/>
            <a:r>
              <a:rPr lang="en-US" sz="1600" dirty="0">
                <a:latin typeface="Tahoma" panose="020B0604030504040204" pitchFamily="34" charset="0"/>
                <a:ea typeface="Tahoma" panose="020B0604030504040204" pitchFamily="34" charset="0"/>
                <a:cs typeface="Tahoma" panose="020B0604030504040204" pitchFamily="34" charset="0"/>
              </a:rPr>
              <a:t>The media, both the electronic and print</a:t>
            </a:r>
          </a:p>
          <a:p>
            <a:pPr algn="just"/>
            <a:r>
              <a:rPr lang="en-US" sz="1600" dirty="0">
                <a:latin typeface="Tahoma" panose="020B0604030504040204" pitchFamily="34" charset="0"/>
                <a:ea typeface="Tahoma" panose="020B0604030504040204" pitchFamily="34" charset="0"/>
                <a:cs typeface="Tahoma" panose="020B0604030504040204" pitchFamily="34" charset="0"/>
              </a:rPr>
              <a:t>Electricity consumers; the NESI; and the country at large.</a:t>
            </a:r>
          </a:p>
          <a:p>
            <a:pPr algn="just"/>
            <a:r>
              <a:rPr lang="en-US" sz="1600" dirty="0">
                <a:latin typeface="Tahoma" panose="020B0604030504040204" pitchFamily="34" charset="0"/>
                <a:ea typeface="Tahoma" panose="020B0604030504040204" pitchFamily="34" charset="0"/>
                <a:cs typeface="Tahoma" panose="020B0604030504040204" pitchFamily="34" charset="0"/>
              </a:rPr>
              <a:t>MDAs, parastatals and agencies of government</a:t>
            </a:r>
          </a:p>
          <a:p>
            <a:pPr algn="just"/>
            <a:r>
              <a:rPr lang="en-US" sz="1600" dirty="0">
                <a:latin typeface="Tahoma" panose="020B0604030504040204" pitchFamily="34" charset="0"/>
                <a:ea typeface="Tahoma" panose="020B0604030504040204" pitchFamily="34" charset="0"/>
                <a:cs typeface="Tahoma" panose="020B0604030504040204" pitchFamily="34" charset="0"/>
              </a:rPr>
              <a:t>Indigent poor at the grassroot with advocacies with pamphlets and flyers</a:t>
            </a:r>
          </a:p>
          <a:p>
            <a:pPr algn="just"/>
            <a:r>
              <a:rPr lang="en-US" sz="1600" dirty="0">
                <a:latin typeface="Tahoma" panose="020B0604030504040204" pitchFamily="34" charset="0"/>
                <a:ea typeface="Tahoma" panose="020B0604030504040204" pitchFamily="34" charset="0"/>
                <a:cs typeface="Tahoma" panose="020B0604030504040204" pitchFamily="34" charset="0"/>
              </a:rPr>
              <a:t>Staff of the agency both at the headquarters and the states</a:t>
            </a:r>
          </a:p>
          <a:p>
            <a:pPr algn="just"/>
            <a:endParaRPr lang="en-US" sz="1600" dirty="0">
              <a:latin typeface="Tahoma" panose="020B0604030504040204" pitchFamily="34" charset="0"/>
              <a:ea typeface="Tahoma" panose="020B0604030504040204" pitchFamily="34" charset="0"/>
              <a:cs typeface="Tahoma" panose="020B0604030504040204" pitchFamily="34" charset="0"/>
            </a:endParaRPr>
          </a:p>
          <a:p>
            <a:pPr algn="just"/>
            <a:endParaRPr lang="en-US" sz="200" dirty="0">
              <a:latin typeface="Tahoma" panose="020B0604030504040204" pitchFamily="34" charset="0"/>
              <a:ea typeface="Tahoma" panose="020B0604030504040204" pitchFamily="34" charset="0"/>
              <a:cs typeface="Tahoma" panose="020B0604030504040204" pitchFamily="34" charset="0"/>
            </a:endParaRPr>
          </a:p>
          <a:p>
            <a:pPr algn="just"/>
            <a:r>
              <a:rPr lang="en-US" sz="1600" b="1" dirty="0">
                <a:latin typeface="Tahoma" panose="020B0604030504040204" pitchFamily="34" charset="0"/>
                <a:ea typeface="Tahoma" panose="020B0604030504040204" pitchFamily="34" charset="0"/>
                <a:cs typeface="Tahoma" panose="020B0604030504040204" pitchFamily="34" charset="0"/>
              </a:rPr>
              <a:t>Key Message per Target Audience</a:t>
            </a:r>
          </a:p>
          <a:p>
            <a:pPr algn="just"/>
            <a:endParaRPr lang="en-US" sz="400" dirty="0">
              <a:latin typeface="Tahoma" panose="020B0604030504040204" pitchFamily="34" charset="0"/>
              <a:ea typeface="Tahoma" panose="020B0604030504040204" pitchFamily="34" charset="0"/>
              <a:cs typeface="Tahoma" panose="020B0604030504040204" pitchFamily="34" charset="0"/>
            </a:endParaRPr>
          </a:p>
          <a:p>
            <a:pPr algn="just"/>
            <a:r>
              <a:rPr lang="en-US" sz="1600" dirty="0">
                <a:latin typeface="Tahoma" panose="020B0604030504040204" pitchFamily="34" charset="0"/>
                <a:ea typeface="Tahoma" panose="020B0604030504040204" pitchFamily="34" charset="0"/>
                <a:cs typeface="Tahoma" panose="020B0604030504040204" pitchFamily="34" charset="0"/>
              </a:rPr>
              <a:t>Target audience is external or internal:</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To garner support from the media in the message of the Agency and get it out to everyone</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To get the consumers to change their attitude towards supporting substandard materials</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To get stakeholders, MDAs, Parastatals, Agencies, media to change their perception and allow for the enforcement of standards in the industry</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To change the assumptions that there is duplication in the roles of NEMSA </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To let other Agencies of Government, know that they are needed as partners in the fight against substandard materials and quacks as they affect safety of lives and property in the country.</a:t>
            </a:r>
          </a:p>
          <a:p>
            <a:pPr marL="400050" indent="-400050" algn="just">
              <a:buFont typeface="+mj-lt"/>
              <a:buAutoNum type="romanLcPeriod"/>
            </a:pPr>
            <a:r>
              <a:rPr lang="en-US" sz="1600" dirty="0">
                <a:latin typeface="Tahoma" panose="020B0604030504040204" pitchFamily="34" charset="0"/>
                <a:ea typeface="Tahoma" panose="020B0604030504040204" pitchFamily="34" charset="0"/>
                <a:cs typeface="Tahoma" panose="020B0604030504040204" pitchFamily="34" charset="0"/>
              </a:rPr>
              <a:t>To get the general public and staff motivated in the issue of safety of lives and property.</a:t>
            </a:r>
          </a:p>
          <a:p>
            <a:pPr algn="just"/>
            <a:endParaRPr lang="en-US" sz="1400" dirty="0">
              <a:latin typeface="Tahoma" panose="020B0604030504040204" pitchFamily="34" charset="0"/>
              <a:ea typeface="Tahoma" panose="020B0604030504040204" pitchFamily="34" charset="0"/>
              <a:cs typeface="Tahoma" panose="020B0604030504040204" pitchFamily="34" charset="0"/>
            </a:endParaRPr>
          </a:p>
        </p:txBody>
      </p:sp>
      <p:sp>
        <p:nvSpPr>
          <p:cNvPr id="12" name="Rectangle 11">
            <a:extLst>
              <a:ext uri="{FF2B5EF4-FFF2-40B4-BE49-F238E27FC236}">
                <a16:creationId xmlns:a16="http://schemas.microsoft.com/office/drawing/2014/main" id="{2866A1E2-C4C6-4086-B6F2-08EE33824875}"/>
              </a:ext>
            </a:extLst>
          </p:cNvPr>
          <p:cNvSpPr/>
          <p:nvPr/>
        </p:nvSpPr>
        <p:spPr>
          <a:xfrm>
            <a:off x="442842" y="1954347"/>
            <a:ext cx="8271980" cy="615553"/>
          </a:xfrm>
          <a:prstGeom prst="rect">
            <a:avLst/>
          </a:prstGeom>
        </p:spPr>
        <p:txBody>
          <a:bodyPr wrap="square">
            <a:spAutoFit/>
          </a:bodyPr>
          <a:lstStyle/>
          <a:p>
            <a:endParaRPr lang="en-US" sz="1600" b="1" dirty="0">
              <a:latin typeface="Tahoma" panose="020B0604030504040204" pitchFamily="34" charset="0"/>
              <a:ea typeface="Tahoma" panose="020B0604030504040204" pitchFamily="34" charset="0"/>
              <a:cs typeface="Tahoma" panose="020B0604030504040204" pitchFamily="34" charset="0"/>
            </a:endParaRPr>
          </a:p>
          <a:p>
            <a:endParaRPr lang="en-US" dirty="0"/>
          </a:p>
        </p:txBody>
      </p:sp>
      <p:pic>
        <p:nvPicPr>
          <p:cNvPr id="15"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26</a:t>
            </a:r>
            <a:endParaRPr lang="af-ZA" sz="1000" dirty="0"/>
          </a:p>
        </p:txBody>
      </p:sp>
    </p:spTree>
    <p:extLst>
      <p:ext uri="{BB962C8B-B14F-4D97-AF65-F5344CB8AC3E}">
        <p14:creationId xmlns:p14="http://schemas.microsoft.com/office/powerpoint/2010/main" val="3776274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6832" y="830211"/>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258011" y="1855096"/>
            <a:ext cx="8710737" cy="587126"/>
          </a:xfrm>
          <a:prstGeom prst="rect">
            <a:avLst/>
          </a:prstGeom>
        </p:spPr>
        <p:txBody>
          <a:bodyPr wrap="square" lIns="91418" tIns="45709" rIns="91418" bIns="45709">
            <a:spAutoFit/>
          </a:bodyPr>
          <a:lstStyle/>
          <a:p>
            <a:pPr algn="just">
              <a:lnSpc>
                <a:spcPct val="150000"/>
              </a:lnSpc>
              <a:spcAft>
                <a:spcPts val="800"/>
              </a:spcAft>
              <a:tabLst>
                <a:tab pos="658976" algn="l"/>
              </a:tabLst>
            </a:pPr>
            <a:r>
              <a:rPr lang="en-GB" sz="2400"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52F9FA2-7EAC-4183-811C-A350A51238D6}"/>
              </a:ext>
            </a:extLst>
          </p:cNvPr>
          <p:cNvSpPr/>
          <p:nvPr/>
        </p:nvSpPr>
        <p:spPr>
          <a:xfrm>
            <a:off x="1599157" y="12861"/>
            <a:ext cx="616206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sp>
        <p:nvSpPr>
          <p:cNvPr id="12" name="Rectangle 11">
            <a:extLst>
              <a:ext uri="{FF2B5EF4-FFF2-40B4-BE49-F238E27FC236}">
                <a16:creationId xmlns:a16="http://schemas.microsoft.com/office/drawing/2014/main" id="{2866A1E2-C4C6-4086-B6F2-08EE33824875}"/>
              </a:ext>
            </a:extLst>
          </p:cNvPr>
          <p:cNvSpPr/>
          <p:nvPr/>
        </p:nvSpPr>
        <p:spPr>
          <a:xfrm>
            <a:off x="442842" y="1954347"/>
            <a:ext cx="8271980" cy="615553"/>
          </a:xfrm>
          <a:prstGeom prst="rect">
            <a:avLst/>
          </a:prstGeom>
        </p:spPr>
        <p:txBody>
          <a:bodyPr wrap="square">
            <a:spAutoFit/>
          </a:bodyPr>
          <a:lstStyle/>
          <a:p>
            <a:endParaRPr lang="en-US" sz="1600" b="1" dirty="0">
              <a:latin typeface="Tahoma" panose="020B0604030504040204" pitchFamily="34" charset="0"/>
              <a:ea typeface="Tahoma" panose="020B0604030504040204" pitchFamily="34" charset="0"/>
              <a:cs typeface="Tahoma" panose="020B0604030504040204" pitchFamily="34" charset="0"/>
            </a:endParaRPr>
          </a:p>
          <a:p>
            <a:endParaRPr lang="en-US" dirty="0"/>
          </a:p>
        </p:txBody>
      </p:sp>
      <p:sp>
        <p:nvSpPr>
          <p:cNvPr id="13" name="Rectangle 12">
            <a:extLst>
              <a:ext uri="{FF2B5EF4-FFF2-40B4-BE49-F238E27FC236}">
                <a16:creationId xmlns:a16="http://schemas.microsoft.com/office/drawing/2014/main" id="{BFBB0661-3419-4F6C-818E-E831595D1218}"/>
              </a:ext>
            </a:extLst>
          </p:cNvPr>
          <p:cNvSpPr/>
          <p:nvPr/>
        </p:nvSpPr>
        <p:spPr>
          <a:xfrm>
            <a:off x="442841" y="1213190"/>
            <a:ext cx="8525907" cy="5893921"/>
          </a:xfrm>
          <a:prstGeom prst="rect">
            <a:avLst/>
          </a:prstGeom>
        </p:spPr>
        <p:txBody>
          <a:bodyPr wrap="square">
            <a:spAutoFit/>
          </a:bodyPr>
          <a:lstStyle/>
          <a:p>
            <a:r>
              <a:rPr lang="en-US" sz="1600" b="1" dirty="0">
                <a:latin typeface="Tahoma" panose="020B0604030504040204" pitchFamily="34" charset="0"/>
                <a:ea typeface="Tahoma" panose="020B0604030504040204" pitchFamily="34" charset="0"/>
                <a:cs typeface="Tahoma" panose="020B0604030504040204" pitchFamily="34" charset="0"/>
              </a:rPr>
              <a:t>Communications Mix</a:t>
            </a:r>
          </a:p>
          <a:p>
            <a:r>
              <a:rPr lang="en-US" sz="1600" b="1" dirty="0">
                <a:latin typeface="Tahoma" panose="020B0604030504040204" pitchFamily="34" charset="0"/>
                <a:ea typeface="Tahoma" panose="020B0604030504040204" pitchFamily="34" charset="0"/>
                <a:cs typeface="Tahoma" panose="020B0604030504040204" pitchFamily="34" charset="0"/>
              </a:rPr>
              <a:t>External Communications Mix:</a:t>
            </a:r>
          </a:p>
          <a:p>
            <a:pPr marL="171450" indent="-171450">
              <a:buFont typeface="Wingdings" panose="05000000000000000000" pitchFamily="2" charset="2"/>
              <a:buChar char="§"/>
            </a:pPr>
            <a:r>
              <a:rPr lang="en-US" sz="1600" dirty="0">
                <a:latin typeface="Tahoma" panose="020B0604030504040204" pitchFamily="34" charset="0"/>
                <a:ea typeface="Tahoma" panose="020B0604030504040204" pitchFamily="34" charset="0"/>
                <a:cs typeface="Tahoma" panose="020B0604030504040204" pitchFamily="34" charset="0"/>
              </a:rPr>
              <a:t>Press, Press release, Radio, Opinion editorial, Features, Features advisories, Documentaries and  TV series</a:t>
            </a:r>
          </a:p>
          <a:p>
            <a:endParaRPr lang="en-US" sz="400" dirty="0">
              <a:latin typeface="Tahoma" panose="020B0604030504040204" pitchFamily="34" charset="0"/>
              <a:ea typeface="Tahoma" panose="020B0604030504040204" pitchFamily="34" charset="0"/>
              <a:cs typeface="Tahoma" panose="020B0604030504040204" pitchFamily="34" charset="0"/>
            </a:endParaRPr>
          </a:p>
          <a:p>
            <a:r>
              <a:rPr lang="en-US" sz="1600" b="1" dirty="0">
                <a:latin typeface="Tahoma" panose="020B0604030504040204" pitchFamily="34" charset="0"/>
                <a:ea typeface="Tahoma" panose="020B0604030504040204" pitchFamily="34" charset="0"/>
                <a:cs typeface="Tahoma" panose="020B0604030504040204" pitchFamily="34" charset="0"/>
              </a:rPr>
              <a:t>Online:</a:t>
            </a:r>
          </a:p>
          <a:p>
            <a:pPr marL="171450" indent="-171450">
              <a:buFont typeface="Wingdings" panose="05000000000000000000" pitchFamily="2" charset="2"/>
              <a:buChar char="§"/>
            </a:pPr>
            <a:r>
              <a:rPr lang="en-US" sz="1600" dirty="0">
                <a:latin typeface="Tahoma" panose="020B0604030504040204" pitchFamily="34" charset="0"/>
                <a:ea typeface="Tahoma" panose="020B0604030504040204" pitchFamily="34" charset="0"/>
                <a:cs typeface="Tahoma" panose="020B0604030504040204" pitchFamily="34" charset="0"/>
              </a:rPr>
              <a:t>Other related websites</a:t>
            </a:r>
          </a:p>
          <a:p>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sz="1600" b="1" dirty="0">
                <a:latin typeface="Tahoma" panose="020B0604030504040204" pitchFamily="34" charset="0"/>
                <a:ea typeface="Tahoma" panose="020B0604030504040204" pitchFamily="34" charset="0"/>
                <a:cs typeface="Tahoma" panose="020B0604030504040204" pitchFamily="34" charset="0"/>
              </a:rPr>
              <a:t>Multimedia</a:t>
            </a:r>
            <a:r>
              <a:rPr lang="en-US" sz="1600" dirty="0">
                <a:latin typeface="Tahoma" panose="020B0604030504040204" pitchFamily="34" charset="0"/>
                <a:ea typeface="Tahoma" panose="020B0604030504040204" pitchFamily="34" charset="0"/>
                <a:cs typeface="Tahoma" panose="020B0604030504040204" pitchFamily="34" charset="0"/>
              </a:rPr>
              <a:t>:</a:t>
            </a:r>
          </a:p>
          <a:p>
            <a:pPr marL="171450" indent="-171450">
              <a:buFont typeface="Wingdings" panose="05000000000000000000" pitchFamily="2" charset="2"/>
              <a:buChar char="§"/>
            </a:pPr>
            <a:r>
              <a:rPr lang="en-US" sz="1600" dirty="0">
                <a:latin typeface="Tahoma" panose="020B0604030504040204" pitchFamily="34" charset="0"/>
                <a:ea typeface="Tahoma" panose="020B0604030504040204" pitchFamily="34" charset="0"/>
                <a:cs typeface="Tahoma" panose="020B0604030504040204" pitchFamily="34" charset="0"/>
              </a:rPr>
              <a:t> video, slideshows, E-mail newsletter and  Social media, </a:t>
            </a:r>
          </a:p>
          <a:p>
            <a:endParaRPr lang="en-US" sz="1000" dirty="0">
              <a:latin typeface="Tahoma" panose="020B0604030504040204" pitchFamily="34" charset="0"/>
              <a:ea typeface="Tahoma" panose="020B0604030504040204" pitchFamily="34" charset="0"/>
              <a:cs typeface="Tahoma" panose="020B0604030504040204" pitchFamily="34" charset="0"/>
            </a:endParaRPr>
          </a:p>
          <a:p>
            <a:r>
              <a:rPr lang="en-US" sz="1600" b="1" dirty="0">
                <a:latin typeface="Tahoma" panose="020B0604030504040204" pitchFamily="34" charset="0"/>
                <a:ea typeface="Tahoma" panose="020B0604030504040204" pitchFamily="34" charset="0"/>
                <a:cs typeface="Tahoma" panose="020B0604030504040204" pitchFamily="34" charset="0"/>
              </a:rPr>
              <a:t>Advertising:</a:t>
            </a:r>
          </a:p>
          <a:p>
            <a:pPr marL="171450" indent="-171450">
              <a:buFont typeface="Wingdings" panose="05000000000000000000" pitchFamily="2" charset="2"/>
              <a:buChar char="§"/>
            </a:pPr>
            <a:r>
              <a:rPr lang="en-US" sz="1600" dirty="0">
                <a:latin typeface="Tahoma" panose="020B0604030504040204" pitchFamily="34" charset="0"/>
                <a:ea typeface="Tahoma" panose="020B0604030504040204" pitchFamily="34" charset="0"/>
                <a:cs typeface="Tahoma" panose="020B0604030504040204" pitchFamily="34" charset="0"/>
              </a:rPr>
              <a:t>Print, Radio and Television</a:t>
            </a:r>
          </a:p>
          <a:p>
            <a:endParaRPr lang="en-US" sz="1100" dirty="0">
              <a:latin typeface="Tahoma" panose="020B0604030504040204" pitchFamily="34" charset="0"/>
              <a:ea typeface="Tahoma" panose="020B0604030504040204" pitchFamily="34" charset="0"/>
              <a:cs typeface="Tahoma" panose="020B0604030504040204" pitchFamily="34" charset="0"/>
            </a:endParaRPr>
          </a:p>
          <a:p>
            <a:r>
              <a:rPr lang="en-US" sz="1600" b="1" dirty="0">
                <a:latin typeface="Tahoma" panose="020B0604030504040204" pitchFamily="34" charset="0"/>
                <a:ea typeface="Tahoma" panose="020B0604030504040204" pitchFamily="34" charset="0"/>
                <a:cs typeface="Tahoma" panose="020B0604030504040204" pitchFamily="34" charset="0"/>
              </a:rPr>
              <a:t>Print:</a:t>
            </a:r>
          </a:p>
          <a:p>
            <a:pPr marL="171450" indent="-171450">
              <a:buFont typeface="Wingdings" panose="05000000000000000000" pitchFamily="2" charset="2"/>
              <a:buChar char="§"/>
            </a:pPr>
            <a:r>
              <a:rPr lang="en-US" sz="1600" dirty="0">
                <a:latin typeface="Tahoma" panose="020B0604030504040204" pitchFamily="34" charset="0"/>
                <a:ea typeface="Tahoma" panose="020B0604030504040204" pitchFamily="34" charset="0"/>
                <a:cs typeface="Tahoma" panose="020B0604030504040204" pitchFamily="34" charset="0"/>
              </a:rPr>
              <a:t>Brochures, Posters, Letters, Leaflets, Scientific reports and Billboards</a:t>
            </a:r>
          </a:p>
          <a:p>
            <a:endParaRPr lang="en-US" sz="1100" dirty="0">
              <a:latin typeface="Tahoma" panose="020B0604030504040204" pitchFamily="34" charset="0"/>
              <a:ea typeface="Tahoma" panose="020B0604030504040204" pitchFamily="34" charset="0"/>
              <a:cs typeface="Tahoma" panose="020B0604030504040204" pitchFamily="34" charset="0"/>
            </a:endParaRPr>
          </a:p>
          <a:p>
            <a:r>
              <a:rPr lang="en-US" sz="1600" b="1" dirty="0">
                <a:latin typeface="Tahoma" panose="020B0604030504040204" pitchFamily="34" charset="0"/>
                <a:ea typeface="Tahoma" panose="020B0604030504040204" pitchFamily="34" charset="0"/>
                <a:cs typeface="Tahoma" panose="020B0604030504040204" pitchFamily="34" charset="0"/>
              </a:rPr>
              <a:t>Public Relations:</a:t>
            </a:r>
          </a:p>
          <a:p>
            <a:pPr marL="171450" indent="-171450">
              <a:buFont typeface="Wingdings" panose="05000000000000000000" pitchFamily="2" charset="2"/>
              <a:buChar char="§"/>
            </a:pPr>
            <a:r>
              <a:rPr lang="en-US" sz="1600" dirty="0">
                <a:latin typeface="Tahoma" panose="020B0604030504040204" pitchFamily="34" charset="0"/>
                <a:ea typeface="Tahoma" panose="020B0604030504040204" pitchFamily="34" charset="0"/>
                <a:cs typeface="Tahoma" panose="020B0604030504040204" pitchFamily="34" charset="0"/>
              </a:rPr>
              <a:t>Stakeholders forum, workshops, Telephone calls and Conferences (Media and stakeholders)</a:t>
            </a:r>
          </a:p>
          <a:p>
            <a:endParaRPr lang="en-US" sz="1100" dirty="0">
              <a:latin typeface="Tahoma" panose="020B0604030504040204" pitchFamily="34" charset="0"/>
              <a:ea typeface="Tahoma" panose="020B0604030504040204" pitchFamily="34" charset="0"/>
              <a:cs typeface="Tahoma" panose="020B0604030504040204" pitchFamily="34" charset="0"/>
            </a:endParaRPr>
          </a:p>
          <a:p>
            <a:r>
              <a:rPr lang="en-US" sz="1600" b="1" dirty="0">
                <a:latin typeface="Tahoma" panose="020B0604030504040204" pitchFamily="34" charset="0"/>
                <a:ea typeface="Tahoma" panose="020B0604030504040204" pitchFamily="34" charset="0"/>
                <a:cs typeface="Tahoma" panose="020B0604030504040204" pitchFamily="34" charset="0"/>
              </a:rPr>
              <a:t>Internal Communications Mix:</a:t>
            </a:r>
          </a:p>
          <a:p>
            <a:pPr marL="171450" indent="-171450">
              <a:buFont typeface="Wingdings" panose="05000000000000000000" pitchFamily="2" charset="2"/>
              <a:buChar char="§"/>
            </a:pPr>
            <a:r>
              <a:rPr lang="en-US" sz="1600" dirty="0">
                <a:latin typeface="Tahoma" panose="020B0604030504040204" pitchFamily="34" charset="0"/>
                <a:ea typeface="Tahoma" panose="020B0604030504040204" pitchFamily="34" charset="0"/>
                <a:cs typeface="Tahoma" panose="020B0604030504040204" pitchFamily="34" charset="0"/>
              </a:rPr>
              <a:t>Workshops / Seminars, Face-to-face meetings of the MD/CEO with staffs, Internal memos/circulars, Minutes etc.</a:t>
            </a:r>
          </a:p>
          <a:p>
            <a:endParaRPr lang="en-US" sz="1600" dirty="0"/>
          </a:p>
          <a:p>
            <a:endParaRPr lang="en-US" dirty="0"/>
          </a:p>
        </p:txBody>
      </p:sp>
      <p:pic>
        <p:nvPicPr>
          <p:cNvPr id="15"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27</a:t>
            </a:r>
            <a:endParaRPr lang="af-ZA" sz="1000" dirty="0"/>
          </a:p>
        </p:txBody>
      </p:sp>
    </p:spTree>
    <p:extLst>
      <p:ext uri="{BB962C8B-B14F-4D97-AF65-F5344CB8AC3E}">
        <p14:creationId xmlns:p14="http://schemas.microsoft.com/office/powerpoint/2010/main" val="2834694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830211"/>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258011" y="1855096"/>
            <a:ext cx="8710737" cy="587126"/>
          </a:xfrm>
          <a:prstGeom prst="rect">
            <a:avLst/>
          </a:prstGeom>
        </p:spPr>
        <p:txBody>
          <a:bodyPr wrap="square" lIns="91418" tIns="45709" rIns="91418" bIns="45709">
            <a:spAutoFit/>
          </a:bodyPr>
          <a:lstStyle/>
          <a:p>
            <a:pPr algn="just">
              <a:lnSpc>
                <a:spcPct val="150000"/>
              </a:lnSpc>
              <a:spcAft>
                <a:spcPts val="800"/>
              </a:spcAft>
              <a:tabLst>
                <a:tab pos="658976" algn="l"/>
              </a:tabLst>
            </a:pPr>
            <a:r>
              <a:rPr lang="en-GB" sz="2400"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52F9FA2-7EAC-4183-811C-A350A51238D6}"/>
              </a:ext>
            </a:extLst>
          </p:cNvPr>
          <p:cNvSpPr/>
          <p:nvPr/>
        </p:nvSpPr>
        <p:spPr>
          <a:xfrm>
            <a:off x="1599157" y="12861"/>
            <a:ext cx="616206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sp>
        <p:nvSpPr>
          <p:cNvPr id="12" name="Rectangle 11">
            <a:extLst>
              <a:ext uri="{FF2B5EF4-FFF2-40B4-BE49-F238E27FC236}">
                <a16:creationId xmlns:a16="http://schemas.microsoft.com/office/drawing/2014/main" id="{2866A1E2-C4C6-4086-B6F2-08EE33824875}"/>
              </a:ext>
            </a:extLst>
          </p:cNvPr>
          <p:cNvSpPr/>
          <p:nvPr/>
        </p:nvSpPr>
        <p:spPr>
          <a:xfrm>
            <a:off x="442842" y="1954347"/>
            <a:ext cx="8271980" cy="3046988"/>
          </a:xfrm>
          <a:prstGeom prst="rect">
            <a:avLst/>
          </a:prstGeom>
        </p:spPr>
        <p:txBody>
          <a:bodyPr wrap="square">
            <a:spAutoFit/>
          </a:bodyPr>
          <a:lstStyle/>
          <a:p>
            <a:r>
              <a:rPr lang="en-US" sz="1600" b="1" dirty="0">
                <a:latin typeface="Tahoma" panose="020B0604030504040204" pitchFamily="34" charset="0"/>
                <a:ea typeface="Tahoma" panose="020B0604030504040204" pitchFamily="34" charset="0"/>
                <a:cs typeface="Tahoma" panose="020B0604030504040204" pitchFamily="34" charset="0"/>
              </a:rPr>
              <a:t>Promotion</a:t>
            </a:r>
          </a:p>
          <a:p>
            <a:endParaRPr lang="en-US" sz="1600" b="1"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US" sz="1600" b="1" dirty="0">
                <a:latin typeface="Tahoma" panose="020B0604030504040204" pitchFamily="34" charset="0"/>
                <a:ea typeface="Tahoma" panose="020B0604030504040204" pitchFamily="34" charset="0"/>
                <a:cs typeface="Tahoma" panose="020B0604030504040204" pitchFamily="34" charset="0"/>
              </a:rPr>
              <a:t>Promotion for the various messages and medium will be through press conferences, jingles on the electronic and print media and short advertisements on the social media platform.</a:t>
            </a:r>
          </a:p>
          <a:p>
            <a:endParaRPr lang="en-US" sz="1600" b="1"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US" sz="1600" b="1" dirty="0">
                <a:latin typeface="Tahoma" panose="020B0604030504040204" pitchFamily="34" charset="0"/>
                <a:ea typeface="Tahoma" panose="020B0604030504040204" pitchFamily="34" charset="0"/>
                <a:cs typeface="Tahoma" panose="020B0604030504040204" pitchFamily="34" charset="0"/>
              </a:rPr>
              <a:t>Internally, there will be messages on the notice boards, circulars and notices.</a:t>
            </a:r>
          </a:p>
          <a:p>
            <a:endParaRPr lang="en-US" sz="1600" b="1" dirty="0">
              <a:latin typeface="Tahoma" panose="020B0604030504040204" pitchFamily="34" charset="0"/>
              <a:ea typeface="Tahoma" panose="020B0604030504040204" pitchFamily="34" charset="0"/>
              <a:cs typeface="Tahoma" panose="020B0604030504040204" pitchFamily="34" charset="0"/>
            </a:endParaRPr>
          </a:p>
          <a:p>
            <a:endParaRPr lang="en-US" sz="1600" b="1" dirty="0">
              <a:latin typeface="Tahoma" panose="020B0604030504040204" pitchFamily="34" charset="0"/>
              <a:ea typeface="Tahoma" panose="020B0604030504040204" pitchFamily="34" charset="0"/>
              <a:cs typeface="Tahoma" panose="020B0604030504040204" pitchFamily="34" charset="0"/>
            </a:endParaRPr>
          </a:p>
          <a:p>
            <a:endParaRPr lang="en-US" sz="1600" b="1" dirty="0">
              <a:latin typeface="Tahoma" panose="020B0604030504040204" pitchFamily="34" charset="0"/>
              <a:ea typeface="Tahoma" panose="020B0604030504040204" pitchFamily="34" charset="0"/>
              <a:cs typeface="Tahoma" panose="020B0604030504040204" pitchFamily="34" charset="0"/>
            </a:endParaRPr>
          </a:p>
          <a:p>
            <a:endParaRPr lang="en-US" sz="1600" b="1" dirty="0">
              <a:latin typeface="Tahoma" panose="020B0604030504040204" pitchFamily="34" charset="0"/>
              <a:ea typeface="Tahoma" panose="020B0604030504040204" pitchFamily="34" charset="0"/>
              <a:cs typeface="Tahoma" panose="020B0604030504040204" pitchFamily="34" charset="0"/>
            </a:endParaRPr>
          </a:p>
        </p:txBody>
      </p:sp>
      <p:pic>
        <p:nvPicPr>
          <p:cNvPr id="15"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28</a:t>
            </a:r>
            <a:endParaRPr lang="af-ZA" sz="1000" dirty="0"/>
          </a:p>
        </p:txBody>
      </p:sp>
    </p:spTree>
    <p:extLst>
      <p:ext uri="{BB962C8B-B14F-4D97-AF65-F5344CB8AC3E}">
        <p14:creationId xmlns:p14="http://schemas.microsoft.com/office/powerpoint/2010/main" val="1911445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817074"/>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1623470" y="918159"/>
            <a:ext cx="5756841" cy="579945"/>
          </a:xfrm>
          <a:prstGeom prst="rect">
            <a:avLst/>
          </a:prstGeom>
        </p:spPr>
        <p:txBody>
          <a:bodyPr wrap="square" lIns="91418" tIns="45709" rIns="91418" bIns="45709">
            <a:spAutoFit/>
          </a:bodyPr>
          <a:lstStyle/>
          <a:p>
            <a:pPr algn="ctr">
              <a:lnSpc>
                <a:spcPct val="150000"/>
              </a:lnSpc>
              <a:spcAft>
                <a:spcPts val="800"/>
              </a:spcAft>
              <a:tabLst>
                <a:tab pos="658976" algn="l"/>
              </a:tabLst>
            </a:pPr>
            <a:r>
              <a:rPr lang="en-GB" sz="2400" dirty="0">
                <a:latin typeface="Times New Roman" panose="02020603050405020304" pitchFamily="18" charset="0"/>
                <a:ea typeface="Calibri" panose="020F0502020204030204" pitchFamily="34" charset="0"/>
                <a:cs typeface="Times New Roman" panose="02020603050405020304" pitchFamily="18" charset="0"/>
              </a:rPr>
              <a:t>Timeline</a:t>
            </a:r>
          </a:p>
        </p:txBody>
      </p:sp>
      <p:sp>
        <p:nvSpPr>
          <p:cNvPr id="2" name="Rectangle 1">
            <a:extLst>
              <a:ext uri="{FF2B5EF4-FFF2-40B4-BE49-F238E27FC236}">
                <a16:creationId xmlns:a16="http://schemas.microsoft.com/office/drawing/2014/main" id="{C52F9FA2-7EAC-4183-811C-A350A51238D6}"/>
              </a:ext>
            </a:extLst>
          </p:cNvPr>
          <p:cNvSpPr/>
          <p:nvPr/>
        </p:nvSpPr>
        <p:spPr>
          <a:xfrm>
            <a:off x="1599157" y="12861"/>
            <a:ext cx="616206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graphicFrame>
        <p:nvGraphicFramePr>
          <p:cNvPr id="15" name="Table 14">
            <a:extLst>
              <a:ext uri="{FF2B5EF4-FFF2-40B4-BE49-F238E27FC236}">
                <a16:creationId xmlns:a16="http://schemas.microsoft.com/office/drawing/2014/main" id="{4D65F5F5-6706-41BD-B503-BA460961F292}"/>
              </a:ext>
            </a:extLst>
          </p:cNvPr>
          <p:cNvGraphicFramePr>
            <a:graphicFrameLocks noGrp="1"/>
          </p:cNvGraphicFramePr>
          <p:nvPr>
            <p:extLst>
              <p:ext uri="{D42A27DB-BD31-4B8C-83A1-F6EECF244321}">
                <p14:modId xmlns:p14="http://schemas.microsoft.com/office/powerpoint/2010/main" val="1962871560"/>
              </p:ext>
            </p:extLst>
          </p:nvPr>
        </p:nvGraphicFramePr>
        <p:xfrm>
          <a:off x="137255" y="1523401"/>
          <a:ext cx="8910201" cy="4907280"/>
        </p:xfrm>
        <a:graphic>
          <a:graphicData uri="http://schemas.openxmlformats.org/drawingml/2006/table">
            <a:tbl>
              <a:tblPr firstRow="1" firstCol="1" bandRow="1" bandCol="1">
                <a:tableStyleId>{5C22544A-7EE6-4342-B048-85BDC9FD1C3A}</a:tableStyleId>
              </a:tblPr>
              <a:tblGrid>
                <a:gridCol w="526642">
                  <a:extLst>
                    <a:ext uri="{9D8B030D-6E8A-4147-A177-3AD203B41FA5}">
                      <a16:colId xmlns:a16="http://schemas.microsoft.com/office/drawing/2014/main" val="511838337"/>
                    </a:ext>
                  </a:extLst>
                </a:gridCol>
                <a:gridCol w="2334302">
                  <a:extLst>
                    <a:ext uri="{9D8B030D-6E8A-4147-A177-3AD203B41FA5}">
                      <a16:colId xmlns:a16="http://schemas.microsoft.com/office/drawing/2014/main" val="703195243"/>
                    </a:ext>
                  </a:extLst>
                </a:gridCol>
                <a:gridCol w="2989044">
                  <a:extLst>
                    <a:ext uri="{9D8B030D-6E8A-4147-A177-3AD203B41FA5}">
                      <a16:colId xmlns:a16="http://schemas.microsoft.com/office/drawing/2014/main" val="2426804957"/>
                    </a:ext>
                  </a:extLst>
                </a:gridCol>
                <a:gridCol w="3060213">
                  <a:extLst>
                    <a:ext uri="{9D8B030D-6E8A-4147-A177-3AD203B41FA5}">
                      <a16:colId xmlns:a16="http://schemas.microsoft.com/office/drawing/2014/main" val="140891469"/>
                    </a:ext>
                  </a:extLst>
                </a:gridCol>
              </a:tblGrid>
              <a:tr h="205450">
                <a:tc>
                  <a:txBody>
                    <a:bodyPr/>
                    <a:lstStyle/>
                    <a:p>
                      <a:pPr marL="0" marR="0" algn="just">
                        <a:spcBef>
                          <a:spcPts val="0"/>
                        </a:spcBef>
                        <a:spcAft>
                          <a:spcPts val="0"/>
                        </a:spcAft>
                      </a:pPr>
                      <a:r>
                        <a:rPr lang="en-GB" sz="1400" dirty="0">
                          <a:effectLst/>
                        </a:rPr>
                        <a:t>S/N</a:t>
                      </a:r>
                      <a:endParaRPr lang="en-US" sz="1400" dirty="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ITEMS</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MODALITIES</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REMARKS</a:t>
                      </a:r>
                      <a:endParaRPr lang="en-US" sz="1400">
                        <a:effectLst/>
                        <a:latin typeface="Times New Roman" panose="02020603050405020304" pitchFamily="18" charset="0"/>
                        <a:ea typeface="Times New Roman" panose="02020603050405020304" pitchFamily="18" charset="0"/>
                      </a:endParaRPr>
                    </a:p>
                  </a:txBody>
                  <a:tcPr marL="44084" marR="44084" marT="0" marB="0"/>
                </a:tc>
                <a:extLst>
                  <a:ext uri="{0D108BD9-81ED-4DB2-BD59-A6C34878D82A}">
                    <a16:rowId xmlns:a16="http://schemas.microsoft.com/office/drawing/2014/main" val="2726273982"/>
                  </a:ext>
                </a:extLst>
              </a:tr>
              <a:tr h="616351">
                <a:tc>
                  <a:txBody>
                    <a:bodyPr/>
                    <a:lstStyle/>
                    <a:p>
                      <a:pPr marL="0" marR="0" algn="just">
                        <a:spcBef>
                          <a:spcPts val="0"/>
                        </a:spcBef>
                        <a:spcAft>
                          <a:spcPts val="0"/>
                        </a:spcAft>
                      </a:pPr>
                      <a:r>
                        <a:rPr lang="en-GB" sz="1400" dirty="0">
                          <a:effectLst/>
                        </a:rPr>
                        <a:t>1</a:t>
                      </a:r>
                      <a:endParaRPr lang="en-US" sz="1400" dirty="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dirty="0">
                          <a:effectLst/>
                        </a:rPr>
                        <a:t>Meeting with heads of relevant stakeholders (NTA, FRCN, VOA,)</a:t>
                      </a:r>
                      <a:endParaRPr lang="en-US" sz="1400" dirty="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Letters should be written soliciting for audience with the relevant chief executives</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It will create partnerships between the agencies and a platform for sensitization of consumers</a:t>
                      </a:r>
                      <a:endParaRPr lang="en-US" sz="1400">
                        <a:effectLst/>
                        <a:latin typeface="Times New Roman" panose="02020603050405020304" pitchFamily="18" charset="0"/>
                        <a:ea typeface="Times New Roman" panose="02020603050405020304" pitchFamily="18" charset="0"/>
                      </a:endParaRPr>
                    </a:p>
                  </a:txBody>
                  <a:tcPr marL="44084" marR="44084" marT="0" marB="0"/>
                </a:tc>
                <a:extLst>
                  <a:ext uri="{0D108BD9-81ED-4DB2-BD59-A6C34878D82A}">
                    <a16:rowId xmlns:a16="http://schemas.microsoft.com/office/drawing/2014/main" val="2135580751"/>
                  </a:ext>
                </a:extLst>
              </a:tr>
              <a:tr h="1027251">
                <a:tc>
                  <a:txBody>
                    <a:bodyPr/>
                    <a:lstStyle/>
                    <a:p>
                      <a:pPr marL="0" marR="0" algn="just">
                        <a:spcBef>
                          <a:spcPts val="0"/>
                        </a:spcBef>
                        <a:spcAft>
                          <a:spcPts val="0"/>
                        </a:spcAft>
                      </a:pPr>
                      <a:r>
                        <a:rPr lang="en-GB" sz="1400">
                          <a:effectLst/>
                        </a:rPr>
                        <a:t>2</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Meeting with editors in Lagos</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A media round table once a quarter where the MD/CEO will meet and with at least 10 editors of the major newspapers. </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This meeting will intimate the editors about NEMSA and its activities, achievements and challenges and how best to cover and report our stories</a:t>
                      </a:r>
                      <a:endParaRPr lang="en-US" sz="1400">
                        <a:effectLst/>
                      </a:endParaRPr>
                    </a:p>
                    <a:p>
                      <a:pPr marL="0" marR="0" algn="just">
                        <a:spcBef>
                          <a:spcPts val="0"/>
                        </a:spcBef>
                        <a:spcAft>
                          <a:spcPts val="0"/>
                        </a:spcAft>
                      </a:pPr>
                      <a:r>
                        <a:rPr lang="en-GB" sz="1400">
                          <a:effectLst/>
                        </a:rPr>
                        <a:t> </a:t>
                      </a:r>
                      <a:endParaRPr lang="en-US" sz="1400">
                        <a:effectLst/>
                        <a:latin typeface="Times New Roman" panose="02020603050405020304" pitchFamily="18" charset="0"/>
                        <a:ea typeface="Times New Roman" panose="02020603050405020304" pitchFamily="18" charset="0"/>
                      </a:endParaRPr>
                    </a:p>
                  </a:txBody>
                  <a:tcPr marL="44084" marR="44084" marT="0" marB="0"/>
                </a:tc>
                <a:extLst>
                  <a:ext uri="{0D108BD9-81ED-4DB2-BD59-A6C34878D82A}">
                    <a16:rowId xmlns:a16="http://schemas.microsoft.com/office/drawing/2014/main" val="2677958883"/>
                  </a:ext>
                </a:extLst>
              </a:tr>
              <a:tr h="1027251">
                <a:tc>
                  <a:txBody>
                    <a:bodyPr/>
                    <a:lstStyle/>
                    <a:p>
                      <a:pPr marL="0" marR="0" algn="just">
                        <a:spcBef>
                          <a:spcPts val="0"/>
                        </a:spcBef>
                        <a:spcAft>
                          <a:spcPts val="0"/>
                        </a:spcAft>
                      </a:pPr>
                      <a:r>
                        <a:rPr lang="en-GB" sz="1400">
                          <a:effectLst/>
                        </a:rPr>
                        <a:t>3.</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Meeting with editors in Abuja</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A media round table once a quarter where the MD/CEO will meet and with at least 10 editors of the major newspapers.</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This meeting will intimate the editors about NEMSA and its activities, achievements and challenges and how best to cover and report our stories</a:t>
                      </a:r>
                      <a:endParaRPr lang="en-US" sz="1400">
                        <a:effectLst/>
                      </a:endParaRPr>
                    </a:p>
                    <a:p>
                      <a:pPr marL="0" marR="0" algn="just">
                        <a:spcBef>
                          <a:spcPts val="0"/>
                        </a:spcBef>
                        <a:spcAft>
                          <a:spcPts val="0"/>
                        </a:spcAft>
                      </a:pPr>
                      <a:r>
                        <a:rPr lang="en-GB" sz="1400">
                          <a:effectLst/>
                        </a:rPr>
                        <a:t> </a:t>
                      </a:r>
                      <a:endParaRPr lang="en-US" sz="1400">
                        <a:effectLst/>
                        <a:latin typeface="Times New Roman" panose="02020603050405020304" pitchFamily="18" charset="0"/>
                        <a:ea typeface="Times New Roman" panose="02020603050405020304" pitchFamily="18" charset="0"/>
                      </a:endParaRPr>
                    </a:p>
                  </a:txBody>
                  <a:tcPr marL="44084" marR="44084" marT="0" marB="0"/>
                </a:tc>
                <a:extLst>
                  <a:ext uri="{0D108BD9-81ED-4DB2-BD59-A6C34878D82A}">
                    <a16:rowId xmlns:a16="http://schemas.microsoft.com/office/drawing/2014/main" val="2185857064"/>
                  </a:ext>
                </a:extLst>
              </a:tr>
              <a:tr h="616351">
                <a:tc>
                  <a:txBody>
                    <a:bodyPr/>
                    <a:lstStyle/>
                    <a:p>
                      <a:pPr marL="0" marR="0" algn="just">
                        <a:spcBef>
                          <a:spcPts val="0"/>
                        </a:spcBef>
                        <a:spcAft>
                          <a:spcPts val="0"/>
                        </a:spcAft>
                      </a:pPr>
                      <a:r>
                        <a:rPr lang="en-GB" sz="1400">
                          <a:effectLst/>
                        </a:rPr>
                        <a:t>4.</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Monthly meeting with energy journalist</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To bring them abreast monthly with the activities for the month which will help in their coverage of NEMSA </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This will help give feedback on how we have been perceived and new ways to chart</a:t>
                      </a:r>
                      <a:endParaRPr lang="en-US" sz="1400">
                        <a:effectLst/>
                        <a:latin typeface="Times New Roman" panose="02020603050405020304" pitchFamily="18" charset="0"/>
                        <a:ea typeface="Times New Roman" panose="02020603050405020304" pitchFamily="18" charset="0"/>
                      </a:endParaRPr>
                    </a:p>
                  </a:txBody>
                  <a:tcPr marL="44084" marR="44084" marT="0" marB="0"/>
                </a:tc>
                <a:extLst>
                  <a:ext uri="{0D108BD9-81ED-4DB2-BD59-A6C34878D82A}">
                    <a16:rowId xmlns:a16="http://schemas.microsoft.com/office/drawing/2014/main" val="2794355185"/>
                  </a:ext>
                </a:extLst>
              </a:tr>
              <a:tr h="616351">
                <a:tc>
                  <a:txBody>
                    <a:bodyPr/>
                    <a:lstStyle/>
                    <a:p>
                      <a:pPr marL="0" marR="0" algn="just">
                        <a:spcBef>
                          <a:spcPts val="0"/>
                        </a:spcBef>
                        <a:spcAft>
                          <a:spcPts val="0"/>
                        </a:spcAft>
                      </a:pPr>
                      <a:r>
                        <a:rPr lang="en-GB" sz="1400">
                          <a:effectLst/>
                        </a:rPr>
                        <a:t>5.</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Appearance of the MD/CEO on the electronic media one per month</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NTA – MAY</a:t>
                      </a:r>
                      <a:endParaRPr lang="en-US" sz="1400">
                        <a:effectLst/>
                      </a:endParaRPr>
                    </a:p>
                    <a:p>
                      <a:pPr marL="0" marR="0" algn="just">
                        <a:spcBef>
                          <a:spcPts val="0"/>
                        </a:spcBef>
                        <a:spcAft>
                          <a:spcPts val="0"/>
                        </a:spcAft>
                      </a:pPr>
                      <a:r>
                        <a:rPr lang="en-GB" sz="1400">
                          <a:effectLst/>
                        </a:rPr>
                        <a:t>CHANNELS – JUNE</a:t>
                      </a:r>
                      <a:endParaRPr lang="en-US" sz="1400">
                        <a:effectLst/>
                      </a:endParaRPr>
                    </a:p>
                    <a:p>
                      <a:pPr marL="0" marR="0" algn="just">
                        <a:spcBef>
                          <a:spcPts val="0"/>
                        </a:spcBef>
                        <a:spcAft>
                          <a:spcPts val="0"/>
                        </a:spcAft>
                      </a:pPr>
                      <a:r>
                        <a:rPr lang="en-GB" sz="1400">
                          <a:effectLst/>
                        </a:rPr>
                        <a:t>AIT - JULY</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a:effectLst/>
                        </a:rPr>
                        <a:t>A 30 minutes Programme will afford the Agency enough time to sensitize consumers on electricity and safety</a:t>
                      </a:r>
                      <a:endParaRPr lang="en-US" sz="1400">
                        <a:effectLst/>
                        <a:latin typeface="Times New Roman" panose="02020603050405020304" pitchFamily="18" charset="0"/>
                        <a:ea typeface="Times New Roman" panose="02020603050405020304" pitchFamily="18" charset="0"/>
                      </a:endParaRPr>
                    </a:p>
                  </a:txBody>
                  <a:tcPr marL="44084" marR="44084" marT="0" marB="0"/>
                </a:tc>
                <a:extLst>
                  <a:ext uri="{0D108BD9-81ED-4DB2-BD59-A6C34878D82A}">
                    <a16:rowId xmlns:a16="http://schemas.microsoft.com/office/drawing/2014/main" val="151825155"/>
                  </a:ext>
                </a:extLst>
              </a:tr>
              <a:tr h="616351">
                <a:tc>
                  <a:txBody>
                    <a:bodyPr/>
                    <a:lstStyle/>
                    <a:p>
                      <a:pPr marL="0" marR="0" algn="just">
                        <a:spcBef>
                          <a:spcPts val="0"/>
                        </a:spcBef>
                        <a:spcAft>
                          <a:spcPts val="0"/>
                        </a:spcAft>
                      </a:pPr>
                      <a:r>
                        <a:rPr lang="en-GB" sz="1400">
                          <a:effectLst/>
                        </a:rPr>
                        <a:t>6.</a:t>
                      </a:r>
                      <a:endParaRPr lang="en-US" sz="140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dirty="0">
                          <a:effectLst/>
                        </a:rPr>
                        <a:t>Appearance on various radio stations </a:t>
                      </a:r>
                      <a:endParaRPr lang="en-US" sz="1400" dirty="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dirty="0">
                          <a:effectLst/>
                        </a:rPr>
                        <a:t>The MD/CEO &amp; CEIF to appear at least on 3 radio stations in a month </a:t>
                      </a:r>
                      <a:endParaRPr lang="en-US" sz="1400" dirty="0">
                        <a:effectLst/>
                        <a:latin typeface="Times New Roman" panose="02020603050405020304" pitchFamily="18" charset="0"/>
                        <a:ea typeface="Times New Roman" panose="02020603050405020304" pitchFamily="18" charset="0"/>
                      </a:endParaRPr>
                    </a:p>
                  </a:txBody>
                  <a:tcPr marL="44084" marR="44084" marT="0" marB="0"/>
                </a:tc>
                <a:tc>
                  <a:txBody>
                    <a:bodyPr/>
                    <a:lstStyle/>
                    <a:p>
                      <a:pPr marL="0" marR="0" algn="just">
                        <a:spcBef>
                          <a:spcPts val="0"/>
                        </a:spcBef>
                        <a:spcAft>
                          <a:spcPts val="0"/>
                        </a:spcAft>
                      </a:pPr>
                      <a:r>
                        <a:rPr lang="en-GB" sz="1400" dirty="0">
                          <a:effectLst/>
                        </a:rPr>
                        <a:t>Radio has a large audience of listeners as well as the groups of consumers NEMSA targets. Through these medium the </a:t>
                      </a:r>
                      <a:endParaRPr lang="en-US" sz="1400" dirty="0">
                        <a:effectLst/>
                        <a:latin typeface="Times New Roman" panose="02020603050405020304" pitchFamily="18" charset="0"/>
                        <a:ea typeface="Times New Roman" panose="02020603050405020304" pitchFamily="18" charset="0"/>
                      </a:endParaRPr>
                    </a:p>
                  </a:txBody>
                  <a:tcPr marL="44084" marR="44084" marT="0" marB="0"/>
                </a:tc>
                <a:extLst>
                  <a:ext uri="{0D108BD9-81ED-4DB2-BD59-A6C34878D82A}">
                    <a16:rowId xmlns:a16="http://schemas.microsoft.com/office/drawing/2014/main" val="2113133946"/>
                  </a:ext>
                </a:extLst>
              </a:tr>
            </a:tbl>
          </a:graphicData>
        </a:graphic>
      </p:graphicFrame>
      <p:pic>
        <p:nvPicPr>
          <p:cNvPr id="16"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8" name="TextBox 17"/>
          <p:cNvSpPr txBox="1"/>
          <p:nvPr/>
        </p:nvSpPr>
        <p:spPr>
          <a:xfrm>
            <a:off x="8676456" y="6581001"/>
            <a:ext cx="374805" cy="246221"/>
          </a:xfrm>
          <a:prstGeom prst="rect">
            <a:avLst/>
          </a:prstGeom>
          <a:noFill/>
        </p:spPr>
        <p:txBody>
          <a:bodyPr wrap="square" rtlCol="0">
            <a:spAutoFit/>
          </a:bodyPr>
          <a:lstStyle/>
          <a:p>
            <a:r>
              <a:rPr lang="en-US" sz="1000" dirty="0"/>
              <a:t>29</a:t>
            </a:r>
            <a:endParaRPr lang="af-ZA" sz="1000" dirty="0"/>
          </a:p>
        </p:txBody>
      </p:sp>
    </p:spTree>
    <p:extLst>
      <p:ext uri="{BB962C8B-B14F-4D97-AF65-F5344CB8AC3E}">
        <p14:creationId xmlns:p14="http://schemas.microsoft.com/office/powerpoint/2010/main" val="3082701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33" y="33626"/>
            <a:ext cx="974060" cy="875094"/>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2602" y="6581001"/>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9" name="TextBox 18"/>
          <p:cNvSpPr txBox="1"/>
          <p:nvPr/>
        </p:nvSpPr>
        <p:spPr>
          <a:xfrm>
            <a:off x="1475655" y="227284"/>
            <a:ext cx="6409521" cy="430887"/>
          </a:xfrm>
          <a:prstGeom prst="rect">
            <a:avLst/>
          </a:prstGeom>
          <a:noFill/>
        </p:spPr>
        <p:txBody>
          <a:bodyPr wrap="square" lIns="91418" tIns="45709" rIns="91418" bIns="45709" rtlCol="0">
            <a:spAutoFit/>
          </a:bodyPr>
          <a:lstStyle/>
          <a:p>
            <a:pPr algn="ctr"/>
            <a:r>
              <a:rPr lang="en-GB" sz="2200" b="1" dirty="0">
                <a:latin typeface="Imprint MT Shadow" panose="04020605060303030202" pitchFamily="82" charset="0"/>
              </a:rPr>
              <a:t>INTRODUCTION</a:t>
            </a:r>
          </a:p>
        </p:txBody>
      </p:sp>
      <p:pic>
        <p:nvPicPr>
          <p:cNvPr id="13" name="Picture 2"/>
          <p:cNvPicPr>
            <a:picLocks noChangeAspect="1" noChangeArrowheads="1"/>
          </p:cNvPicPr>
          <p:nvPr/>
        </p:nvPicPr>
        <p:blipFill>
          <a:blip r:embed="rId4" cstate="print"/>
          <a:srcRect/>
          <a:stretch>
            <a:fillRect/>
          </a:stretch>
        </p:blipFill>
        <p:spPr bwMode="auto">
          <a:xfrm>
            <a:off x="7956376" y="-4756"/>
            <a:ext cx="1094885" cy="985758"/>
          </a:xfrm>
          <a:prstGeom prst="rect">
            <a:avLst/>
          </a:prstGeom>
          <a:noFill/>
          <a:ln w="9525">
            <a:noFill/>
            <a:miter lim="800000"/>
            <a:headEnd/>
            <a:tailEnd/>
          </a:ln>
        </p:spPr>
      </p:pic>
      <p:sp>
        <p:nvSpPr>
          <p:cNvPr id="9" name="TextBox 8"/>
          <p:cNvSpPr txBox="1"/>
          <p:nvPr/>
        </p:nvSpPr>
        <p:spPr>
          <a:xfrm>
            <a:off x="2190459" y="973586"/>
            <a:ext cx="6540697" cy="5324535"/>
          </a:xfrm>
          <a:prstGeom prst="rect">
            <a:avLst/>
          </a:prstGeom>
          <a:noFill/>
        </p:spPr>
        <p:txBody>
          <a:bodyPr wrap="square" rtlCol="0">
            <a:spAutoFit/>
          </a:bodyPr>
          <a:lstStyle/>
          <a:p>
            <a:pPr algn="just"/>
            <a:r>
              <a:rPr lang="en-US" sz="2000" b="1" i="1" dirty="0"/>
              <a:t>Nigerian Electricity Management Services Agency ACT 2015 was signed into law on the 26th Day of May 2015 and gazetted on 3rd June, 2015 in the Official Government Gazette No. 67, Volume 102 </a:t>
            </a:r>
            <a:r>
              <a:rPr lang="en-US" sz="2000" b="1" dirty="0"/>
              <a:t>to carry out the functions of Enforcement of Technical Standards and Regulation, Technical Inspection, Testing and Certification of all categories of Electrical Installations, Electricity Meters and Instruments etc, to ensure the efficient production and delivery of safe, reliable and sustainable electricity power supply and guarantee safety of lives and property in the Nigerian electricity supply industry and for other related matters.</a:t>
            </a:r>
          </a:p>
          <a:p>
            <a:pPr algn="just"/>
            <a:r>
              <a:rPr lang="en-US" sz="2000" b="1" dirty="0"/>
              <a:t> </a:t>
            </a:r>
            <a:endParaRPr lang="en-US" sz="2000" dirty="0"/>
          </a:p>
          <a:p>
            <a:pPr algn="just"/>
            <a:r>
              <a:rPr lang="en-GB" sz="2000" b="1" i="1" dirty="0"/>
              <a:t>To be an efficient world class technical enforcement agency that ensures standardisation, specification, quality, safety and competence for the competitive Nigerian Electricity Supply Industry and other Allied Industries/ Workplaces.</a:t>
            </a:r>
            <a:endParaRPr lang="en-US" sz="2000" b="1" i="1" dirty="0"/>
          </a:p>
        </p:txBody>
      </p:sp>
      <p:sp>
        <p:nvSpPr>
          <p:cNvPr id="11" name="Pentagon 10"/>
          <p:cNvSpPr/>
          <p:nvPr/>
        </p:nvSpPr>
        <p:spPr>
          <a:xfrm>
            <a:off x="481076" y="1099066"/>
            <a:ext cx="1617263" cy="566479"/>
          </a:xfrm>
          <a:prstGeom prst="homePlat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Pentagon 11"/>
          <p:cNvSpPr/>
          <p:nvPr/>
        </p:nvSpPr>
        <p:spPr>
          <a:xfrm>
            <a:off x="571472" y="5072074"/>
            <a:ext cx="1617263" cy="683355"/>
          </a:xfrm>
          <a:prstGeom prst="homePlat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481077" y="1274464"/>
            <a:ext cx="1392074" cy="369332"/>
          </a:xfrm>
          <a:prstGeom prst="rect">
            <a:avLst/>
          </a:prstGeom>
          <a:noFill/>
        </p:spPr>
        <p:txBody>
          <a:bodyPr wrap="square" rtlCol="0">
            <a:spAutoFit/>
          </a:bodyPr>
          <a:lstStyle/>
          <a:p>
            <a:r>
              <a:rPr lang="en-GB" b="1" dirty="0">
                <a:solidFill>
                  <a:schemeClr val="bg1"/>
                </a:solidFill>
              </a:rPr>
              <a:t>FUNCTIONS</a:t>
            </a:r>
            <a:endParaRPr lang="en-GB" sz="1600" b="1" dirty="0">
              <a:solidFill>
                <a:schemeClr val="bg1"/>
              </a:solidFill>
            </a:endParaRPr>
          </a:p>
        </p:txBody>
      </p:sp>
      <p:sp>
        <p:nvSpPr>
          <p:cNvPr id="16" name="TextBox 15"/>
          <p:cNvSpPr txBox="1"/>
          <p:nvPr/>
        </p:nvSpPr>
        <p:spPr>
          <a:xfrm>
            <a:off x="699431" y="5243468"/>
            <a:ext cx="1586553" cy="400110"/>
          </a:xfrm>
          <a:prstGeom prst="rect">
            <a:avLst/>
          </a:prstGeom>
          <a:noFill/>
        </p:spPr>
        <p:txBody>
          <a:bodyPr wrap="square" rtlCol="0">
            <a:spAutoFit/>
          </a:bodyPr>
          <a:lstStyle/>
          <a:p>
            <a:r>
              <a:rPr lang="en-GB" sz="2000" b="1" dirty="0">
                <a:solidFill>
                  <a:schemeClr val="bg1"/>
                </a:solidFill>
              </a:rPr>
              <a:t>VISION</a:t>
            </a:r>
          </a:p>
        </p:txBody>
      </p:sp>
      <p:sp>
        <p:nvSpPr>
          <p:cNvPr id="18" name="TextBox 17"/>
          <p:cNvSpPr txBox="1"/>
          <p:nvPr/>
        </p:nvSpPr>
        <p:spPr>
          <a:xfrm>
            <a:off x="8676456" y="6581001"/>
            <a:ext cx="374805" cy="246221"/>
          </a:xfrm>
          <a:prstGeom prst="rect">
            <a:avLst/>
          </a:prstGeom>
          <a:noFill/>
        </p:spPr>
        <p:txBody>
          <a:bodyPr wrap="square" rtlCol="0">
            <a:spAutoFit/>
          </a:bodyPr>
          <a:lstStyle/>
          <a:p>
            <a:r>
              <a:rPr lang="en-US" sz="1000" dirty="0"/>
              <a:t>3</a:t>
            </a:r>
            <a:endParaRPr lang="af-ZA" sz="1000" dirty="0"/>
          </a:p>
        </p:txBody>
      </p:sp>
    </p:spTree>
    <p:extLst>
      <p:ext uri="{BB962C8B-B14F-4D97-AF65-F5344CB8AC3E}">
        <p14:creationId xmlns:p14="http://schemas.microsoft.com/office/powerpoint/2010/main" val="1304575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830722"/>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342953" y="1185316"/>
            <a:ext cx="8710737" cy="1164399"/>
          </a:xfrm>
          <a:prstGeom prst="rect">
            <a:avLst/>
          </a:prstGeom>
        </p:spPr>
        <p:txBody>
          <a:bodyPr wrap="square" lIns="91418" tIns="45709" rIns="91418" bIns="45709">
            <a:spAutoFit/>
          </a:bodyPr>
          <a:lstStyle/>
          <a:p>
            <a:pPr algn="just">
              <a:lnSpc>
                <a:spcPct val="150000"/>
              </a:lnSpc>
              <a:spcAft>
                <a:spcPts val="800"/>
              </a:spcAft>
              <a:tabLst>
                <a:tab pos="658976" algn="l"/>
              </a:tabLst>
            </a:pP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tabLst>
                <a:tab pos="658976" algn="l"/>
              </a:tabLst>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52F9FA2-7EAC-4183-811C-A350A51238D6}"/>
              </a:ext>
            </a:extLst>
          </p:cNvPr>
          <p:cNvSpPr/>
          <p:nvPr/>
        </p:nvSpPr>
        <p:spPr>
          <a:xfrm>
            <a:off x="1599157" y="12861"/>
            <a:ext cx="616206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graphicFrame>
        <p:nvGraphicFramePr>
          <p:cNvPr id="12" name="Table 11">
            <a:extLst>
              <a:ext uri="{FF2B5EF4-FFF2-40B4-BE49-F238E27FC236}">
                <a16:creationId xmlns:a16="http://schemas.microsoft.com/office/drawing/2014/main" id="{530502E6-D616-4FD9-B5D7-1B6F8786832C}"/>
              </a:ext>
            </a:extLst>
          </p:cNvPr>
          <p:cNvGraphicFramePr>
            <a:graphicFrameLocks noGrp="1"/>
          </p:cNvGraphicFramePr>
          <p:nvPr>
            <p:extLst>
              <p:ext uri="{D42A27DB-BD31-4B8C-83A1-F6EECF244321}">
                <p14:modId xmlns:p14="http://schemas.microsoft.com/office/powerpoint/2010/main" val="1724638377"/>
              </p:ext>
            </p:extLst>
          </p:nvPr>
        </p:nvGraphicFramePr>
        <p:xfrm>
          <a:off x="342952" y="1290575"/>
          <a:ext cx="8549527" cy="5111162"/>
        </p:xfrm>
        <a:graphic>
          <a:graphicData uri="http://schemas.openxmlformats.org/drawingml/2006/table">
            <a:tbl>
              <a:tblPr firstRow="1" firstCol="1" bandRow="1" bandCol="1">
                <a:tableStyleId>{5C22544A-7EE6-4342-B048-85BDC9FD1C3A}</a:tableStyleId>
              </a:tblPr>
              <a:tblGrid>
                <a:gridCol w="505324">
                  <a:extLst>
                    <a:ext uri="{9D8B030D-6E8A-4147-A177-3AD203B41FA5}">
                      <a16:colId xmlns:a16="http://schemas.microsoft.com/office/drawing/2014/main" val="3311847988"/>
                    </a:ext>
                  </a:extLst>
                </a:gridCol>
                <a:gridCol w="2239811">
                  <a:extLst>
                    <a:ext uri="{9D8B030D-6E8A-4147-A177-3AD203B41FA5}">
                      <a16:colId xmlns:a16="http://schemas.microsoft.com/office/drawing/2014/main" val="752205406"/>
                    </a:ext>
                  </a:extLst>
                </a:gridCol>
                <a:gridCol w="2868053">
                  <a:extLst>
                    <a:ext uri="{9D8B030D-6E8A-4147-A177-3AD203B41FA5}">
                      <a16:colId xmlns:a16="http://schemas.microsoft.com/office/drawing/2014/main" val="2224979748"/>
                    </a:ext>
                  </a:extLst>
                </a:gridCol>
                <a:gridCol w="2936339">
                  <a:extLst>
                    <a:ext uri="{9D8B030D-6E8A-4147-A177-3AD203B41FA5}">
                      <a16:colId xmlns:a16="http://schemas.microsoft.com/office/drawing/2014/main" val="1424634764"/>
                    </a:ext>
                  </a:extLst>
                </a:gridCol>
              </a:tblGrid>
              <a:tr h="164345">
                <a:tc>
                  <a:txBody>
                    <a:bodyPr/>
                    <a:lstStyle/>
                    <a:p>
                      <a:pPr marL="0" marR="0" algn="just">
                        <a:spcBef>
                          <a:spcPts val="0"/>
                        </a:spcBef>
                        <a:spcAft>
                          <a:spcPts val="0"/>
                        </a:spcAft>
                      </a:pPr>
                      <a:r>
                        <a:rPr lang="en-GB" sz="1100">
                          <a:effectLst/>
                        </a:rPr>
                        <a:t>7.</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Features in the newspapers</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One feature per month </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 </a:t>
                      </a:r>
                      <a:endParaRPr lang="en-US" sz="1100">
                        <a:effectLst/>
                        <a:latin typeface="Times New Roman" panose="02020603050405020304" pitchFamily="18" charset="0"/>
                        <a:ea typeface="Times New Roman" panose="02020603050405020304" pitchFamily="18" charset="0"/>
                      </a:endParaRPr>
                    </a:p>
                  </a:txBody>
                  <a:tcPr marL="32328" marR="32328" marT="0" marB="0"/>
                </a:tc>
                <a:extLst>
                  <a:ext uri="{0D108BD9-81ED-4DB2-BD59-A6C34878D82A}">
                    <a16:rowId xmlns:a16="http://schemas.microsoft.com/office/drawing/2014/main" val="1749439811"/>
                  </a:ext>
                </a:extLst>
              </a:tr>
              <a:tr h="493034">
                <a:tc>
                  <a:txBody>
                    <a:bodyPr/>
                    <a:lstStyle/>
                    <a:p>
                      <a:pPr marL="0" marR="0" algn="just">
                        <a:spcBef>
                          <a:spcPts val="0"/>
                        </a:spcBef>
                        <a:spcAft>
                          <a:spcPts val="0"/>
                        </a:spcAft>
                      </a:pPr>
                      <a:r>
                        <a:rPr lang="en-GB" sz="1100">
                          <a:effectLst/>
                        </a:rPr>
                        <a:t>8. </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News stories and press releases in the dailies</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To be done by the energy correspondent </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From the once a month meeting with them will flow the news stories and press releases </a:t>
                      </a:r>
                      <a:endParaRPr lang="en-US" sz="1100">
                        <a:effectLst/>
                        <a:latin typeface="Times New Roman" panose="02020603050405020304" pitchFamily="18" charset="0"/>
                        <a:ea typeface="Times New Roman" panose="02020603050405020304" pitchFamily="18" charset="0"/>
                      </a:endParaRPr>
                    </a:p>
                  </a:txBody>
                  <a:tcPr marL="32328" marR="32328" marT="0" marB="0"/>
                </a:tc>
                <a:extLst>
                  <a:ext uri="{0D108BD9-81ED-4DB2-BD59-A6C34878D82A}">
                    <a16:rowId xmlns:a16="http://schemas.microsoft.com/office/drawing/2014/main" val="1609455200"/>
                  </a:ext>
                </a:extLst>
              </a:tr>
              <a:tr h="1643447">
                <a:tc>
                  <a:txBody>
                    <a:bodyPr/>
                    <a:lstStyle/>
                    <a:p>
                      <a:pPr marL="0" marR="0" algn="just">
                        <a:spcBef>
                          <a:spcPts val="0"/>
                        </a:spcBef>
                        <a:spcAft>
                          <a:spcPts val="0"/>
                        </a:spcAft>
                      </a:pPr>
                      <a:r>
                        <a:rPr lang="en-GB" sz="1100">
                          <a:effectLst/>
                        </a:rPr>
                        <a:t>9.</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dirty="0">
                          <a:effectLst/>
                        </a:rPr>
                        <a:t>Production of flyers, pamphlets </a:t>
                      </a:r>
                      <a:endParaRPr lang="en-US" sz="1100" dirty="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Production of flyer and pamphlets on specific activity of NEMSA such as: </a:t>
                      </a:r>
                      <a:endParaRPr lang="en-US" sz="1100">
                        <a:effectLst/>
                      </a:endParaRPr>
                    </a:p>
                    <a:p>
                      <a:pPr marL="342900" lvl="0" indent="-342900" algn="just">
                        <a:buFont typeface="Symbol" panose="05050102010706020507" pitchFamily="18" charset="2"/>
                        <a:buChar char=""/>
                      </a:pPr>
                      <a:r>
                        <a:rPr lang="en-GB" sz="1100">
                          <a:effectLst/>
                        </a:rPr>
                        <a:t>Mandate, vision and mission of NEMSA</a:t>
                      </a:r>
                      <a:endParaRPr lang="en-US" sz="1100">
                        <a:effectLst/>
                      </a:endParaRPr>
                    </a:p>
                    <a:p>
                      <a:pPr marL="342900" lvl="0" indent="-342900" algn="just">
                        <a:buFont typeface="Symbol" panose="05050102010706020507" pitchFamily="18" charset="2"/>
                        <a:buChar char=""/>
                      </a:pPr>
                      <a:r>
                        <a:rPr lang="en-GB" sz="1100">
                          <a:effectLst/>
                        </a:rPr>
                        <a:t>Certification</a:t>
                      </a:r>
                      <a:endParaRPr lang="en-US" sz="1100">
                        <a:effectLst/>
                      </a:endParaRPr>
                    </a:p>
                    <a:p>
                      <a:pPr marL="342900" lvl="0" indent="-342900" algn="just">
                        <a:buFont typeface="Symbol" panose="05050102010706020507" pitchFamily="18" charset="2"/>
                        <a:buChar char=""/>
                      </a:pPr>
                      <a:r>
                        <a:rPr lang="en-GB" sz="1100">
                          <a:effectLst/>
                        </a:rPr>
                        <a:t>Meter certification</a:t>
                      </a:r>
                      <a:endParaRPr lang="en-US" sz="1100">
                        <a:effectLst/>
                      </a:endParaRPr>
                    </a:p>
                    <a:p>
                      <a:pPr marL="342900" lvl="0" indent="-342900" algn="just">
                        <a:buFont typeface="Symbol" panose="05050102010706020507" pitchFamily="18" charset="2"/>
                        <a:buChar char=""/>
                      </a:pPr>
                      <a:r>
                        <a:rPr lang="en-GB" sz="1100">
                          <a:effectLst/>
                        </a:rPr>
                        <a:t>Inspections, monitoring and testing</a:t>
                      </a:r>
                      <a:endParaRPr lang="en-US" sz="1100">
                        <a:effectLst/>
                      </a:endParaRPr>
                    </a:p>
                    <a:p>
                      <a:pPr marL="342900" lvl="0" indent="-342900" algn="just">
                        <a:buFont typeface="Symbol" panose="05050102010706020507" pitchFamily="18" charset="2"/>
                        <a:buChar char=""/>
                      </a:pPr>
                      <a:r>
                        <a:rPr lang="en-GB" sz="1100">
                          <a:effectLst/>
                        </a:rPr>
                        <a:t>Enforcement  </a:t>
                      </a:r>
                      <a:endParaRPr lang="en-US" sz="1100">
                        <a:effectLst/>
                        <a:latin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The breakdown of the mandate of NEMSA and its various activities into simple flyers and pamphlets and interpretation into various languages will help for the dissemination of information to the various electricity consumers all around the country. These flyers can be dropped at the various MDAs, parastatals and agencies, National Assembly, Judiciary, airports, embassies etc.</a:t>
                      </a:r>
                      <a:endParaRPr lang="en-US" sz="1100">
                        <a:effectLst/>
                        <a:latin typeface="Times New Roman" panose="02020603050405020304" pitchFamily="18" charset="0"/>
                        <a:ea typeface="Times New Roman" panose="02020603050405020304" pitchFamily="18" charset="0"/>
                      </a:endParaRPr>
                    </a:p>
                  </a:txBody>
                  <a:tcPr marL="32328" marR="32328" marT="0" marB="0"/>
                </a:tc>
                <a:extLst>
                  <a:ext uri="{0D108BD9-81ED-4DB2-BD59-A6C34878D82A}">
                    <a16:rowId xmlns:a16="http://schemas.microsoft.com/office/drawing/2014/main" val="2516562756"/>
                  </a:ext>
                </a:extLst>
              </a:tr>
              <a:tr h="821724">
                <a:tc>
                  <a:txBody>
                    <a:bodyPr/>
                    <a:lstStyle/>
                    <a:p>
                      <a:pPr marL="0" marR="0" algn="just">
                        <a:spcBef>
                          <a:spcPts val="0"/>
                        </a:spcBef>
                        <a:spcAft>
                          <a:spcPts val="0"/>
                        </a:spcAft>
                      </a:pPr>
                      <a:r>
                        <a:rPr lang="en-GB" sz="1100">
                          <a:effectLst/>
                        </a:rPr>
                        <a:t>10.</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Airing of the NEMSA jingles on the NTA TV station</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NEMSA TV jingle already produced captures the very essence of the Agency. This can be used a minute before the 9pm news or as an inset during the news on NTA Network </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Partnership with NTA will help in the sensitization of the consumers of electricity in the country.</a:t>
                      </a:r>
                      <a:endParaRPr lang="en-US" sz="1100">
                        <a:effectLst/>
                        <a:latin typeface="Times New Roman" panose="02020603050405020304" pitchFamily="18" charset="0"/>
                        <a:ea typeface="Times New Roman" panose="02020603050405020304" pitchFamily="18" charset="0"/>
                      </a:endParaRPr>
                    </a:p>
                  </a:txBody>
                  <a:tcPr marL="32328" marR="32328" marT="0" marB="0"/>
                </a:tc>
                <a:extLst>
                  <a:ext uri="{0D108BD9-81ED-4DB2-BD59-A6C34878D82A}">
                    <a16:rowId xmlns:a16="http://schemas.microsoft.com/office/drawing/2014/main" val="839493994"/>
                  </a:ext>
                </a:extLst>
              </a:tr>
              <a:tr h="657378">
                <a:tc>
                  <a:txBody>
                    <a:bodyPr/>
                    <a:lstStyle/>
                    <a:p>
                      <a:pPr marL="0" marR="0" algn="just">
                        <a:spcBef>
                          <a:spcPts val="0"/>
                        </a:spcBef>
                        <a:spcAft>
                          <a:spcPts val="0"/>
                        </a:spcAft>
                      </a:pPr>
                      <a:r>
                        <a:rPr lang="en-GB" sz="1100">
                          <a:effectLst/>
                        </a:rPr>
                        <a:t>11.</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Community advocacy</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Community advocacy is essential in the dissemination of information on safety of lives and property at the grassroots. </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 Consumers of electricity at the grass root will benefit from such campaigns, as most of them do not have the luxury for the use of electronic or print media. </a:t>
                      </a:r>
                      <a:endParaRPr lang="en-US" sz="1100">
                        <a:effectLst/>
                        <a:latin typeface="Times New Roman" panose="02020603050405020304" pitchFamily="18" charset="0"/>
                        <a:ea typeface="Times New Roman" panose="02020603050405020304" pitchFamily="18" charset="0"/>
                      </a:endParaRPr>
                    </a:p>
                  </a:txBody>
                  <a:tcPr marL="32328" marR="32328" marT="0" marB="0"/>
                </a:tc>
                <a:extLst>
                  <a:ext uri="{0D108BD9-81ED-4DB2-BD59-A6C34878D82A}">
                    <a16:rowId xmlns:a16="http://schemas.microsoft.com/office/drawing/2014/main" val="1070444697"/>
                  </a:ext>
                </a:extLst>
              </a:tr>
              <a:tr h="1314757">
                <a:tc>
                  <a:txBody>
                    <a:bodyPr/>
                    <a:lstStyle/>
                    <a:p>
                      <a:pPr marL="0" marR="0" algn="just">
                        <a:spcBef>
                          <a:spcPts val="0"/>
                        </a:spcBef>
                        <a:spcAft>
                          <a:spcPts val="0"/>
                        </a:spcAft>
                      </a:pPr>
                      <a:r>
                        <a:rPr lang="en-GB" sz="1100">
                          <a:effectLst/>
                        </a:rPr>
                        <a:t>12.</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a:effectLst/>
                        </a:rPr>
                        <a:t>Coverage of the monitoring and inspections of existing networks</a:t>
                      </a:r>
                      <a:endParaRPr lang="en-US" sz="110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dirty="0">
                          <a:effectLst/>
                        </a:rPr>
                        <a:t>Coverage of the monitoring and inspections of existing networks amongst other activities of NEMSA will afford the Public Affairs disseminate timely news and pictures in the NESI and the country at large. </a:t>
                      </a:r>
                      <a:endParaRPr lang="en-US" sz="1100" dirty="0">
                        <a:effectLst/>
                      </a:endParaRPr>
                    </a:p>
                    <a:p>
                      <a:pPr marL="0" marR="0" algn="just">
                        <a:spcBef>
                          <a:spcPts val="0"/>
                        </a:spcBef>
                        <a:spcAft>
                          <a:spcPts val="0"/>
                        </a:spcAft>
                      </a:pPr>
                      <a:r>
                        <a:rPr lang="en-GB" sz="1100" dirty="0">
                          <a:effectLst/>
                        </a:rPr>
                        <a:t>The coverage should be done whenever such activity is on</a:t>
                      </a:r>
                      <a:endParaRPr lang="en-US" sz="1100" dirty="0">
                        <a:effectLst/>
                        <a:latin typeface="Times New Roman" panose="02020603050405020304" pitchFamily="18" charset="0"/>
                        <a:ea typeface="Times New Roman" panose="02020603050405020304" pitchFamily="18" charset="0"/>
                      </a:endParaRPr>
                    </a:p>
                  </a:txBody>
                  <a:tcPr marL="32328" marR="32328" marT="0" marB="0"/>
                </a:tc>
                <a:tc>
                  <a:txBody>
                    <a:bodyPr/>
                    <a:lstStyle/>
                    <a:p>
                      <a:pPr marL="0" marR="0" algn="just">
                        <a:spcBef>
                          <a:spcPts val="0"/>
                        </a:spcBef>
                        <a:spcAft>
                          <a:spcPts val="0"/>
                        </a:spcAft>
                      </a:pPr>
                      <a:r>
                        <a:rPr lang="en-GB" sz="1100" dirty="0">
                          <a:effectLst/>
                        </a:rPr>
                        <a:t>Aside from dissemination of these news activities, the public affairs department will have archives of happenings and albums of pictures of activities domiciled for reference purposes and future use.</a:t>
                      </a:r>
                      <a:endParaRPr lang="en-US" sz="1100" dirty="0">
                        <a:effectLst/>
                        <a:latin typeface="Times New Roman" panose="02020603050405020304" pitchFamily="18" charset="0"/>
                        <a:ea typeface="Times New Roman" panose="02020603050405020304" pitchFamily="18" charset="0"/>
                      </a:endParaRPr>
                    </a:p>
                  </a:txBody>
                  <a:tcPr marL="32328" marR="32328" marT="0" marB="0"/>
                </a:tc>
                <a:extLst>
                  <a:ext uri="{0D108BD9-81ED-4DB2-BD59-A6C34878D82A}">
                    <a16:rowId xmlns:a16="http://schemas.microsoft.com/office/drawing/2014/main" val="3547111662"/>
                  </a:ext>
                </a:extLst>
              </a:tr>
            </a:tbl>
          </a:graphicData>
        </a:graphic>
      </p:graphicFrame>
      <p:pic>
        <p:nvPicPr>
          <p:cNvPr id="15"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30</a:t>
            </a:r>
            <a:endParaRPr lang="af-ZA" sz="1000" dirty="0"/>
          </a:p>
        </p:txBody>
      </p:sp>
    </p:spTree>
    <p:extLst>
      <p:ext uri="{BB962C8B-B14F-4D97-AF65-F5344CB8AC3E}">
        <p14:creationId xmlns:p14="http://schemas.microsoft.com/office/powerpoint/2010/main" val="3610138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846473"/>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342953" y="1185316"/>
            <a:ext cx="8710737" cy="1164399"/>
          </a:xfrm>
          <a:prstGeom prst="rect">
            <a:avLst/>
          </a:prstGeom>
        </p:spPr>
        <p:txBody>
          <a:bodyPr wrap="square" lIns="91418" tIns="45709" rIns="91418" bIns="45709">
            <a:spAutoFit/>
          </a:bodyPr>
          <a:lstStyle/>
          <a:p>
            <a:pPr algn="just">
              <a:lnSpc>
                <a:spcPct val="150000"/>
              </a:lnSpc>
              <a:spcAft>
                <a:spcPts val="800"/>
              </a:spcAft>
              <a:tabLst>
                <a:tab pos="658976" algn="l"/>
              </a:tabLst>
            </a:pP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tabLst>
                <a:tab pos="658976" algn="l"/>
              </a:tabLst>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52F9FA2-7EAC-4183-811C-A350A51238D6}"/>
              </a:ext>
            </a:extLst>
          </p:cNvPr>
          <p:cNvSpPr/>
          <p:nvPr/>
        </p:nvSpPr>
        <p:spPr>
          <a:xfrm>
            <a:off x="1599157" y="12861"/>
            <a:ext cx="616206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graphicFrame>
        <p:nvGraphicFramePr>
          <p:cNvPr id="5" name="Table 4">
            <a:extLst>
              <a:ext uri="{FF2B5EF4-FFF2-40B4-BE49-F238E27FC236}">
                <a16:creationId xmlns:a16="http://schemas.microsoft.com/office/drawing/2014/main" id="{5B476585-7600-457A-BBA7-07F7C09CBAAD}"/>
              </a:ext>
            </a:extLst>
          </p:cNvPr>
          <p:cNvGraphicFramePr>
            <a:graphicFrameLocks noGrp="1"/>
          </p:cNvGraphicFramePr>
          <p:nvPr>
            <p:extLst>
              <p:ext uri="{D42A27DB-BD31-4B8C-83A1-F6EECF244321}">
                <p14:modId xmlns:p14="http://schemas.microsoft.com/office/powerpoint/2010/main" val="3252235402"/>
              </p:ext>
            </p:extLst>
          </p:nvPr>
        </p:nvGraphicFramePr>
        <p:xfrm>
          <a:off x="474008" y="1322460"/>
          <a:ext cx="8195984" cy="4727185"/>
        </p:xfrm>
        <a:graphic>
          <a:graphicData uri="http://schemas.openxmlformats.org/drawingml/2006/table">
            <a:tbl>
              <a:tblPr firstRow="1" firstCol="1" bandRow="1" bandCol="1">
                <a:tableStyleId>{5C22544A-7EE6-4342-B048-85BDC9FD1C3A}</a:tableStyleId>
              </a:tblPr>
              <a:tblGrid>
                <a:gridCol w="484428">
                  <a:extLst>
                    <a:ext uri="{9D8B030D-6E8A-4147-A177-3AD203B41FA5}">
                      <a16:colId xmlns:a16="http://schemas.microsoft.com/office/drawing/2014/main" val="1445457924"/>
                    </a:ext>
                  </a:extLst>
                </a:gridCol>
                <a:gridCol w="2147191">
                  <a:extLst>
                    <a:ext uri="{9D8B030D-6E8A-4147-A177-3AD203B41FA5}">
                      <a16:colId xmlns:a16="http://schemas.microsoft.com/office/drawing/2014/main" val="2329847360"/>
                    </a:ext>
                  </a:extLst>
                </a:gridCol>
                <a:gridCol w="2749451">
                  <a:extLst>
                    <a:ext uri="{9D8B030D-6E8A-4147-A177-3AD203B41FA5}">
                      <a16:colId xmlns:a16="http://schemas.microsoft.com/office/drawing/2014/main" val="2650874636"/>
                    </a:ext>
                  </a:extLst>
                </a:gridCol>
                <a:gridCol w="2814914">
                  <a:extLst>
                    <a:ext uri="{9D8B030D-6E8A-4147-A177-3AD203B41FA5}">
                      <a16:colId xmlns:a16="http://schemas.microsoft.com/office/drawing/2014/main" val="568988309"/>
                    </a:ext>
                  </a:extLst>
                </a:gridCol>
              </a:tblGrid>
              <a:tr h="3234390">
                <a:tc>
                  <a:txBody>
                    <a:bodyPr/>
                    <a:lstStyle/>
                    <a:p>
                      <a:pPr marL="0" marR="0" algn="just">
                        <a:spcBef>
                          <a:spcPts val="0"/>
                        </a:spcBef>
                        <a:spcAft>
                          <a:spcPts val="0"/>
                        </a:spcAft>
                      </a:pPr>
                      <a:r>
                        <a:rPr lang="en-GB" sz="1400" dirty="0">
                          <a:effectLst/>
                          <a:latin typeface="Tahoma" panose="020B0604030504040204" pitchFamily="34" charset="0"/>
                          <a:ea typeface="Tahoma" panose="020B0604030504040204" pitchFamily="34" charset="0"/>
                          <a:cs typeface="Tahoma" panose="020B0604030504040204" pitchFamily="34" charset="0"/>
                        </a:rPr>
                        <a:t>13.</a:t>
                      </a:r>
                      <a:endParaRPr lang="en-US"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spcBef>
                          <a:spcPts val="0"/>
                        </a:spcBef>
                        <a:spcAft>
                          <a:spcPts val="0"/>
                        </a:spcAft>
                      </a:pPr>
                      <a:r>
                        <a:rPr lang="en-GB" sz="1400">
                          <a:effectLst/>
                          <a:latin typeface="Tahoma" panose="020B0604030504040204" pitchFamily="34" charset="0"/>
                          <a:ea typeface="Tahoma" panose="020B0604030504040204" pitchFamily="34" charset="0"/>
                          <a:cs typeface="Tahoma" panose="020B0604030504040204" pitchFamily="34" charset="0"/>
                        </a:rPr>
                        <a:t>Quarterly press briefing</a:t>
                      </a:r>
                      <a:endParaRPr lang="en-US" sz="14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spcBef>
                          <a:spcPts val="0"/>
                        </a:spcBef>
                        <a:spcAft>
                          <a:spcPts val="0"/>
                        </a:spcAft>
                      </a:pPr>
                      <a:r>
                        <a:rPr lang="en-GB" sz="1400">
                          <a:effectLst/>
                          <a:latin typeface="Tahoma" panose="020B0604030504040204" pitchFamily="34" charset="0"/>
                          <a:ea typeface="Tahoma" panose="020B0604030504040204" pitchFamily="34" charset="0"/>
                          <a:cs typeface="Tahoma" panose="020B0604030504040204" pitchFamily="34" charset="0"/>
                        </a:rPr>
                        <a:t>Here, every quarter, the MD/CEO &amp; CEIF meets with energy correspondents and bring them up to speed with all the achievements of the Agency in the quarter, its challenges and the way forward</a:t>
                      </a:r>
                      <a:endParaRPr lang="en-US" sz="1400">
                        <a:effectLst/>
                        <a:latin typeface="Tahoma" panose="020B0604030504040204" pitchFamily="34" charset="0"/>
                        <a:ea typeface="Tahoma" panose="020B0604030504040204" pitchFamily="34" charset="0"/>
                        <a:cs typeface="Tahoma" panose="020B0604030504040204" pitchFamily="34" charset="0"/>
                      </a:endParaRPr>
                    </a:p>
                    <a:p>
                      <a:pPr marL="342900" lvl="0" indent="-342900" algn="just">
                        <a:buFont typeface="Symbol" panose="05050102010706020507" pitchFamily="18" charset="2"/>
                        <a:buChar char=""/>
                      </a:pPr>
                      <a:r>
                        <a:rPr lang="en-GB" sz="1400">
                          <a:effectLst/>
                          <a:latin typeface="Tahoma" panose="020B0604030504040204" pitchFamily="34" charset="0"/>
                          <a:ea typeface="Tahoma" panose="020B0604030504040204" pitchFamily="34" charset="0"/>
                          <a:cs typeface="Tahoma" panose="020B0604030504040204" pitchFamily="34" charset="0"/>
                        </a:rPr>
                        <a:t>May</a:t>
                      </a:r>
                      <a:endParaRPr lang="en-US" sz="1400">
                        <a:effectLst/>
                        <a:latin typeface="Tahoma" panose="020B0604030504040204" pitchFamily="34" charset="0"/>
                        <a:ea typeface="Tahoma" panose="020B0604030504040204" pitchFamily="34" charset="0"/>
                        <a:cs typeface="Tahoma" panose="020B0604030504040204" pitchFamily="34" charset="0"/>
                      </a:endParaRPr>
                    </a:p>
                    <a:p>
                      <a:pPr marL="342900" lvl="0" indent="-342900" algn="just">
                        <a:buFont typeface="Symbol" panose="05050102010706020507" pitchFamily="18" charset="2"/>
                        <a:buChar char=""/>
                      </a:pPr>
                      <a:r>
                        <a:rPr lang="en-GB" sz="1400">
                          <a:effectLst/>
                          <a:latin typeface="Tahoma" panose="020B0604030504040204" pitchFamily="34" charset="0"/>
                          <a:ea typeface="Tahoma" panose="020B0604030504040204" pitchFamily="34" charset="0"/>
                          <a:cs typeface="Tahoma" panose="020B0604030504040204" pitchFamily="34" charset="0"/>
                        </a:rPr>
                        <a:t>August</a:t>
                      </a:r>
                      <a:endParaRPr lang="en-US" sz="1400">
                        <a:effectLst/>
                        <a:latin typeface="Tahoma" panose="020B0604030504040204" pitchFamily="34" charset="0"/>
                        <a:ea typeface="Tahoma" panose="020B0604030504040204" pitchFamily="34" charset="0"/>
                        <a:cs typeface="Tahoma" panose="020B0604030504040204" pitchFamily="34" charset="0"/>
                      </a:endParaRPr>
                    </a:p>
                    <a:p>
                      <a:pPr marL="342900" lvl="0" indent="-342900" algn="just">
                        <a:buFont typeface="Symbol" panose="05050102010706020507" pitchFamily="18" charset="2"/>
                        <a:buChar char=""/>
                      </a:pPr>
                      <a:r>
                        <a:rPr lang="en-GB" sz="1400">
                          <a:effectLst/>
                          <a:latin typeface="Tahoma" panose="020B0604030504040204" pitchFamily="34" charset="0"/>
                          <a:ea typeface="Tahoma" panose="020B0604030504040204" pitchFamily="34" charset="0"/>
                          <a:cs typeface="Tahoma" panose="020B0604030504040204" pitchFamily="34" charset="0"/>
                        </a:rPr>
                        <a:t>November </a:t>
                      </a:r>
                      <a:endParaRPr lang="en-US" sz="14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spcBef>
                          <a:spcPts val="0"/>
                        </a:spcBef>
                        <a:spcAft>
                          <a:spcPts val="0"/>
                        </a:spcAft>
                      </a:pPr>
                      <a:r>
                        <a:rPr lang="en-GB" sz="1400">
                          <a:effectLst/>
                          <a:latin typeface="Tahoma" panose="020B0604030504040204" pitchFamily="34" charset="0"/>
                          <a:ea typeface="Tahoma" panose="020B0604030504040204" pitchFamily="34" charset="0"/>
                          <a:cs typeface="Tahoma" panose="020B0604030504040204" pitchFamily="34" charset="0"/>
                        </a:rPr>
                        <a:t>It also afford the Agency the opportunity to get the feed back on how it has faired in the past months and so charts better course.</a:t>
                      </a:r>
                      <a:endParaRPr lang="en-US" sz="14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21672613"/>
                  </a:ext>
                </a:extLst>
              </a:tr>
              <a:tr h="1492795">
                <a:tc>
                  <a:txBody>
                    <a:bodyPr/>
                    <a:lstStyle/>
                    <a:p>
                      <a:pPr marL="0" marR="0" algn="just">
                        <a:spcBef>
                          <a:spcPts val="0"/>
                        </a:spcBef>
                        <a:spcAft>
                          <a:spcPts val="0"/>
                        </a:spcAft>
                      </a:pPr>
                      <a:r>
                        <a:rPr lang="en-GB" sz="1400">
                          <a:effectLst/>
                          <a:latin typeface="Tahoma" panose="020B0604030504040204" pitchFamily="34" charset="0"/>
                          <a:ea typeface="Tahoma" panose="020B0604030504040204" pitchFamily="34" charset="0"/>
                          <a:cs typeface="Tahoma" panose="020B0604030504040204" pitchFamily="34" charset="0"/>
                        </a:rPr>
                        <a:t>14.</a:t>
                      </a:r>
                      <a:endParaRPr lang="en-US" sz="14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spcBef>
                          <a:spcPts val="0"/>
                        </a:spcBef>
                        <a:spcAft>
                          <a:spcPts val="0"/>
                        </a:spcAft>
                      </a:pPr>
                      <a:r>
                        <a:rPr lang="en-GB" sz="1400">
                          <a:effectLst/>
                          <a:latin typeface="Tahoma" panose="020B0604030504040204" pitchFamily="34" charset="0"/>
                          <a:ea typeface="Tahoma" panose="020B0604030504040204" pitchFamily="34" charset="0"/>
                          <a:cs typeface="Tahoma" panose="020B0604030504040204" pitchFamily="34" charset="0"/>
                        </a:rPr>
                        <a:t>Social media campaign</a:t>
                      </a:r>
                      <a:endParaRPr lang="en-US" sz="14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spcBef>
                          <a:spcPts val="0"/>
                        </a:spcBef>
                        <a:spcAft>
                          <a:spcPts val="0"/>
                        </a:spcAft>
                      </a:pPr>
                      <a:r>
                        <a:rPr lang="en-GB" sz="1400" dirty="0">
                          <a:effectLst/>
                          <a:latin typeface="Tahoma" panose="020B0604030504040204" pitchFamily="34" charset="0"/>
                          <a:ea typeface="Tahoma" panose="020B0604030504040204" pitchFamily="34" charset="0"/>
                          <a:cs typeface="Tahoma" panose="020B0604030504040204" pitchFamily="34" charset="0"/>
                        </a:rPr>
                        <a:t>This has generated so much awareness for NEMSA since it was embarked upon. Face book should be paid for them to circulate our advertisement </a:t>
                      </a:r>
                      <a:endParaRPr lang="en-US"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spcBef>
                          <a:spcPts val="0"/>
                        </a:spcBef>
                        <a:spcAft>
                          <a:spcPts val="0"/>
                        </a:spcAft>
                      </a:pPr>
                      <a:r>
                        <a:rPr lang="en-GB" sz="1400" dirty="0">
                          <a:effectLst/>
                          <a:latin typeface="Tahoma" panose="020B0604030504040204" pitchFamily="34" charset="0"/>
                          <a:ea typeface="Tahoma" panose="020B0604030504040204" pitchFamily="34" charset="0"/>
                          <a:cs typeface="Tahoma" panose="020B0604030504040204" pitchFamily="34" charset="0"/>
                        </a:rPr>
                        <a:t>Advertisement of NEMSA on Face Book will give much more publicity to the Agency </a:t>
                      </a:r>
                      <a:endParaRPr lang="en-US"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576081378"/>
                  </a:ext>
                </a:extLst>
              </a:tr>
            </a:tbl>
          </a:graphicData>
        </a:graphic>
      </p:graphicFrame>
      <p:pic>
        <p:nvPicPr>
          <p:cNvPr id="15"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31</a:t>
            </a:r>
            <a:endParaRPr lang="af-ZA" sz="1000" dirty="0"/>
          </a:p>
        </p:txBody>
      </p:sp>
    </p:spTree>
    <p:extLst>
      <p:ext uri="{BB962C8B-B14F-4D97-AF65-F5344CB8AC3E}">
        <p14:creationId xmlns:p14="http://schemas.microsoft.com/office/powerpoint/2010/main" val="10906398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830211"/>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342953" y="1185316"/>
            <a:ext cx="8710737" cy="1395232"/>
          </a:xfrm>
          <a:prstGeom prst="rect">
            <a:avLst/>
          </a:prstGeom>
        </p:spPr>
        <p:txBody>
          <a:bodyPr wrap="square" lIns="91418" tIns="45709" rIns="91418" bIns="45709">
            <a:spAutoFit/>
          </a:bodyPr>
          <a:lstStyle/>
          <a:p>
            <a:pPr algn="just">
              <a:lnSpc>
                <a:spcPct val="150000"/>
              </a:lnSpc>
              <a:spcAft>
                <a:spcPts val="800"/>
              </a:spcAft>
              <a:tabLst>
                <a:tab pos="658976" algn="l"/>
              </a:tabLst>
            </a:pP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tabLst>
                <a:tab pos="658976" algn="l"/>
              </a:tabLst>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52F9FA2-7EAC-4183-811C-A350A51238D6}"/>
              </a:ext>
            </a:extLst>
          </p:cNvPr>
          <p:cNvSpPr/>
          <p:nvPr/>
        </p:nvSpPr>
        <p:spPr>
          <a:xfrm>
            <a:off x="1599157" y="12861"/>
            <a:ext cx="616206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sp>
        <p:nvSpPr>
          <p:cNvPr id="12" name="Rectangle 11">
            <a:extLst>
              <a:ext uri="{FF2B5EF4-FFF2-40B4-BE49-F238E27FC236}">
                <a16:creationId xmlns:a16="http://schemas.microsoft.com/office/drawing/2014/main" id="{B548F4CA-C9D6-4828-97F4-C8878A18EDE6}"/>
              </a:ext>
            </a:extLst>
          </p:cNvPr>
          <p:cNvSpPr/>
          <p:nvPr/>
        </p:nvSpPr>
        <p:spPr>
          <a:xfrm>
            <a:off x="655229" y="1381774"/>
            <a:ext cx="8049916" cy="4801314"/>
          </a:xfrm>
          <a:prstGeom prst="rect">
            <a:avLst/>
          </a:prstGeom>
        </p:spPr>
        <p:txBody>
          <a:bodyPr wrap="square">
            <a:spAutoFit/>
          </a:bodyPr>
          <a:lstStyle/>
          <a:p>
            <a:pPr algn="just"/>
            <a:r>
              <a:rPr lang="en-US" b="1" dirty="0">
                <a:latin typeface="Tahoma" panose="020B0604030504040204" pitchFamily="34" charset="0"/>
                <a:ea typeface="Tahoma" panose="020B0604030504040204" pitchFamily="34" charset="0"/>
                <a:cs typeface="Tahoma" panose="020B0604030504040204" pitchFamily="34" charset="0"/>
              </a:rPr>
              <a:t>Being on Brand</a:t>
            </a:r>
          </a:p>
          <a:p>
            <a:pPr algn="just"/>
            <a:r>
              <a:rPr lang="en-US" dirty="0">
                <a:latin typeface="Tahoma" panose="020B0604030504040204" pitchFamily="34" charset="0"/>
                <a:ea typeface="Tahoma" panose="020B0604030504040204" pitchFamily="34" charset="0"/>
                <a:cs typeface="Tahoma" panose="020B0604030504040204" pitchFamily="34" charset="0"/>
              </a:rPr>
              <a:t>In branding NEMSA, it is crucial we ensure that our message (external and internal) is correct This means being consistent with our logo, typefaces, slogan, </a:t>
            </a:r>
            <a:r>
              <a:rPr lang="en-US" dirty="0" err="1">
                <a:latin typeface="Tahoma" panose="020B0604030504040204" pitchFamily="34" charset="0"/>
                <a:ea typeface="Tahoma" panose="020B0604030504040204" pitchFamily="34" charset="0"/>
                <a:cs typeface="Tahoma" panose="020B0604030504040204" pitchFamily="34" charset="0"/>
              </a:rPr>
              <a:t>colours</a:t>
            </a:r>
            <a:r>
              <a:rPr lang="en-US" dirty="0">
                <a:latin typeface="Tahoma" panose="020B0604030504040204" pitchFamily="34" charset="0"/>
                <a:ea typeface="Tahoma" panose="020B0604030504040204" pitchFamily="34" charset="0"/>
                <a:cs typeface="Tahoma" panose="020B0604030504040204" pitchFamily="34" charset="0"/>
              </a:rPr>
              <a:t>, and "on-brand" with our key messages and the way we use words and images on all applications. All this will combine to communicate the sort of organization we are – active, passionate, solutions oriented. </a:t>
            </a:r>
          </a:p>
          <a:p>
            <a:pPr algn="just"/>
            <a:endParaRPr lang="en-US" dirty="0">
              <a:latin typeface="Tahoma" panose="020B0604030504040204" pitchFamily="34" charset="0"/>
              <a:ea typeface="Tahoma" panose="020B0604030504040204" pitchFamily="34" charset="0"/>
              <a:cs typeface="Tahoma" panose="020B0604030504040204" pitchFamily="34" charset="0"/>
            </a:endParaRPr>
          </a:p>
          <a:p>
            <a:pPr algn="just"/>
            <a:r>
              <a:rPr lang="en-US" dirty="0">
                <a:latin typeface="Tahoma" panose="020B0604030504040204" pitchFamily="34" charset="0"/>
                <a:ea typeface="Tahoma" panose="020B0604030504040204" pitchFamily="34" charset="0"/>
                <a:cs typeface="Tahoma" panose="020B0604030504040204" pitchFamily="34" charset="0"/>
              </a:rPr>
              <a:t>At all times, our message will strive to answer the following questions:</a:t>
            </a:r>
          </a:p>
          <a:p>
            <a:pPr marL="400050" indent="-400050" algn="just">
              <a:buFont typeface="+mj-lt"/>
              <a:buAutoNum type="romanLcPeriod"/>
            </a:pPr>
            <a:r>
              <a:rPr lang="en-US" dirty="0">
                <a:latin typeface="Tahoma" panose="020B0604030504040204" pitchFamily="34" charset="0"/>
                <a:ea typeface="Tahoma" panose="020B0604030504040204" pitchFamily="34" charset="0"/>
                <a:cs typeface="Tahoma" panose="020B0604030504040204" pitchFamily="34" charset="0"/>
              </a:rPr>
              <a:t>Is the message passionate? Does it really show my enthusiasm?</a:t>
            </a:r>
          </a:p>
          <a:p>
            <a:pPr marL="400050" indent="-400050" algn="just">
              <a:buFont typeface="+mj-lt"/>
              <a:buAutoNum type="romanLcPeriod"/>
            </a:pPr>
            <a:r>
              <a:rPr lang="en-US" dirty="0">
                <a:latin typeface="Tahoma" panose="020B0604030504040204" pitchFamily="34" charset="0"/>
                <a:ea typeface="Tahoma" panose="020B0604030504040204" pitchFamily="34" charset="0"/>
                <a:cs typeface="Tahoma" panose="020B0604030504040204" pitchFamily="34" charset="0"/>
              </a:rPr>
              <a:t>Is it optimistic? Is it positive and forward looking?</a:t>
            </a:r>
          </a:p>
          <a:p>
            <a:pPr marL="400050" indent="-400050" algn="just">
              <a:buFont typeface="+mj-lt"/>
              <a:buAutoNum type="romanLcPeriod"/>
            </a:pPr>
            <a:r>
              <a:rPr lang="en-US" dirty="0">
                <a:latin typeface="Tahoma" panose="020B0604030504040204" pitchFamily="34" charset="0"/>
                <a:ea typeface="Tahoma" panose="020B0604030504040204" pitchFamily="34" charset="0"/>
                <a:cs typeface="Tahoma" panose="020B0604030504040204" pitchFamily="34" charset="0"/>
              </a:rPr>
              <a:t>Is it inspirational? Will it move someone to take action?</a:t>
            </a:r>
          </a:p>
          <a:p>
            <a:pPr marL="400050" indent="-400050" algn="just">
              <a:buFont typeface="+mj-lt"/>
              <a:buAutoNum type="romanLcPeriod"/>
            </a:pPr>
            <a:r>
              <a:rPr lang="en-US" dirty="0">
                <a:latin typeface="Tahoma" panose="020B0604030504040204" pitchFamily="34" charset="0"/>
                <a:ea typeface="Tahoma" panose="020B0604030504040204" pitchFamily="34" charset="0"/>
                <a:cs typeface="Tahoma" panose="020B0604030504040204" pitchFamily="34" charset="0"/>
              </a:rPr>
              <a:t>Does it challenge? Does it confront the issues?</a:t>
            </a:r>
          </a:p>
          <a:p>
            <a:pPr marL="400050" indent="-400050" algn="just">
              <a:buFont typeface="+mj-lt"/>
              <a:buAutoNum type="romanLcPeriod"/>
            </a:pPr>
            <a:r>
              <a:rPr lang="en-US" dirty="0">
                <a:latin typeface="Tahoma" panose="020B0604030504040204" pitchFamily="34" charset="0"/>
                <a:ea typeface="Tahoma" panose="020B0604030504040204" pitchFamily="34" charset="0"/>
                <a:cs typeface="Tahoma" panose="020B0604030504040204" pitchFamily="34" charset="0"/>
              </a:rPr>
              <a:t>Is it credible? Will people believe us?</a:t>
            </a:r>
          </a:p>
          <a:p>
            <a:pPr marL="400050" indent="-400050" algn="just">
              <a:buFont typeface="+mj-lt"/>
              <a:buAutoNum type="romanLcPeriod"/>
            </a:pPr>
            <a:r>
              <a:rPr lang="en-US" dirty="0">
                <a:latin typeface="Tahoma" panose="020B0604030504040204" pitchFamily="34" charset="0"/>
                <a:ea typeface="Tahoma" panose="020B0604030504040204" pitchFamily="34" charset="0"/>
                <a:cs typeface="Tahoma" panose="020B0604030504040204" pitchFamily="34" charset="0"/>
              </a:rPr>
              <a:t>Is it accountable? Does it demonstrate our honesty and trustworthiness?</a:t>
            </a:r>
          </a:p>
          <a:p>
            <a:pPr marL="400050" indent="-400050" algn="just">
              <a:buFont typeface="+mj-lt"/>
              <a:buAutoNum type="romanLcPeriod"/>
            </a:pPr>
            <a:r>
              <a:rPr lang="en-US" dirty="0">
                <a:latin typeface="Tahoma" panose="020B0604030504040204" pitchFamily="34" charset="0"/>
                <a:ea typeface="Tahoma" panose="020B0604030504040204" pitchFamily="34" charset="0"/>
                <a:cs typeface="Tahoma" panose="020B0604030504040204" pitchFamily="34" charset="0"/>
              </a:rPr>
              <a:t>Is it persevering? Does it prove our commitment?</a:t>
            </a:r>
          </a:p>
          <a:p>
            <a:pPr marL="400050" indent="-400050" algn="just">
              <a:buFont typeface="+mj-lt"/>
              <a:buAutoNum type="romanLcPeriod"/>
            </a:pPr>
            <a:r>
              <a:rPr lang="en-US" dirty="0">
                <a:latin typeface="Tahoma" panose="020B0604030504040204" pitchFamily="34" charset="0"/>
                <a:ea typeface="Tahoma" panose="020B0604030504040204" pitchFamily="34" charset="0"/>
                <a:cs typeface="Tahoma" panose="020B0604030504040204" pitchFamily="34" charset="0"/>
              </a:rPr>
              <a:t>Is it delivering results? Does it show what we have achieved</a:t>
            </a:r>
          </a:p>
          <a:p>
            <a:pPr algn="just"/>
            <a:endParaRPr lang="en-US" dirty="0"/>
          </a:p>
        </p:txBody>
      </p:sp>
      <p:pic>
        <p:nvPicPr>
          <p:cNvPr id="15"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32</a:t>
            </a:r>
            <a:endParaRPr lang="af-ZA" sz="1000" dirty="0"/>
          </a:p>
        </p:txBody>
      </p:sp>
    </p:spTree>
    <p:extLst>
      <p:ext uri="{BB962C8B-B14F-4D97-AF65-F5344CB8AC3E}">
        <p14:creationId xmlns:p14="http://schemas.microsoft.com/office/powerpoint/2010/main" val="3673162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49774" y="846472"/>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1" name="Rectangle 10"/>
          <p:cNvSpPr/>
          <p:nvPr/>
        </p:nvSpPr>
        <p:spPr>
          <a:xfrm>
            <a:off x="342953" y="1185316"/>
            <a:ext cx="8710737" cy="1164399"/>
          </a:xfrm>
          <a:prstGeom prst="rect">
            <a:avLst/>
          </a:prstGeom>
        </p:spPr>
        <p:txBody>
          <a:bodyPr wrap="square" lIns="91418" tIns="45709" rIns="91418" bIns="45709">
            <a:spAutoFit/>
          </a:bodyPr>
          <a:lstStyle/>
          <a:p>
            <a:pPr algn="just">
              <a:lnSpc>
                <a:spcPct val="150000"/>
              </a:lnSpc>
              <a:spcAft>
                <a:spcPts val="800"/>
              </a:spcAft>
              <a:tabLst>
                <a:tab pos="658976" algn="l"/>
              </a:tabLst>
            </a:pP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tabLst>
                <a:tab pos="658976" algn="l"/>
              </a:tabLst>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52F9FA2-7EAC-4183-811C-A350A51238D6}"/>
              </a:ext>
            </a:extLst>
          </p:cNvPr>
          <p:cNvSpPr/>
          <p:nvPr/>
        </p:nvSpPr>
        <p:spPr>
          <a:xfrm>
            <a:off x="1599157" y="12861"/>
            <a:ext cx="6162060" cy="830997"/>
          </a:xfrm>
          <a:prstGeom prst="rect">
            <a:avLst/>
          </a:prstGeom>
        </p:spPr>
        <p:txBody>
          <a:bodyPr wrap="square">
            <a:spAutoFit/>
          </a:bodyPr>
          <a:lstStyle/>
          <a:p>
            <a:pPr algn="ctr"/>
            <a:r>
              <a:rPr lang="en-GB" sz="1600" b="1" dirty="0">
                <a:latin typeface="Tahoma" panose="020B0604030504040204" pitchFamily="34" charset="0"/>
                <a:ea typeface="Times New Roman" panose="02020603050405020304" pitchFamily="18" charset="0"/>
              </a:rPr>
              <a:t>COMMUNICATION STRATEGY FOR BOTH INTERNAL AND EXTERNAL PUBLIC WITH TIMELINES AND MILESTONES FOR THE AGENCY</a:t>
            </a:r>
            <a:endParaRPr lang="en-US" sz="1600" dirty="0"/>
          </a:p>
        </p:txBody>
      </p:sp>
      <p:sp>
        <p:nvSpPr>
          <p:cNvPr id="12" name="Rectangle 11">
            <a:extLst>
              <a:ext uri="{FF2B5EF4-FFF2-40B4-BE49-F238E27FC236}">
                <a16:creationId xmlns:a16="http://schemas.microsoft.com/office/drawing/2014/main" id="{B548F4CA-C9D6-4828-97F4-C8878A18EDE6}"/>
              </a:ext>
            </a:extLst>
          </p:cNvPr>
          <p:cNvSpPr/>
          <p:nvPr/>
        </p:nvSpPr>
        <p:spPr>
          <a:xfrm>
            <a:off x="236540" y="1217817"/>
            <a:ext cx="8424936" cy="5078313"/>
          </a:xfrm>
          <a:prstGeom prst="rect">
            <a:avLst/>
          </a:prstGeom>
        </p:spPr>
        <p:txBody>
          <a:bodyPr wrap="square">
            <a:spAutoFit/>
          </a:bodyPr>
          <a:lstStyle/>
          <a:p>
            <a:r>
              <a:rPr lang="en-US" b="1" dirty="0"/>
              <a:t>Evaluating Success</a:t>
            </a:r>
          </a:p>
          <a:p>
            <a:r>
              <a:rPr lang="en-US" dirty="0"/>
              <a:t>To evaluate our success, below is the performance indicators and evaluating measures we will use. This is important so that we can effect any changes where necessary in the future:</a:t>
            </a:r>
          </a:p>
          <a:p>
            <a:r>
              <a:rPr lang="en-US" b="1" dirty="0"/>
              <a:t>External </a:t>
            </a:r>
          </a:p>
          <a:p>
            <a:pPr marL="400050" indent="-400050">
              <a:buFont typeface="+mj-lt"/>
              <a:buAutoNum type="romanLcPeriod"/>
            </a:pPr>
            <a:r>
              <a:rPr lang="en-US" dirty="0"/>
              <a:t>Have we achieved our objectives in creating sustained awareness and good public image?</a:t>
            </a:r>
          </a:p>
          <a:p>
            <a:pPr marL="400050" indent="-400050">
              <a:buFont typeface="+mj-lt"/>
              <a:buAutoNum type="romanLcPeriod"/>
            </a:pPr>
            <a:r>
              <a:rPr lang="en-US" dirty="0"/>
              <a:t>Did we reach the right audience?</a:t>
            </a:r>
          </a:p>
          <a:p>
            <a:pPr marL="400050" indent="-400050">
              <a:buFont typeface="+mj-lt"/>
              <a:buAutoNum type="romanLcPeriod"/>
            </a:pPr>
            <a:r>
              <a:rPr lang="en-US" dirty="0"/>
              <a:t>Did we use the right tools?</a:t>
            </a:r>
          </a:p>
          <a:p>
            <a:pPr marL="400050" indent="-400050">
              <a:buFont typeface="+mj-lt"/>
              <a:buAutoNum type="romanLcPeriod"/>
            </a:pPr>
            <a:r>
              <a:rPr lang="en-US" dirty="0"/>
              <a:t>Were decisions taken as a result?</a:t>
            </a:r>
          </a:p>
          <a:p>
            <a:pPr marL="400050" indent="-400050">
              <a:buFont typeface="+mj-lt"/>
              <a:buAutoNum type="romanLcPeriod"/>
            </a:pPr>
            <a:r>
              <a:rPr lang="en-US" dirty="0"/>
              <a:t>Did we come in on budget? If we didn't, why not?</a:t>
            </a:r>
          </a:p>
          <a:p>
            <a:endParaRPr lang="en-US" b="1" dirty="0"/>
          </a:p>
          <a:p>
            <a:r>
              <a:rPr lang="en-US" b="1" dirty="0"/>
              <a:t>Internal</a:t>
            </a:r>
          </a:p>
          <a:p>
            <a:pPr marL="400050" indent="-400050">
              <a:buFont typeface="+mj-lt"/>
              <a:buAutoNum type="romanLcPeriod"/>
            </a:pPr>
            <a:r>
              <a:rPr lang="en-US" dirty="0"/>
              <a:t>Did our message reach the staff within the organization?</a:t>
            </a:r>
          </a:p>
          <a:p>
            <a:pPr marL="400050" indent="-400050">
              <a:buFont typeface="+mj-lt"/>
              <a:buAutoNum type="romanLcPeriod"/>
            </a:pPr>
            <a:r>
              <a:rPr lang="en-US" dirty="0"/>
              <a:t>Did they understand what the message was - did they do what had to be done?</a:t>
            </a:r>
          </a:p>
          <a:p>
            <a:pPr marL="400050" indent="-400050">
              <a:buFont typeface="+mj-lt"/>
              <a:buAutoNum type="romanLcPeriod"/>
            </a:pPr>
            <a:r>
              <a:rPr lang="en-US" dirty="0"/>
              <a:t>Did we use the right tools in the dissemination of the messages?</a:t>
            </a:r>
          </a:p>
          <a:p>
            <a:pPr marL="400050" indent="-400050">
              <a:buFont typeface="+mj-lt"/>
              <a:buAutoNum type="romanLcPeriod"/>
            </a:pPr>
            <a:endParaRPr lang="en-US" b="1" dirty="0"/>
          </a:p>
          <a:p>
            <a:endParaRPr lang="en-US" b="1" dirty="0"/>
          </a:p>
        </p:txBody>
      </p:sp>
      <p:pic>
        <p:nvPicPr>
          <p:cNvPr id="15"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6" name="TextBox 15"/>
          <p:cNvSpPr txBox="1"/>
          <p:nvPr/>
        </p:nvSpPr>
        <p:spPr>
          <a:xfrm>
            <a:off x="8676456" y="6581001"/>
            <a:ext cx="374805" cy="246221"/>
          </a:xfrm>
          <a:prstGeom prst="rect">
            <a:avLst/>
          </a:prstGeom>
          <a:noFill/>
        </p:spPr>
        <p:txBody>
          <a:bodyPr wrap="square" rtlCol="0">
            <a:spAutoFit/>
          </a:bodyPr>
          <a:lstStyle/>
          <a:p>
            <a:r>
              <a:rPr lang="en-US" sz="1000" dirty="0"/>
              <a:t>33</a:t>
            </a:r>
            <a:endParaRPr lang="af-ZA" sz="1000" dirty="0"/>
          </a:p>
        </p:txBody>
      </p:sp>
    </p:spTree>
    <p:extLst>
      <p:ext uri="{BB962C8B-B14F-4D97-AF65-F5344CB8AC3E}">
        <p14:creationId xmlns:p14="http://schemas.microsoft.com/office/powerpoint/2010/main" val="3983752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489" y="116117"/>
            <a:ext cx="1127572" cy="1097073"/>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5" name="Rectangle 4"/>
          <p:cNvSpPr/>
          <p:nvPr/>
        </p:nvSpPr>
        <p:spPr>
          <a:xfrm>
            <a:off x="3457782" y="165805"/>
            <a:ext cx="2168428" cy="421632"/>
          </a:xfrm>
          <a:prstGeom prst="rect">
            <a:avLst/>
          </a:prstGeom>
        </p:spPr>
        <p:txBody>
          <a:bodyPr wrap="square" lIns="91418" tIns="45709" rIns="91418" bIns="45709">
            <a:spAutoFit/>
          </a:bodyPr>
          <a:lstStyle/>
          <a:p>
            <a:pPr algn="just">
              <a:lnSpc>
                <a:spcPct val="107000"/>
              </a:lnSpc>
              <a:spcAft>
                <a:spcPts val="800"/>
              </a:spcAft>
              <a:tabLst>
                <a:tab pos="658976" algn="l"/>
              </a:tabLst>
            </a:pPr>
            <a:r>
              <a:rPr lang="en-GB" sz="2000" b="1" u="sng" dirty="0">
                <a:latin typeface="Times New Roman" panose="02020603050405020304" pitchFamily="18" charset="0"/>
                <a:ea typeface="Calibri" panose="020F0502020204030204" pitchFamily="34" charset="0"/>
                <a:cs typeface="Times New Roman" panose="02020603050405020304" pitchFamily="18" charset="0"/>
              </a:rPr>
              <a:t>CONCLUSION</a:t>
            </a:r>
            <a:endParaRPr lang="en-US" sz="2000" b="1"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270647" y="1239938"/>
            <a:ext cx="8602706" cy="5041358"/>
          </a:xfrm>
          <a:prstGeom prst="rect">
            <a:avLst/>
          </a:prstGeom>
        </p:spPr>
        <p:txBody>
          <a:bodyPr wrap="square" lIns="91418" tIns="45709" rIns="91418" bIns="45709">
            <a:spAutoFit/>
          </a:bodyPr>
          <a:lstStyle/>
          <a:p>
            <a:pPr lvl="0" algn="just" defTabSz="1142554">
              <a:spcBef>
                <a:spcPct val="20000"/>
              </a:spcBef>
              <a:defRPr/>
            </a:pPr>
            <a:r>
              <a:rPr lang="en-GB" sz="1900" b="1" dirty="0">
                <a:latin typeface="Times New Roman" pitchFamily="18" charset="0"/>
                <a:cs typeface="Times New Roman" pitchFamily="18" charset="0"/>
              </a:rPr>
              <a:t>The roles of NEMSA in the Nigerian Electricity Supply Industry (NESI) can not be overemphasized in the prevention of the use of bad/substandard electrical installation works across the electricity value chain and other work places as well as sharp practices/bad workmanship which most times leads to networks getting into states of total disrepair soon after commissioning them for use which also mitigate the incidences of electrical accidents/electrocution and electrical fires causing loss of lives and property in the country.  </a:t>
            </a:r>
          </a:p>
          <a:p>
            <a:pPr lvl="0" algn="just" defTabSz="1142554">
              <a:spcBef>
                <a:spcPct val="20000"/>
              </a:spcBef>
              <a:defRPr/>
            </a:pPr>
            <a:endParaRPr lang="en-GB" sz="1050" b="1" dirty="0">
              <a:latin typeface="Times New Roman" pitchFamily="18" charset="0"/>
              <a:cs typeface="Times New Roman" pitchFamily="18" charset="0"/>
            </a:endParaRPr>
          </a:p>
          <a:p>
            <a:pPr lvl="0" algn="just" defTabSz="1142554">
              <a:spcBef>
                <a:spcPct val="20000"/>
              </a:spcBef>
              <a:defRPr/>
            </a:pPr>
            <a:r>
              <a:rPr lang="en-GB" sz="1900" b="1" dirty="0">
                <a:latin typeface="Times New Roman" pitchFamily="18" charset="0"/>
                <a:cs typeface="Times New Roman" pitchFamily="18" charset="0"/>
              </a:rPr>
              <a:t>The safety, reliability, quality and efficiency of power supply to the populace largely depend on the quality of networks and systems that are built according to specification and standard.</a:t>
            </a:r>
          </a:p>
          <a:p>
            <a:pPr lvl="0" algn="just" defTabSz="1142554">
              <a:spcBef>
                <a:spcPct val="20000"/>
              </a:spcBef>
              <a:defRPr/>
            </a:pPr>
            <a:endParaRPr lang="en-GB" sz="1050" b="1" dirty="0">
              <a:latin typeface="Times New Roman" pitchFamily="18" charset="0"/>
              <a:cs typeface="Times New Roman" pitchFamily="18" charset="0"/>
            </a:endParaRPr>
          </a:p>
          <a:p>
            <a:pPr algn="just">
              <a:spcAft>
                <a:spcPts val="800"/>
              </a:spcAft>
              <a:tabLst>
                <a:tab pos="658976" algn="l"/>
              </a:tabLst>
            </a:pPr>
            <a:r>
              <a:rPr lang="en-GB" sz="1900" b="1" dirty="0">
                <a:latin typeface="Times New Roman" panose="02020603050405020304" pitchFamily="18" charset="0"/>
                <a:ea typeface="Calibri" panose="020F0502020204030204" pitchFamily="34" charset="0"/>
                <a:cs typeface="Times New Roman" panose="02020603050405020304" pitchFamily="18" charset="0"/>
              </a:rPr>
              <a:t>The  new process flow chart/guidelines on the promotion of Transparency and Efficiency in the Business Environment as related to services rendered by NEMSA  have been circulated to all our seventeen Inspectorate Field officers nationwide for implementation and an effective monitoring programme/unit set up at the headquarters  to ensure adherence/compliance to the new guidelines</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5" name="TextBox 14"/>
          <p:cNvSpPr txBox="1"/>
          <p:nvPr/>
        </p:nvSpPr>
        <p:spPr>
          <a:xfrm>
            <a:off x="8676456" y="6581001"/>
            <a:ext cx="374805" cy="246221"/>
          </a:xfrm>
          <a:prstGeom prst="rect">
            <a:avLst/>
          </a:prstGeom>
          <a:noFill/>
        </p:spPr>
        <p:txBody>
          <a:bodyPr wrap="square" rtlCol="0">
            <a:spAutoFit/>
          </a:bodyPr>
          <a:lstStyle/>
          <a:p>
            <a:r>
              <a:rPr lang="en-US" sz="1000" dirty="0"/>
              <a:t>34</a:t>
            </a:r>
            <a:endParaRPr lang="af-ZA" sz="1000" dirty="0"/>
          </a:p>
        </p:txBody>
      </p:sp>
    </p:spTree>
    <p:extLst>
      <p:ext uri="{BB962C8B-B14F-4D97-AF65-F5344CB8AC3E}">
        <p14:creationId xmlns:p14="http://schemas.microsoft.com/office/powerpoint/2010/main" val="961505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3325526"/>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9000" y="762000"/>
            <a:ext cx="2514600" cy="2403231"/>
          </a:xfrm>
          <a:prstGeom prst="rect">
            <a:avLst/>
          </a:prstGeom>
          <a:noFill/>
          <a:ln>
            <a:noFill/>
          </a:ln>
        </p:spPr>
      </p:pic>
      <p:cxnSp>
        <p:nvCxnSpPr>
          <p:cNvPr id="17" name="Straight Connector 16"/>
          <p:cNvCxnSpPr/>
          <p:nvPr/>
        </p:nvCxnSpPr>
        <p:spPr>
          <a:xfrm>
            <a:off x="0" y="4725501"/>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84406" y="3545060"/>
            <a:ext cx="8577776" cy="954085"/>
          </a:xfrm>
          <a:prstGeom prst="rect">
            <a:avLst/>
          </a:prstGeom>
          <a:noFill/>
        </p:spPr>
        <p:txBody>
          <a:bodyPr wrap="square" lIns="91418" tIns="45709" rIns="91418" bIns="45709" rtlCol="0">
            <a:spAutoFit/>
          </a:bodyPr>
          <a:lstStyle/>
          <a:p>
            <a:pPr algn="ctr"/>
            <a:r>
              <a:rPr lang="en-GB" sz="2800" u="sng" dirty="0">
                <a:solidFill>
                  <a:schemeClr val="accent6">
                    <a:lumMod val="50000"/>
                  </a:schemeClr>
                </a:solidFill>
                <a:latin typeface="Imprint MT Shadow" panose="04020605060303030202" pitchFamily="82" charset="0"/>
              </a:rPr>
              <a:t>Contact us at:</a:t>
            </a:r>
          </a:p>
          <a:p>
            <a:pPr algn="ctr"/>
            <a:r>
              <a:rPr lang="en-GB" sz="2800" i="1" dirty="0">
                <a:solidFill>
                  <a:schemeClr val="accent6">
                    <a:lumMod val="50000"/>
                  </a:schemeClr>
                </a:solidFill>
                <a:latin typeface="Imprint MT Shadow" panose="04020605060303030202" pitchFamily="82" charset="0"/>
              </a:rPr>
              <a:t>www.nemsa.gov.ng</a:t>
            </a:r>
          </a:p>
        </p:txBody>
      </p:sp>
      <p:sp>
        <p:nvSpPr>
          <p:cNvPr id="16" name="TextBox 15"/>
          <p:cNvSpPr txBox="1"/>
          <p:nvPr/>
        </p:nvSpPr>
        <p:spPr>
          <a:xfrm>
            <a:off x="1333903" y="6412190"/>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cxnSp>
        <p:nvCxnSpPr>
          <p:cNvPr id="7" name="Straight Connector 6"/>
          <p:cNvCxnSpPr/>
          <p:nvPr/>
        </p:nvCxnSpPr>
        <p:spPr>
          <a:xfrm>
            <a:off x="0" y="6160835"/>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160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3" y="33626"/>
            <a:ext cx="915689" cy="875094"/>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2602" y="6581001"/>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pic>
        <p:nvPicPr>
          <p:cNvPr id="13" name="Picture 2"/>
          <p:cNvPicPr>
            <a:picLocks noChangeAspect="1" noChangeArrowheads="1"/>
          </p:cNvPicPr>
          <p:nvPr/>
        </p:nvPicPr>
        <p:blipFill>
          <a:blip r:embed="rId4" cstate="print"/>
          <a:srcRect/>
          <a:stretch>
            <a:fillRect/>
          </a:stretch>
        </p:blipFill>
        <p:spPr bwMode="auto">
          <a:xfrm>
            <a:off x="7956376" y="-4756"/>
            <a:ext cx="1094885" cy="985758"/>
          </a:xfrm>
          <a:prstGeom prst="rect">
            <a:avLst/>
          </a:prstGeom>
          <a:noFill/>
          <a:ln w="9525">
            <a:noFill/>
            <a:miter lim="800000"/>
            <a:headEnd/>
            <a:tailEnd/>
          </a:ln>
        </p:spPr>
      </p:pic>
      <p:sp>
        <p:nvSpPr>
          <p:cNvPr id="15" name="TextBox 14"/>
          <p:cNvSpPr txBox="1"/>
          <p:nvPr/>
        </p:nvSpPr>
        <p:spPr>
          <a:xfrm>
            <a:off x="481077" y="1274464"/>
            <a:ext cx="1392074" cy="369332"/>
          </a:xfrm>
          <a:prstGeom prst="rect">
            <a:avLst/>
          </a:prstGeom>
          <a:noFill/>
        </p:spPr>
        <p:txBody>
          <a:bodyPr wrap="square" rtlCol="0">
            <a:spAutoFit/>
          </a:bodyPr>
          <a:lstStyle/>
          <a:p>
            <a:r>
              <a:rPr lang="en-GB" b="1" dirty="0">
                <a:solidFill>
                  <a:schemeClr val="bg1"/>
                </a:solidFill>
              </a:rPr>
              <a:t>FUNCTIONS</a:t>
            </a:r>
            <a:endParaRPr lang="en-GB" sz="1600" b="1" dirty="0">
              <a:solidFill>
                <a:schemeClr val="bg1"/>
              </a:solidFill>
            </a:endParaRPr>
          </a:p>
        </p:txBody>
      </p:sp>
      <p:sp>
        <p:nvSpPr>
          <p:cNvPr id="16" name="TextBox 15"/>
          <p:cNvSpPr txBox="1"/>
          <p:nvPr/>
        </p:nvSpPr>
        <p:spPr>
          <a:xfrm>
            <a:off x="699431" y="5243468"/>
            <a:ext cx="1586553" cy="400110"/>
          </a:xfrm>
          <a:prstGeom prst="rect">
            <a:avLst/>
          </a:prstGeom>
          <a:noFill/>
        </p:spPr>
        <p:txBody>
          <a:bodyPr wrap="square" rtlCol="0">
            <a:spAutoFit/>
          </a:bodyPr>
          <a:lstStyle/>
          <a:p>
            <a:r>
              <a:rPr lang="en-GB" sz="2000" b="1" dirty="0">
                <a:solidFill>
                  <a:schemeClr val="bg1"/>
                </a:solidFill>
              </a:rPr>
              <a:t>VISION</a:t>
            </a:r>
          </a:p>
        </p:txBody>
      </p:sp>
      <p:sp>
        <p:nvSpPr>
          <p:cNvPr id="20" name="TextBox 19"/>
          <p:cNvSpPr txBox="1"/>
          <p:nvPr/>
        </p:nvSpPr>
        <p:spPr>
          <a:xfrm>
            <a:off x="2214546" y="1000108"/>
            <a:ext cx="6540697" cy="1200329"/>
          </a:xfrm>
          <a:prstGeom prst="rect">
            <a:avLst/>
          </a:prstGeom>
          <a:noFill/>
        </p:spPr>
        <p:txBody>
          <a:bodyPr wrap="square" rtlCol="0">
            <a:spAutoFit/>
          </a:bodyPr>
          <a:lstStyle/>
          <a:p>
            <a:pPr algn="just"/>
            <a:r>
              <a:rPr lang="en-US" b="1" i="1" dirty="0"/>
              <a:t>To ensure efficient, stable, safe and reliable networks for electricity supply; safety of lives and property in the Nigerian Electricity Supply Industry, through appropriate and innovative technology using a well-motivated workforce.</a:t>
            </a:r>
            <a:endParaRPr lang="en-US" b="1" dirty="0"/>
          </a:p>
        </p:txBody>
      </p:sp>
      <p:sp>
        <p:nvSpPr>
          <p:cNvPr id="21" name="Pentagon 20"/>
          <p:cNvSpPr/>
          <p:nvPr/>
        </p:nvSpPr>
        <p:spPr>
          <a:xfrm>
            <a:off x="481076" y="1099066"/>
            <a:ext cx="1617263" cy="661495"/>
          </a:xfrm>
          <a:prstGeom prst="homePlat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Pentagon 21"/>
          <p:cNvSpPr/>
          <p:nvPr/>
        </p:nvSpPr>
        <p:spPr>
          <a:xfrm>
            <a:off x="481076" y="2446150"/>
            <a:ext cx="1617263" cy="706481"/>
          </a:xfrm>
          <a:prstGeom prst="homePlat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481077" y="1274464"/>
            <a:ext cx="1392074" cy="400110"/>
          </a:xfrm>
          <a:prstGeom prst="rect">
            <a:avLst/>
          </a:prstGeom>
          <a:noFill/>
        </p:spPr>
        <p:txBody>
          <a:bodyPr wrap="square" rtlCol="0">
            <a:spAutoFit/>
          </a:bodyPr>
          <a:lstStyle/>
          <a:p>
            <a:r>
              <a:rPr lang="en-GB" sz="2000" b="1" dirty="0">
                <a:solidFill>
                  <a:schemeClr val="bg1"/>
                </a:solidFill>
              </a:rPr>
              <a:t>MISSION</a:t>
            </a:r>
          </a:p>
        </p:txBody>
      </p:sp>
      <p:sp>
        <p:nvSpPr>
          <p:cNvPr id="24" name="TextBox 23"/>
          <p:cNvSpPr txBox="1"/>
          <p:nvPr/>
        </p:nvSpPr>
        <p:spPr>
          <a:xfrm>
            <a:off x="470841" y="2561229"/>
            <a:ext cx="1600829" cy="400110"/>
          </a:xfrm>
          <a:prstGeom prst="rect">
            <a:avLst/>
          </a:prstGeom>
          <a:noFill/>
        </p:spPr>
        <p:txBody>
          <a:bodyPr wrap="square" rtlCol="0">
            <a:spAutoFit/>
          </a:bodyPr>
          <a:lstStyle/>
          <a:p>
            <a:r>
              <a:rPr lang="en-GB" sz="2000" b="1" dirty="0">
                <a:solidFill>
                  <a:schemeClr val="bg1"/>
                </a:solidFill>
              </a:rPr>
              <a:t>MANDATE</a:t>
            </a:r>
          </a:p>
        </p:txBody>
      </p:sp>
      <p:sp>
        <p:nvSpPr>
          <p:cNvPr id="25" name="Rectangle 24"/>
          <p:cNvSpPr/>
          <p:nvPr/>
        </p:nvSpPr>
        <p:spPr>
          <a:xfrm>
            <a:off x="2286000" y="2071678"/>
            <a:ext cx="6643718" cy="4278094"/>
          </a:xfrm>
          <a:prstGeom prst="rect">
            <a:avLst/>
          </a:prstGeom>
        </p:spPr>
        <p:txBody>
          <a:bodyPr wrap="square">
            <a:spAutoFit/>
          </a:bodyPr>
          <a:lstStyle/>
          <a:p>
            <a:pPr algn="just">
              <a:buNone/>
            </a:pPr>
            <a:endParaRPr lang="en-GB" sz="1600" b="1" dirty="0"/>
          </a:p>
          <a:p>
            <a:pPr algn="just">
              <a:buNone/>
            </a:pPr>
            <a:r>
              <a:rPr lang="en-GB" sz="1600" b="1" dirty="0"/>
              <a:t>NEMSA’s Mandate includes among others:</a:t>
            </a:r>
          </a:p>
          <a:p>
            <a:pPr algn="just"/>
            <a:r>
              <a:rPr lang="en-GB" sz="1600" b="1" dirty="0"/>
              <a:t>To Ensure that:- </a:t>
            </a:r>
          </a:p>
          <a:p>
            <a:pPr marL="400050" indent="-400050" algn="just">
              <a:buFont typeface="+mj-lt"/>
              <a:buAutoNum type="romanLcPeriod"/>
            </a:pPr>
            <a:r>
              <a:rPr lang="en-GB" sz="1600" b="1" dirty="0"/>
              <a:t>Electrical material/equipment and  instruments used in NESI and other allied industries/workplaces are of the right quality, standards and specifications; </a:t>
            </a:r>
          </a:p>
          <a:p>
            <a:pPr marL="400050" indent="-400050" algn="just">
              <a:buFont typeface="+mj-lt"/>
              <a:buAutoNum type="romanLcPeriod"/>
            </a:pPr>
            <a:r>
              <a:rPr lang="en-GB" sz="1600" b="1" dirty="0"/>
              <a:t>Power systems and networks put in place have been properly planned, designed and executed before use to ensure that such systems are capable of delivering safe, reliable and regular electricity supply to the consumers nationwide;</a:t>
            </a:r>
          </a:p>
          <a:p>
            <a:pPr marL="400050" indent="-400050" algn="just">
              <a:buFont typeface="+mj-lt"/>
              <a:buAutoNum type="romanLcPeriod"/>
            </a:pPr>
            <a:r>
              <a:rPr lang="en-GB" sz="1600" b="1" dirty="0"/>
              <a:t>Safety of lives and property within the grid and off-grid networks is assured;</a:t>
            </a:r>
          </a:p>
          <a:p>
            <a:pPr marL="400050" indent="-400050" algn="just">
              <a:buFont typeface="+mj-lt"/>
              <a:buAutoNum type="romanLcPeriod"/>
            </a:pPr>
            <a:r>
              <a:rPr lang="en-GB" sz="1600" b="1" dirty="0"/>
              <a:t>Electricity meters and instruments to be deployed in NESI are of the right type, class and accuracy for proper accountability of energy produced, delivered, supplied and utilized by the consumers. </a:t>
            </a:r>
          </a:p>
          <a:p>
            <a:pPr marL="400050" indent="-400050" algn="just">
              <a:buFont typeface="+mj-lt"/>
              <a:buAutoNum type="romanLcPeriod"/>
            </a:pPr>
            <a:r>
              <a:rPr lang="en-GB" sz="1600" b="1" dirty="0"/>
              <a:t>To process and issue Competency  Certificate to qualified electrical personnel working in the NESI</a:t>
            </a:r>
          </a:p>
        </p:txBody>
      </p:sp>
      <p:sp>
        <p:nvSpPr>
          <p:cNvPr id="26" name="TextBox 25"/>
          <p:cNvSpPr txBox="1"/>
          <p:nvPr/>
        </p:nvSpPr>
        <p:spPr>
          <a:xfrm>
            <a:off x="1475655" y="227284"/>
            <a:ext cx="6409521" cy="430887"/>
          </a:xfrm>
          <a:prstGeom prst="rect">
            <a:avLst/>
          </a:prstGeom>
          <a:noFill/>
        </p:spPr>
        <p:txBody>
          <a:bodyPr wrap="square" lIns="91418" tIns="45709" rIns="91418" bIns="45709" rtlCol="0">
            <a:spAutoFit/>
          </a:bodyPr>
          <a:lstStyle/>
          <a:p>
            <a:pPr algn="ctr"/>
            <a:r>
              <a:rPr lang="en-GB" sz="2200" b="1" dirty="0">
                <a:latin typeface="Imprint MT Shadow" panose="04020605060303030202" pitchFamily="82" charset="0"/>
              </a:rPr>
              <a:t>INTRODUCTION CONT’D</a:t>
            </a:r>
          </a:p>
        </p:txBody>
      </p:sp>
      <p:sp>
        <p:nvSpPr>
          <p:cNvPr id="27" name="TextBox 26"/>
          <p:cNvSpPr txBox="1"/>
          <p:nvPr/>
        </p:nvSpPr>
        <p:spPr>
          <a:xfrm>
            <a:off x="8676456" y="6581001"/>
            <a:ext cx="374805" cy="246221"/>
          </a:xfrm>
          <a:prstGeom prst="rect">
            <a:avLst/>
          </a:prstGeom>
          <a:noFill/>
        </p:spPr>
        <p:txBody>
          <a:bodyPr wrap="square" rtlCol="0">
            <a:spAutoFit/>
          </a:bodyPr>
          <a:lstStyle/>
          <a:p>
            <a:r>
              <a:rPr lang="en-US" sz="1000" dirty="0"/>
              <a:t>4</a:t>
            </a:r>
            <a:endParaRPr lang="af-ZA" sz="1000" dirty="0"/>
          </a:p>
        </p:txBody>
      </p:sp>
    </p:spTree>
    <p:extLst>
      <p:ext uri="{BB962C8B-B14F-4D97-AF65-F5344CB8AC3E}">
        <p14:creationId xmlns:p14="http://schemas.microsoft.com/office/powerpoint/2010/main" val="703323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435" y="-4756"/>
            <a:ext cx="902758" cy="875094"/>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2602" y="6581001"/>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13" name="TextBox 12"/>
          <p:cNvSpPr txBox="1"/>
          <p:nvPr/>
        </p:nvSpPr>
        <p:spPr>
          <a:xfrm>
            <a:off x="1723926" y="1253779"/>
            <a:ext cx="7245804" cy="4870542"/>
          </a:xfrm>
          <a:prstGeom prst="rect">
            <a:avLst/>
          </a:prstGeom>
          <a:noFill/>
        </p:spPr>
        <p:txBody>
          <a:bodyPr wrap="square" lIns="91418" tIns="45709" rIns="91418" bIns="45709" rtlCol="0">
            <a:spAutoFit/>
          </a:bodyPr>
          <a:lstStyle/>
          <a:p>
            <a:pPr marL="342820" indent="-342820" algn="just">
              <a:lnSpc>
                <a:spcPct val="115000"/>
              </a:lnSpc>
              <a:buFont typeface="Wingdings" panose="05000000000000000000" pitchFamily="2" charset="2"/>
              <a:buChar char=""/>
              <a:tabLst>
                <a:tab pos="-114274" algn="l"/>
                <a:tab pos="114274" algn="l"/>
              </a:tabLst>
              <a:defRPr/>
            </a:pPr>
            <a:r>
              <a:rPr lang="en-US" b="1" dirty="0">
                <a:ea typeface="Adobe Myungjo Std M"/>
                <a:cs typeface="Calibri" panose="020F0502020204030204" pitchFamily="34" charset="0"/>
              </a:rPr>
              <a:t>Inspection, Testing and Certification of Electrical Installations along the power value chain of Generation, Transmission, Distribution and Utilization of Electricity Projects</a:t>
            </a:r>
          </a:p>
          <a:p>
            <a:pPr marL="342820" indent="-342820" algn="just">
              <a:lnSpc>
                <a:spcPct val="115000"/>
              </a:lnSpc>
              <a:buFont typeface="Wingdings" panose="05000000000000000000" pitchFamily="2" charset="2"/>
              <a:buChar char=""/>
              <a:tabLst>
                <a:tab pos="-114274" algn="l"/>
                <a:tab pos="114274" algn="l"/>
              </a:tabLst>
              <a:defRPr/>
            </a:pPr>
            <a:r>
              <a:rPr lang="en-US" b="1" dirty="0">
                <a:ea typeface="Calibri" panose="020F0502020204030204" pitchFamily="34" charset="0"/>
                <a:cs typeface="Times New Roman" panose="02020603050405020304" pitchFamily="18" charset="0"/>
              </a:rPr>
              <a:t>Certification of electrical installation contractors </a:t>
            </a:r>
          </a:p>
          <a:p>
            <a:pPr marL="342820" indent="-342820" algn="just">
              <a:lnSpc>
                <a:spcPct val="115000"/>
              </a:lnSpc>
              <a:buFont typeface="Wingdings" panose="05000000000000000000" pitchFamily="2" charset="2"/>
              <a:buChar char=""/>
              <a:tabLst>
                <a:tab pos="-114274" algn="l"/>
                <a:tab pos="114274" algn="l"/>
              </a:tabLst>
              <a:defRPr/>
            </a:pPr>
            <a:r>
              <a:rPr lang="en-US" b="1" dirty="0">
                <a:ea typeface="Calibri" panose="020F0502020204030204" pitchFamily="34" charset="0"/>
                <a:cs typeface="Times New Roman" panose="02020603050405020304" pitchFamily="18" charset="0"/>
              </a:rPr>
              <a:t>Investigation of Electrical Accidents/Electrocutions to find out the causes, make recommendations for remedial actions and how to prevent future occurrences.</a:t>
            </a:r>
          </a:p>
          <a:p>
            <a:pPr marL="342820" indent="-342820" algn="just">
              <a:lnSpc>
                <a:spcPct val="115000"/>
              </a:lnSpc>
              <a:buFont typeface="Wingdings" panose="05000000000000000000" pitchFamily="2" charset="2"/>
              <a:buChar char=""/>
              <a:tabLst>
                <a:tab pos="-114274" algn="l"/>
                <a:tab pos="114274" algn="l"/>
              </a:tabLst>
              <a:defRPr/>
            </a:pPr>
            <a:r>
              <a:rPr lang="en-US" b="1" dirty="0">
                <a:ea typeface="Calibri" panose="020F0502020204030204" pitchFamily="34" charset="0"/>
                <a:cs typeface="Times New Roman" panose="02020603050405020304" pitchFamily="18" charset="0"/>
              </a:rPr>
              <a:t>Inspection testing and Certification of Electric Concrete Pole Manufacturers.</a:t>
            </a:r>
          </a:p>
          <a:p>
            <a:pPr marL="342820" indent="-342820" algn="just">
              <a:lnSpc>
                <a:spcPct val="115000"/>
              </a:lnSpc>
              <a:buFont typeface="Wingdings" panose="05000000000000000000" pitchFamily="2" charset="2"/>
              <a:buChar char=""/>
              <a:tabLst>
                <a:tab pos="-114274" algn="l"/>
                <a:tab pos="114274" algn="l"/>
              </a:tabLst>
              <a:defRPr/>
            </a:pPr>
            <a:r>
              <a:rPr lang="en-US" b="1" dirty="0">
                <a:ea typeface="Calibri" panose="020F0502020204030204" pitchFamily="34" charset="0"/>
                <a:cs typeface="Times New Roman" panose="02020603050405020304" pitchFamily="18" charset="0"/>
              </a:rPr>
              <a:t>Monitoring of existing distribution networks to ensure that they are in regular fitness for safe delivery of power to consumers and at the same time safety of lives and property.</a:t>
            </a:r>
          </a:p>
          <a:p>
            <a:pPr marL="342820" indent="-342820" algn="just">
              <a:lnSpc>
                <a:spcPct val="115000"/>
              </a:lnSpc>
              <a:buFont typeface="Wingdings" panose="05000000000000000000" pitchFamily="2" charset="2"/>
              <a:buChar char=""/>
              <a:tabLst>
                <a:tab pos="-114274" algn="l"/>
                <a:tab pos="114274" algn="l"/>
              </a:tabLst>
              <a:defRPr/>
            </a:pPr>
            <a:r>
              <a:rPr lang="en-US" b="1" dirty="0">
                <a:ea typeface="Calibri" panose="020F0502020204030204" pitchFamily="34" charset="0"/>
                <a:cs typeface="Times New Roman" panose="02020603050405020304" pitchFamily="18" charset="0"/>
              </a:rPr>
              <a:t>Testing and certification of energy meters and instruments before deploying them for use.</a:t>
            </a:r>
          </a:p>
          <a:p>
            <a:pPr marL="342820" indent="-342820" algn="just">
              <a:lnSpc>
                <a:spcPct val="115000"/>
              </a:lnSpc>
              <a:buFont typeface="Wingdings" panose="05000000000000000000" pitchFamily="2" charset="2"/>
              <a:buChar char=""/>
              <a:tabLst>
                <a:tab pos="-114274" algn="l"/>
                <a:tab pos="114274" algn="l"/>
              </a:tabLst>
              <a:defRPr/>
            </a:pPr>
            <a:r>
              <a:rPr lang="en-US" b="1" dirty="0">
                <a:ea typeface="Calibri" panose="020F0502020204030204" pitchFamily="34" charset="0"/>
                <a:cs typeface="Times New Roman" panose="02020603050405020304" pitchFamily="18" charset="0"/>
              </a:rPr>
              <a:t>Carrying out analysis of oils and chemicals used in the power industry.</a:t>
            </a:r>
          </a:p>
        </p:txBody>
      </p:sp>
      <p:sp>
        <p:nvSpPr>
          <p:cNvPr id="15" name="TextBox 14"/>
          <p:cNvSpPr txBox="1"/>
          <p:nvPr/>
        </p:nvSpPr>
        <p:spPr>
          <a:xfrm>
            <a:off x="953069" y="285728"/>
            <a:ext cx="7124132" cy="461665"/>
          </a:xfrm>
          <a:prstGeom prst="rect">
            <a:avLst/>
          </a:prstGeom>
          <a:noFill/>
        </p:spPr>
        <p:txBody>
          <a:bodyPr wrap="square" lIns="91418" tIns="45709" rIns="91418" bIns="45709" rtlCol="0">
            <a:spAutoFit/>
          </a:bodyPr>
          <a:lstStyle/>
          <a:p>
            <a:pPr algn="ctr" defTabSz="685639">
              <a:tabLst>
                <a:tab pos="266638" algn="l"/>
              </a:tabLst>
              <a:defRPr/>
            </a:pPr>
            <a:r>
              <a:rPr lang="en-GB" sz="2400" b="1" u="sng" dirty="0">
                <a:latin typeface="Calibri" panose="020F0502020204030204"/>
              </a:rPr>
              <a:t>Introduction Cont’d</a:t>
            </a:r>
          </a:p>
        </p:txBody>
      </p:sp>
      <p:pic>
        <p:nvPicPr>
          <p:cNvPr id="16"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8" name="Pentagon 17"/>
          <p:cNvSpPr/>
          <p:nvPr/>
        </p:nvSpPr>
        <p:spPr>
          <a:xfrm>
            <a:off x="120435" y="1080697"/>
            <a:ext cx="1617263" cy="706481"/>
          </a:xfrm>
          <a:prstGeom prst="homePlat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222778" y="1045573"/>
            <a:ext cx="1600829" cy="738664"/>
          </a:xfrm>
          <a:prstGeom prst="rect">
            <a:avLst/>
          </a:prstGeom>
          <a:noFill/>
        </p:spPr>
        <p:txBody>
          <a:bodyPr wrap="square" rtlCol="0">
            <a:spAutoFit/>
          </a:bodyPr>
          <a:lstStyle/>
          <a:p>
            <a:r>
              <a:rPr lang="en-GB" sz="1400" b="1" dirty="0">
                <a:solidFill>
                  <a:schemeClr val="bg1"/>
                </a:solidFill>
              </a:rPr>
              <a:t>MEANS OF FULFILLING MANDATE</a:t>
            </a:r>
          </a:p>
        </p:txBody>
      </p:sp>
      <p:sp>
        <p:nvSpPr>
          <p:cNvPr id="21" name="TextBox 20"/>
          <p:cNvSpPr txBox="1"/>
          <p:nvPr/>
        </p:nvSpPr>
        <p:spPr>
          <a:xfrm>
            <a:off x="8676456" y="6581001"/>
            <a:ext cx="374805" cy="246221"/>
          </a:xfrm>
          <a:prstGeom prst="rect">
            <a:avLst/>
          </a:prstGeom>
          <a:noFill/>
        </p:spPr>
        <p:txBody>
          <a:bodyPr wrap="square" rtlCol="0">
            <a:spAutoFit/>
          </a:bodyPr>
          <a:lstStyle/>
          <a:p>
            <a:r>
              <a:rPr lang="en-US" sz="1000" dirty="0"/>
              <a:t>5</a:t>
            </a:r>
            <a:endParaRPr lang="af-ZA" sz="1000" dirty="0"/>
          </a:p>
        </p:txBody>
      </p:sp>
    </p:spTree>
    <p:extLst>
      <p:ext uri="{BB962C8B-B14F-4D97-AF65-F5344CB8AC3E}">
        <p14:creationId xmlns:p14="http://schemas.microsoft.com/office/powerpoint/2010/main" val="1979838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85" y="53630"/>
            <a:ext cx="955185" cy="949894"/>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rgbClr val="F79646">
                    <a:lumMod val="50000"/>
                  </a:srgbClr>
                </a:solidFill>
              </a:rPr>
              <a:t>Nigerian Electricity Management Services Agency (NEMSA)</a:t>
            </a:r>
          </a:p>
        </p:txBody>
      </p:sp>
      <p:sp>
        <p:nvSpPr>
          <p:cNvPr id="2" name="Rectangle 1"/>
          <p:cNvSpPr/>
          <p:nvPr/>
        </p:nvSpPr>
        <p:spPr>
          <a:xfrm>
            <a:off x="1065902" y="58384"/>
            <a:ext cx="6896107" cy="619250"/>
          </a:xfrm>
          <a:prstGeom prst="rect">
            <a:avLst/>
          </a:prstGeom>
        </p:spPr>
        <p:txBody>
          <a:bodyPr wrap="square" lIns="91418" tIns="45709" rIns="91418" bIns="45709">
            <a:spAutoFit/>
          </a:bodyPr>
          <a:lstStyle/>
          <a:p>
            <a:pPr algn="ctr">
              <a:lnSpc>
                <a:spcPct val="107000"/>
              </a:lnSpc>
              <a:spcAft>
                <a:spcPts val="800"/>
              </a:spcAft>
              <a:tabLst>
                <a:tab pos="658976" algn="l"/>
              </a:tabLst>
            </a:pPr>
            <a:r>
              <a:rPr lang="en-GB" sz="16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ACTIONS TAKEN BY NEMSA TO FAST TRACK CERTIFICATION OF NEW INSTALLATIONS FOR CONNECTION TO THE NATIONAL GRID</a:t>
            </a:r>
            <a:endParaRPr lang="en-US" sz="1600" b="1" dirty="0">
              <a:solidFill>
                <a:prstClr val="black"/>
              </a:solidFill>
              <a:ea typeface="Calibri" panose="020F0502020204030204" pitchFamily="34" charset="0"/>
              <a:cs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4003521583"/>
              </p:ext>
            </p:extLst>
          </p:nvPr>
        </p:nvGraphicFramePr>
        <p:xfrm>
          <a:off x="2" y="1074227"/>
          <a:ext cx="9143999" cy="5725528"/>
        </p:xfrm>
        <a:graphic>
          <a:graphicData uri="http://schemas.openxmlformats.org/drawingml/2006/table">
            <a:tbl>
              <a:tblPr firstRow="1" bandRow="1">
                <a:tableStyleId>{5C22544A-7EE6-4342-B048-85BDC9FD1C3A}</a:tableStyleId>
              </a:tblPr>
              <a:tblGrid>
                <a:gridCol w="635826">
                  <a:extLst>
                    <a:ext uri="{9D8B030D-6E8A-4147-A177-3AD203B41FA5}">
                      <a16:colId xmlns:a16="http://schemas.microsoft.com/office/drawing/2014/main" val="20000"/>
                    </a:ext>
                  </a:extLst>
                </a:gridCol>
                <a:gridCol w="1958326">
                  <a:extLst>
                    <a:ext uri="{9D8B030D-6E8A-4147-A177-3AD203B41FA5}">
                      <a16:colId xmlns:a16="http://schemas.microsoft.com/office/drawing/2014/main" val="20001"/>
                    </a:ext>
                  </a:extLst>
                </a:gridCol>
                <a:gridCol w="6549847">
                  <a:extLst>
                    <a:ext uri="{9D8B030D-6E8A-4147-A177-3AD203B41FA5}">
                      <a16:colId xmlns:a16="http://schemas.microsoft.com/office/drawing/2014/main" val="20002"/>
                    </a:ext>
                  </a:extLst>
                </a:gridCol>
              </a:tblGrid>
              <a:tr h="626402">
                <a:tc>
                  <a:txBody>
                    <a:bodyPr/>
                    <a:lstStyle/>
                    <a:p>
                      <a:r>
                        <a:rPr lang="en-US" sz="1800" dirty="0"/>
                        <a:t>S/N</a:t>
                      </a:r>
                    </a:p>
                  </a:txBody>
                  <a:tcPr/>
                </a:tc>
                <a:tc>
                  <a:txBody>
                    <a:bodyPr/>
                    <a:lstStyle/>
                    <a:p>
                      <a:r>
                        <a:rPr lang="en-US" sz="1800" dirty="0"/>
                        <a:t>ACTION AREA</a:t>
                      </a:r>
                    </a:p>
                  </a:txBody>
                  <a:tcPr/>
                </a:tc>
                <a:tc>
                  <a:txBody>
                    <a:bodyPr/>
                    <a:lstStyle/>
                    <a:p>
                      <a:r>
                        <a:rPr lang="en-US" sz="1800" dirty="0"/>
                        <a:t>ACTION TAKEN BY NEMSA</a:t>
                      </a:r>
                    </a:p>
                  </a:txBody>
                  <a:tcPr/>
                </a:tc>
                <a:extLst>
                  <a:ext uri="{0D108BD9-81ED-4DB2-BD59-A6C34878D82A}">
                    <a16:rowId xmlns:a16="http://schemas.microsoft.com/office/drawing/2014/main" val="10000"/>
                  </a:ext>
                </a:extLst>
              </a:tr>
              <a:tr h="1382358">
                <a:tc>
                  <a:txBody>
                    <a:bodyPr/>
                    <a:lstStyle/>
                    <a:p>
                      <a:r>
                        <a:rPr lang="en-US" sz="1400" b="1" dirty="0"/>
                        <a:t>1</a:t>
                      </a:r>
                    </a:p>
                  </a:txBody>
                  <a:tcPr/>
                </a:tc>
                <a:tc>
                  <a:txBody>
                    <a:bodyPr/>
                    <a:lstStyle/>
                    <a:p>
                      <a:r>
                        <a:rPr lang="en-US" sz="1400" dirty="0"/>
                        <a:t>Seventeen (17) Zonal Field Inspectorate Offices.</a:t>
                      </a:r>
                    </a:p>
                  </a:txBody>
                  <a:tcPr/>
                </a:tc>
                <a:tc>
                  <a:txBody>
                    <a:bodyPr/>
                    <a:lstStyle/>
                    <a:p>
                      <a:pPr marL="400050" indent="-400050" algn="just">
                        <a:buFont typeface="+mj-lt"/>
                        <a:buAutoNum type="romanLcPeriod"/>
                      </a:pPr>
                      <a:r>
                        <a:rPr lang="en-US" sz="1400" dirty="0"/>
                        <a:t>The</a:t>
                      </a:r>
                      <a:r>
                        <a:rPr lang="en-US" sz="1400" baseline="0" dirty="0"/>
                        <a:t> Area Inspecting Engineers are to attend to a request for inspection of completed electricity projects within 48hrs as against 120hrs.</a:t>
                      </a:r>
                    </a:p>
                    <a:p>
                      <a:pPr marL="400050" indent="-400050" algn="just">
                        <a:buFont typeface="+mj-lt"/>
                        <a:buAutoNum type="romanLcPeriod"/>
                      </a:pPr>
                      <a:r>
                        <a:rPr lang="en-US" sz="1400" baseline="0" dirty="0"/>
                        <a:t>The Area Inspecting Engineers are to certify any completed electricity project that met construction standards and specification requirement within 72hrs as against 120hrs.</a:t>
                      </a:r>
                      <a:endParaRPr lang="en-US" sz="1400" dirty="0"/>
                    </a:p>
                  </a:txBody>
                  <a:tcPr/>
                </a:tc>
                <a:extLst>
                  <a:ext uri="{0D108BD9-81ED-4DB2-BD59-A6C34878D82A}">
                    <a16:rowId xmlns:a16="http://schemas.microsoft.com/office/drawing/2014/main" val="10001"/>
                  </a:ext>
                </a:extLst>
              </a:tr>
              <a:tr h="1597511">
                <a:tc>
                  <a:txBody>
                    <a:bodyPr/>
                    <a:lstStyle/>
                    <a:p>
                      <a:r>
                        <a:rPr lang="en-US" sz="1400" b="1" dirty="0"/>
                        <a:t>2</a:t>
                      </a:r>
                    </a:p>
                  </a:txBody>
                  <a:tcPr/>
                </a:tc>
                <a:tc>
                  <a:txBody>
                    <a:bodyPr/>
                    <a:lstStyle/>
                    <a:p>
                      <a:r>
                        <a:rPr lang="en-US" sz="1400" dirty="0"/>
                        <a:t>Opening of Owerri &amp; Bauchi Field Inspectorate Offices.</a:t>
                      </a:r>
                    </a:p>
                  </a:txBody>
                  <a:tcPr/>
                </a:tc>
                <a:tc>
                  <a:txBody>
                    <a:bodyPr/>
                    <a:lstStyle/>
                    <a:p>
                      <a:pPr marL="400050" indent="-400050" algn="just">
                        <a:buFont typeface="+mj-lt"/>
                        <a:buAutoNum type="romanLcPeriod"/>
                      </a:pPr>
                      <a:r>
                        <a:rPr lang="en-US" sz="1400" dirty="0"/>
                        <a:t>The creation of Owerri office from Enugu Field Inspectorate Office and Bauchi Office from Jos Field Inspectorate Office was aimed at bringing inspectorate services closer to the people. Thus</a:t>
                      </a:r>
                      <a:r>
                        <a:rPr lang="en-US" sz="1400" baseline="0" dirty="0"/>
                        <a:t> </a:t>
                      </a:r>
                      <a:r>
                        <a:rPr lang="en-US" sz="1400" dirty="0"/>
                        <a:t>removing</a:t>
                      </a:r>
                      <a:r>
                        <a:rPr lang="en-US" sz="1400" baseline="0" dirty="0"/>
                        <a:t> the</a:t>
                      </a:r>
                      <a:r>
                        <a:rPr lang="en-US" sz="1400" dirty="0"/>
                        <a:t> bottlenecks as regard travelling longer distances</a:t>
                      </a:r>
                      <a:r>
                        <a:rPr lang="en-US" sz="1400" baseline="0" dirty="0"/>
                        <a:t>.</a:t>
                      </a:r>
                    </a:p>
                    <a:p>
                      <a:pPr marL="400050" indent="-400050" algn="just">
                        <a:buFont typeface="+mj-lt"/>
                        <a:buAutoNum type="romanLcPeriod"/>
                      </a:pPr>
                      <a:r>
                        <a:rPr lang="en-US" sz="1400" baseline="0" dirty="0"/>
                        <a:t>The creation of two new offices is also to reduce the wide coverage areas of Enugu and Jos Field Inspectorate offices for more effectiveness &amp; efficiency of connecting projects to the National grid.</a:t>
                      </a:r>
                      <a:r>
                        <a:rPr lang="en-US" sz="1400" dirty="0"/>
                        <a:t> </a:t>
                      </a:r>
                    </a:p>
                  </a:txBody>
                  <a:tcPr/>
                </a:tc>
                <a:extLst>
                  <a:ext uri="{0D108BD9-81ED-4DB2-BD59-A6C34878D82A}">
                    <a16:rowId xmlns:a16="http://schemas.microsoft.com/office/drawing/2014/main" val="10002"/>
                  </a:ext>
                </a:extLst>
              </a:tr>
              <a:tr h="952052">
                <a:tc>
                  <a:txBody>
                    <a:bodyPr/>
                    <a:lstStyle/>
                    <a:p>
                      <a:r>
                        <a:rPr lang="en-US" sz="1400" b="1" dirty="0"/>
                        <a:t>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Test Equipment and Instrument.</a:t>
                      </a:r>
                    </a:p>
                    <a:p>
                      <a:endParaRPr lang="en-US" sz="1400" dirty="0"/>
                    </a:p>
                  </a:txBody>
                  <a:tcPr/>
                </a:tc>
                <a:tc>
                  <a:txBody>
                    <a:bodyPr/>
                    <a:lstStyle/>
                    <a:p>
                      <a:pPr algn="just"/>
                      <a:r>
                        <a:rPr lang="en-US" sz="1400" dirty="0"/>
                        <a:t>New sets of test equipment were procured to enable the Field offices</a:t>
                      </a:r>
                      <a:r>
                        <a:rPr lang="en-US" sz="1400" baseline="0" dirty="0"/>
                        <a:t> carryout all statutory test effectively on the completed electricity projects and also to enable them constitute two test crew to attend to many completed electricity projects simultaneously to avoid unnecessary delays as advocated by the Government.</a:t>
                      </a:r>
                      <a:endParaRPr lang="en-US" sz="1400" dirty="0"/>
                    </a:p>
                  </a:txBody>
                  <a:tcPr/>
                </a:tc>
                <a:extLst>
                  <a:ext uri="{0D108BD9-81ED-4DB2-BD59-A6C34878D82A}">
                    <a16:rowId xmlns:a16="http://schemas.microsoft.com/office/drawing/2014/main" val="10003"/>
                  </a:ext>
                </a:extLst>
              </a:tr>
              <a:tr h="1167205">
                <a:tc>
                  <a:txBody>
                    <a:bodyPr/>
                    <a:lstStyle/>
                    <a:p>
                      <a:r>
                        <a:rPr lang="en-US" sz="1400" b="1" dirty="0"/>
                        <a:t>4</a:t>
                      </a:r>
                    </a:p>
                  </a:txBody>
                  <a:tcPr/>
                </a:tc>
                <a:tc>
                  <a:txBody>
                    <a:bodyPr/>
                    <a:lstStyle/>
                    <a:p>
                      <a:r>
                        <a:rPr lang="en-US" sz="1400" dirty="0"/>
                        <a:t>Public awareness.</a:t>
                      </a:r>
                    </a:p>
                  </a:txBody>
                  <a:tcPr/>
                </a:tc>
                <a:tc>
                  <a:txBody>
                    <a:bodyPr/>
                    <a:lstStyle/>
                    <a:p>
                      <a:pPr algn="just"/>
                      <a:r>
                        <a:rPr lang="en-US" sz="1400" dirty="0"/>
                        <a:t>MD/CEO has embarked</a:t>
                      </a:r>
                      <a:r>
                        <a:rPr lang="en-US" sz="1400" baseline="0" dirty="0"/>
                        <a:t> on monthly radio programme with FRCN on issues related to NEMSA’s roles and responsibilities in NESI. This is aimed at enlightening the public on how to use electricity  safely and wisely to avoid electrical accident/electrocution in NESI and also easy ways of getting completed electricity projects connected to the National grid.</a:t>
                      </a:r>
                      <a:endParaRPr lang="en-US" sz="1400" dirty="0"/>
                    </a:p>
                  </a:txBody>
                  <a:tcPr/>
                </a:tc>
                <a:extLst>
                  <a:ext uri="{0D108BD9-81ED-4DB2-BD59-A6C34878D82A}">
                    <a16:rowId xmlns:a16="http://schemas.microsoft.com/office/drawing/2014/main" val="10004"/>
                  </a:ext>
                </a:extLst>
              </a:tr>
            </a:tbl>
          </a:graphicData>
        </a:graphic>
      </p:graphicFrame>
      <p:pic>
        <p:nvPicPr>
          <p:cNvPr id="13"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5" name="TextBox 14"/>
          <p:cNvSpPr txBox="1"/>
          <p:nvPr/>
        </p:nvSpPr>
        <p:spPr>
          <a:xfrm>
            <a:off x="8676456" y="6581001"/>
            <a:ext cx="374805" cy="246221"/>
          </a:xfrm>
          <a:prstGeom prst="rect">
            <a:avLst/>
          </a:prstGeom>
          <a:noFill/>
        </p:spPr>
        <p:txBody>
          <a:bodyPr wrap="square" rtlCol="0">
            <a:spAutoFit/>
          </a:bodyPr>
          <a:lstStyle/>
          <a:p>
            <a:r>
              <a:rPr lang="en-US" sz="1000" dirty="0"/>
              <a:t>6</a:t>
            </a:r>
            <a:endParaRPr lang="af-ZA" sz="1000" dirty="0"/>
          </a:p>
        </p:txBody>
      </p:sp>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dirty="0"/>
          </a:p>
        </p:txBody>
      </p:sp>
    </p:spTree>
    <p:extLst>
      <p:ext uri="{BB962C8B-B14F-4D97-AF65-F5344CB8AC3E}">
        <p14:creationId xmlns:p14="http://schemas.microsoft.com/office/powerpoint/2010/main" val="1690901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17287" y="2486067"/>
            <a:ext cx="1263702" cy="493155"/>
          </a:xfrm>
          <a:prstGeom prst="rect">
            <a:avLst/>
          </a:prstGeom>
          <a:solidFill>
            <a:srgbClr val="FFC000"/>
          </a:solidFill>
          <a:ln w="12700" cap="flat" cmpd="sng" algn="ctr">
            <a:solidFill>
              <a:srgbClr val="5B9BD5">
                <a:shade val="50000"/>
              </a:srgbClr>
            </a:solidFill>
            <a:prstDash val="solid"/>
            <a:miter lim="800000"/>
          </a:ln>
          <a:effectLst>
            <a:outerShdw blurRad="63500" sx="102000" sy="102000" algn="ctr" rotWithShape="0">
              <a:prstClr val="black">
                <a:alpha val="40000"/>
              </a:prstClr>
            </a:outerShdw>
          </a:effectLst>
        </p:spPr>
        <p:txBody>
          <a:bodyPr rot="0" spcFirstLastPara="0" vert="horz" wrap="square" lIns="68564" tIns="34282" rIns="68564" bIns="34282" numCol="1" spcCol="0" rtlCol="0" fromWordArt="0" anchor="ctr" anchorCtr="0" forceAA="0" compatLnSpc="1">
            <a:prstTxWarp prst="textNoShape">
              <a:avLst/>
            </a:prstTxWarp>
            <a:noAutofit/>
          </a:bodyPr>
          <a:lstStyle/>
          <a:p>
            <a:pPr algn="ctr">
              <a:lnSpc>
                <a:spcPct val="107000"/>
              </a:lnSpc>
              <a:spcAft>
                <a:spcPts val="600"/>
              </a:spcAft>
            </a:pPr>
            <a:r>
              <a:rPr lang="en-US" sz="700" dirty="0">
                <a:solidFill>
                  <a:prstClr val="black"/>
                </a:solidFill>
                <a:ea typeface="Calibri" panose="020F0502020204030204" pitchFamily="34" charset="0"/>
                <a:cs typeface="Times New Roman" panose="02020603050405020304" pitchFamily="18" charset="0"/>
              </a:rPr>
              <a:t>NEMSA communicates date &amp; time of inspections to contractor</a:t>
            </a:r>
          </a:p>
        </p:txBody>
      </p:sp>
      <p:sp>
        <p:nvSpPr>
          <p:cNvPr id="7" name="Rectangle 6"/>
          <p:cNvSpPr/>
          <p:nvPr/>
        </p:nvSpPr>
        <p:spPr>
          <a:xfrm>
            <a:off x="1706753" y="2486067"/>
            <a:ext cx="1353530" cy="735687"/>
          </a:xfrm>
          <a:prstGeom prst="rect">
            <a:avLst/>
          </a:prstGeom>
          <a:solidFill>
            <a:srgbClr val="00B050"/>
          </a:solidFill>
          <a:ln w="12700" cap="flat" cmpd="sng" algn="ctr">
            <a:solidFill>
              <a:srgbClr val="5B9BD5">
                <a:shade val="50000"/>
              </a:srgbClr>
            </a:solidFill>
            <a:prstDash val="solid"/>
            <a:miter lim="800000"/>
          </a:ln>
          <a:effectLst>
            <a:outerShdw blurRad="63500" sx="102000" sy="102000" algn="ctr" rotWithShape="0">
              <a:prstClr val="black">
                <a:alpha val="40000"/>
              </a:prstClr>
            </a:outerShdw>
          </a:effectLst>
        </p:spPr>
        <p:txBody>
          <a:bodyPr rot="0" spcFirstLastPara="0" vert="horz" wrap="square" lIns="68564" tIns="34282" rIns="68564" bIns="34282" numCol="1" spcCol="0" rtlCol="0" fromWordArt="0" anchor="ctr" anchorCtr="0" forceAA="0" compatLnSpc="1">
            <a:prstTxWarp prst="textNoShape">
              <a:avLst/>
            </a:prstTxWarp>
            <a:noAutofit/>
          </a:bodyPr>
          <a:lstStyle/>
          <a:p>
            <a:pPr algn="ctr">
              <a:lnSpc>
                <a:spcPct val="107000"/>
              </a:lnSpc>
              <a:spcAft>
                <a:spcPts val="600"/>
              </a:spcAft>
            </a:pPr>
            <a:r>
              <a:rPr lang="en-US" sz="700" dirty="0">
                <a:solidFill>
                  <a:prstClr val="black"/>
                </a:solidFill>
                <a:ea typeface="Calibri" panose="020F0502020204030204" pitchFamily="34" charset="0"/>
                <a:cs typeface="Times New Roman" panose="02020603050405020304" pitchFamily="18" charset="0"/>
              </a:rPr>
              <a:t>Contractor /consumer/customer/client apply for inspection testing &amp; certification of completed project with copies of As-Built drawings &amp; manuals of equipment</a:t>
            </a:r>
          </a:p>
        </p:txBody>
      </p:sp>
      <p:sp>
        <p:nvSpPr>
          <p:cNvPr id="8" name="Rectangle 7"/>
          <p:cNvSpPr/>
          <p:nvPr/>
        </p:nvSpPr>
        <p:spPr>
          <a:xfrm>
            <a:off x="5635770" y="3221753"/>
            <a:ext cx="1383580" cy="444426"/>
          </a:xfrm>
          <a:prstGeom prst="rect">
            <a:avLst/>
          </a:prstGeom>
          <a:solidFill>
            <a:srgbClr val="FFC000"/>
          </a:solidFill>
          <a:ln w="12700" cap="flat" cmpd="sng" algn="ctr">
            <a:solidFill>
              <a:srgbClr val="5B9BD5">
                <a:shade val="50000"/>
              </a:srgbClr>
            </a:solidFill>
            <a:prstDash val="solid"/>
            <a:miter lim="800000"/>
          </a:ln>
          <a:effectLst>
            <a:outerShdw blurRad="63500" sx="102000" sy="102000" algn="ctr" rotWithShape="0">
              <a:prstClr val="black">
                <a:alpha val="40000"/>
              </a:prstClr>
            </a:outerShdw>
          </a:effectLst>
        </p:spPr>
        <p:txBody>
          <a:bodyPr rot="0" spcFirstLastPara="0" vert="horz" wrap="square" lIns="68564" tIns="34282" rIns="68564" bIns="34282" numCol="1" spcCol="0" rtlCol="0" fromWordArt="0" anchor="ctr" anchorCtr="0" forceAA="0" compatLnSpc="1">
            <a:prstTxWarp prst="textNoShape">
              <a:avLst/>
            </a:prstTxWarp>
            <a:noAutofit/>
          </a:bodyPr>
          <a:lstStyle/>
          <a:p>
            <a:pPr algn="ctr">
              <a:lnSpc>
                <a:spcPct val="107000"/>
              </a:lnSpc>
              <a:spcAft>
                <a:spcPts val="600"/>
              </a:spcAft>
            </a:pPr>
            <a:r>
              <a:rPr lang="en-US" sz="700" dirty="0">
                <a:solidFill>
                  <a:prstClr val="black"/>
                </a:solidFill>
                <a:ea typeface="Calibri" panose="020F0502020204030204" pitchFamily="34" charset="0"/>
                <a:cs typeface="Times New Roman" panose="02020603050405020304" pitchFamily="18" charset="0"/>
              </a:rPr>
              <a:t>NEMSA issue inspection/test  report &amp; safety certificate</a:t>
            </a:r>
          </a:p>
        </p:txBody>
      </p:sp>
      <p:sp>
        <p:nvSpPr>
          <p:cNvPr id="9" name="Rectangle 8"/>
          <p:cNvSpPr/>
          <p:nvPr/>
        </p:nvSpPr>
        <p:spPr>
          <a:xfrm>
            <a:off x="5635770" y="3805831"/>
            <a:ext cx="1383580" cy="456530"/>
          </a:xfrm>
          <a:prstGeom prst="rect">
            <a:avLst/>
          </a:prstGeom>
          <a:solidFill>
            <a:srgbClr val="00B050"/>
          </a:solidFill>
          <a:ln w="12700" cap="flat" cmpd="sng" algn="ctr">
            <a:solidFill>
              <a:srgbClr val="5B9BD5">
                <a:shade val="50000"/>
              </a:srgbClr>
            </a:solidFill>
            <a:prstDash val="solid"/>
            <a:miter lim="800000"/>
          </a:ln>
          <a:effectLst>
            <a:outerShdw blurRad="63500" sx="102000" sy="102000" algn="ctr" rotWithShape="0">
              <a:prstClr val="black">
                <a:alpha val="40000"/>
              </a:prstClr>
            </a:outerShdw>
          </a:effectLst>
        </p:spPr>
        <p:txBody>
          <a:bodyPr rot="0" spcFirstLastPara="0" vert="horz" wrap="square" lIns="68564" tIns="34282" rIns="68564" bIns="34282" numCol="1" spcCol="0" rtlCol="0" fromWordArt="0" anchor="ctr" anchorCtr="0" forceAA="0" compatLnSpc="1">
            <a:prstTxWarp prst="textNoShape">
              <a:avLst/>
            </a:prstTxWarp>
            <a:noAutofit/>
          </a:bodyPr>
          <a:lstStyle/>
          <a:p>
            <a:pPr algn="ctr">
              <a:lnSpc>
                <a:spcPct val="107000"/>
              </a:lnSpc>
              <a:spcAft>
                <a:spcPts val="600"/>
              </a:spcAft>
            </a:pPr>
            <a:r>
              <a:rPr lang="en-US" sz="700" dirty="0">
                <a:solidFill>
                  <a:prstClr val="black"/>
                </a:solidFill>
                <a:ea typeface="Calibri" panose="020F0502020204030204" pitchFamily="34" charset="0"/>
                <a:cs typeface="Times New Roman" panose="02020603050405020304" pitchFamily="18" charset="0"/>
              </a:rPr>
              <a:t>Contractor /consumer/customer/client picks  up inspection report &amp; test/safety certificate</a:t>
            </a:r>
          </a:p>
        </p:txBody>
      </p:sp>
      <p:sp>
        <p:nvSpPr>
          <p:cNvPr id="10" name="Rectangle 9"/>
          <p:cNvSpPr/>
          <p:nvPr/>
        </p:nvSpPr>
        <p:spPr>
          <a:xfrm>
            <a:off x="3933390" y="4560928"/>
            <a:ext cx="1299232" cy="614252"/>
          </a:xfrm>
          <a:prstGeom prst="rect">
            <a:avLst/>
          </a:prstGeom>
          <a:solidFill>
            <a:srgbClr val="FFC000"/>
          </a:solidFill>
          <a:ln w="12700" cap="flat" cmpd="sng" algn="ctr">
            <a:solidFill>
              <a:srgbClr val="5B9BD5">
                <a:shade val="50000"/>
              </a:srgbClr>
            </a:solidFill>
            <a:prstDash val="solid"/>
            <a:miter lim="800000"/>
          </a:ln>
          <a:effectLst>
            <a:outerShdw blurRad="63500" sx="102000" sy="102000" algn="ctr" rotWithShape="0">
              <a:prstClr val="black">
                <a:alpha val="40000"/>
              </a:prstClr>
            </a:outerShdw>
          </a:effectLst>
        </p:spPr>
        <p:txBody>
          <a:bodyPr rot="0" spcFirstLastPara="0" vert="horz" wrap="square" lIns="68564" tIns="34282" rIns="68564" bIns="34282" numCol="1" spcCol="0" rtlCol="0" fromWordArt="0" anchor="ctr" anchorCtr="0" forceAA="0" compatLnSpc="1">
            <a:prstTxWarp prst="textNoShape">
              <a:avLst/>
            </a:prstTxWarp>
            <a:noAutofit/>
          </a:bodyPr>
          <a:lstStyle/>
          <a:p>
            <a:pPr algn="ctr">
              <a:lnSpc>
                <a:spcPct val="107000"/>
              </a:lnSpc>
              <a:spcAft>
                <a:spcPts val="600"/>
              </a:spcAft>
            </a:pPr>
            <a:r>
              <a:rPr lang="en-US" sz="700" dirty="0">
                <a:solidFill>
                  <a:prstClr val="black"/>
                </a:solidFill>
                <a:ea typeface="Calibri" panose="020F0502020204030204" pitchFamily="34" charset="0"/>
                <a:cs typeface="Times New Roman" panose="02020603050405020304" pitchFamily="18" charset="0"/>
              </a:rPr>
              <a:t>Issue  inspection report with checklist to contractor for corrections</a:t>
            </a:r>
          </a:p>
        </p:txBody>
      </p:sp>
      <p:sp>
        <p:nvSpPr>
          <p:cNvPr id="11" name="Rectangle 10"/>
          <p:cNvSpPr/>
          <p:nvPr/>
        </p:nvSpPr>
        <p:spPr>
          <a:xfrm>
            <a:off x="1676708" y="4637629"/>
            <a:ext cx="1479214" cy="466348"/>
          </a:xfrm>
          <a:prstGeom prst="rect">
            <a:avLst/>
          </a:prstGeom>
          <a:solidFill>
            <a:srgbClr val="00B050"/>
          </a:solidFill>
          <a:ln w="12700" cap="flat" cmpd="sng" algn="ctr">
            <a:solidFill>
              <a:srgbClr val="5B9BD5">
                <a:shade val="50000"/>
              </a:srgbClr>
            </a:solidFill>
            <a:prstDash val="solid"/>
            <a:miter lim="800000"/>
          </a:ln>
          <a:effectLst>
            <a:outerShdw blurRad="63500" sx="102000" sy="102000" algn="ctr" rotWithShape="0">
              <a:prstClr val="black">
                <a:alpha val="40000"/>
              </a:prstClr>
            </a:outerShdw>
          </a:effectLst>
        </p:spPr>
        <p:txBody>
          <a:bodyPr rot="0" spcFirstLastPara="0" vert="horz" wrap="square" lIns="68564" tIns="34282" rIns="68564" bIns="34282" numCol="1" spcCol="0" rtlCol="0" fromWordArt="0" anchor="ctr" anchorCtr="0" forceAA="0" compatLnSpc="1">
            <a:prstTxWarp prst="textNoShape">
              <a:avLst/>
            </a:prstTxWarp>
            <a:noAutofit/>
          </a:bodyPr>
          <a:lstStyle/>
          <a:p>
            <a:pPr algn="ctr">
              <a:lnSpc>
                <a:spcPct val="107000"/>
              </a:lnSpc>
              <a:spcAft>
                <a:spcPts val="600"/>
              </a:spcAft>
            </a:pPr>
            <a:r>
              <a:rPr lang="en-US" sz="700" dirty="0">
                <a:solidFill>
                  <a:prstClr val="black"/>
                </a:solidFill>
                <a:ea typeface="Calibri" panose="020F0502020204030204" pitchFamily="34" charset="0"/>
                <a:cs typeface="Times New Roman" panose="02020603050405020304" pitchFamily="18" charset="0"/>
              </a:rPr>
              <a:t>Contractor /consumer/customer/client apply for re-inspection testing &amp; certification on completion of corrections </a:t>
            </a:r>
          </a:p>
        </p:txBody>
      </p:sp>
      <p:cxnSp>
        <p:nvCxnSpPr>
          <p:cNvPr id="12" name="Straight Arrow Connector 11"/>
          <p:cNvCxnSpPr/>
          <p:nvPr/>
        </p:nvCxnSpPr>
        <p:spPr>
          <a:xfrm>
            <a:off x="4470593" y="4360392"/>
            <a:ext cx="1" cy="2268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26"/>
          <p:cNvSpPr>
            <a:spLocks noChangeArrowheads="1"/>
          </p:cNvSpPr>
          <p:nvPr/>
        </p:nvSpPr>
        <p:spPr bwMode="auto">
          <a:xfrm>
            <a:off x="1150325" y="1536396"/>
            <a:ext cx="138532" cy="26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64" tIns="34282" rIns="68564" bIns="34282" numCol="1" anchor="ctr" anchorCtr="0" compatLnSpc="1">
            <a:prstTxWarp prst="textNoShape">
              <a:avLst/>
            </a:prstTxWarp>
            <a:spAutoFit/>
          </a:bodyPr>
          <a:lstStyle/>
          <a:p>
            <a:endParaRPr lang="en-US" sz="1300" dirty="0">
              <a:solidFill>
                <a:prstClr val="black"/>
              </a:solidFill>
            </a:endParaRPr>
          </a:p>
        </p:txBody>
      </p:sp>
      <p:graphicFrame>
        <p:nvGraphicFramePr>
          <p:cNvPr id="14" name="Diagram 13"/>
          <p:cNvGraphicFramePr/>
          <p:nvPr>
            <p:extLst>
              <p:ext uri="{D42A27DB-BD31-4B8C-83A1-F6EECF244321}">
                <p14:modId xmlns:p14="http://schemas.microsoft.com/office/powerpoint/2010/main" val="1885635084"/>
              </p:ext>
            </p:extLst>
          </p:nvPr>
        </p:nvGraphicFramePr>
        <p:xfrm>
          <a:off x="1381819" y="1858791"/>
          <a:ext cx="5404019" cy="305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p:cNvSpPr txBox="1"/>
          <p:nvPr/>
        </p:nvSpPr>
        <p:spPr>
          <a:xfrm>
            <a:off x="478706" y="1845825"/>
            <a:ext cx="1481803" cy="338554"/>
          </a:xfrm>
          <a:prstGeom prst="rect">
            <a:avLst/>
          </a:prstGeom>
          <a:noFill/>
        </p:spPr>
        <p:txBody>
          <a:bodyPr wrap="square" lIns="91418" tIns="45709" rIns="91418" bIns="45709" rtlCol="0">
            <a:spAutoFit/>
          </a:bodyPr>
          <a:lstStyle/>
          <a:p>
            <a:r>
              <a:rPr lang="en-US" sz="1600" b="1" dirty="0">
                <a:solidFill>
                  <a:prstClr val="black"/>
                </a:solidFill>
              </a:rPr>
              <a:t>Present</a:t>
            </a:r>
          </a:p>
        </p:txBody>
      </p:sp>
      <p:sp>
        <p:nvSpPr>
          <p:cNvPr id="16" name="TextBox 15"/>
          <p:cNvSpPr txBox="1"/>
          <p:nvPr/>
        </p:nvSpPr>
        <p:spPr>
          <a:xfrm>
            <a:off x="1292978" y="2429041"/>
            <a:ext cx="549269" cy="261598"/>
          </a:xfrm>
          <a:prstGeom prst="rect">
            <a:avLst/>
          </a:prstGeom>
          <a:noFill/>
        </p:spPr>
        <p:txBody>
          <a:bodyPr wrap="square" lIns="91418" tIns="45709" rIns="91418" bIns="45709" rtlCol="0">
            <a:spAutoFit/>
          </a:bodyPr>
          <a:lstStyle/>
          <a:p>
            <a:r>
              <a:rPr lang="en-US" sz="1100" dirty="0">
                <a:solidFill>
                  <a:prstClr val="black"/>
                </a:solidFill>
              </a:rPr>
              <a:t>Start</a:t>
            </a:r>
            <a:endParaRPr lang="en-US" sz="900" dirty="0">
              <a:solidFill>
                <a:prstClr val="black"/>
              </a:solidFill>
            </a:endParaRPr>
          </a:p>
        </p:txBody>
      </p:sp>
      <p:sp>
        <p:nvSpPr>
          <p:cNvPr id="17" name="TextBox 16"/>
          <p:cNvSpPr txBox="1"/>
          <p:nvPr/>
        </p:nvSpPr>
        <p:spPr>
          <a:xfrm>
            <a:off x="1175528" y="2653723"/>
            <a:ext cx="613354" cy="261598"/>
          </a:xfrm>
          <a:prstGeom prst="rect">
            <a:avLst/>
          </a:prstGeom>
          <a:noFill/>
        </p:spPr>
        <p:txBody>
          <a:bodyPr wrap="square" lIns="91418" tIns="45709" rIns="91418" bIns="45709" rtlCol="0">
            <a:spAutoFit/>
          </a:bodyPr>
          <a:lstStyle/>
          <a:p>
            <a:r>
              <a:rPr lang="en-US" sz="1100" dirty="0">
                <a:solidFill>
                  <a:prstClr val="black"/>
                </a:solidFill>
              </a:rPr>
              <a:t>Stage 1</a:t>
            </a:r>
          </a:p>
        </p:txBody>
      </p:sp>
      <p:sp>
        <p:nvSpPr>
          <p:cNvPr id="18" name="TextBox 17"/>
          <p:cNvSpPr txBox="1"/>
          <p:nvPr/>
        </p:nvSpPr>
        <p:spPr>
          <a:xfrm>
            <a:off x="1175528" y="4741096"/>
            <a:ext cx="620314" cy="261598"/>
          </a:xfrm>
          <a:prstGeom prst="rect">
            <a:avLst/>
          </a:prstGeom>
          <a:noFill/>
        </p:spPr>
        <p:txBody>
          <a:bodyPr wrap="square" lIns="91418" tIns="45709" rIns="91418" bIns="45709" rtlCol="0">
            <a:spAutoFit/>
          </a:bodyPr>
          <a:lstStyle/>
          <a:p>
            <a:r>
              <a:rPr lang="en-US" sz="1100" dirty="0">
                <a:solidFill>
                  <a:prstClr val="black"/>
                </a:solidFill>
              </a:rPr>
              <a:t>Stage 2</a:t>
            </a:r>
          </a:p>
        </p:txBody>
      </p:sp>
      <p:sp>
        <p:nvSpPr>
          <p:cNvPr id="19" name="TextBox 18"/>
          <p:cNvSpPr txBox="1"/>
          <p:nvPr/>
        </p:nvSpPr>
        <p:spPr>
          <a:xfrm>
            <a:off x="4953001" y="3921521"/>
            <a:ext cx="704928" cy="219291"/>
          </a:xfrm>
          <a:prstGeom prst="rect">
            <a:avLst/>
          </a:prstGeom>
          <a:noFill/>
        </p:spPr>
        <p:txBody>
          <a:bodyPr wrap="square" lIns="91418" tIns="45709" rIns="91418" bIns="45709" rtlCol="0">
            <a:spAutoFit/>
          </a:bodyPr>
          <a:lstStyle/>
          <a:p>
            <a:r>
              <a:rPr lang="en-US" sz="800" dirty="0">
                <a:solidFill>
                  <a:prstClr val="black"/>
                </a:solidFill>
              </a:rPr>
              <a:t>satisfactory</a:t>
            </a:r>
          </a:p>
        </p:txBody>
      </p:sp>
      <p:sp>
        <p:nvSpPr>
          <p:cNvPr id="20" name="TextBox 19"/>
          <p:cNvSpPr txBox="1"/>
          <p:nvPr/>
        </p:nvSpPr>
        <p:spPr>
          <a:xfrm>
            <a:off x="3439088" y="4323562"/>
            <a:ext cx="916750" cy="219291"/>
          </a:xfrm>
          <a:prstGeom prst="rect">
            <a:avLst/>
          </a:prstGeom>
          <a:noFill/>
        </p:spPr>
        <p:txBody>
          <a:bodyPr wrap="square" lIns="91418" tIns="45709" rIns="91418" bIns="45709" rtlCol="0">
            <a:spAutoFit/>
          </a:bodyPr>
          <a:lstStyle/>
          <a:p>
            <a:r>
              <a:rPr lang="en-US" sz="800" dirty="0">
                <a:solidFill>
                  <a:prstClr val="black"/>
                </a:solidFill>
              </a:rPr>
              <a:t>Un-satisfactory</a:t>
            </a:r>
          </a:p>
        </p:txBody>
      </p:sp>
      <p:cxnSp>
        <p:nvCxnSpPr>
          <p:cNvPr id="21" name="Straight Arrow Connector 20"/>
          <p:cNvCxnSpPr>
            <a:stCxn id="8" idx="2"/>
            <a:endCxn id="9" idx="0"/>
          </p:cNvCxnSpPr>
          <p:nvPr/>
        </p:nvCxnSpPr>
        <p:spPr>
          <a:xfrm>
            <a:off x="6327560" y="3666180"/>
            <a:ext cx="0" cy="1396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2" name="Diagram 21"/>
          <p:cNvGraphicFramePr/>
          <p:nvPr>
            <p:extLst>
              <p:ext uri="{D42A27DB-BD31-4B8C-83A1-F6EECF244321}">
                <p14:modId xmlns:p14="http://schemas.microsoft.com/office/powerpoint/2010/main" val="2060766489"/>
              </p:ext>
            </p:extLst>
          </p:nvPr>
        </p:nvGraphicFramePr>
        <p:xfrm>
          <a:off x="1526158" y="584387"/>
          <a:ext cx="6329677" cy="4959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23" name="Straight Connector 22"/>
          <p:cNvCxnSpPr/>
          <p:nvPr/>
        </p:nvCxnSpPr>
        <p:spPr>
          <a:xfrm flipV="1">
            <a:off x="5148854" y="3783214"/>
            <a:ext cx="237219"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flipV="1">
            <a:off x="5385018" y="2887737"/>
            <a:ext cx="759" cy="9011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5385018" y="2887735"/>
            <a:ext cx="2323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41" idx="0"/>
          </p:cNvCxnSpPr>
          <p:nvPr/>
        </p:nvCxnSpPr>
        <p:spPr>
          <a:xfrm>
            <a:off x="4470593" y="3016740"/>
            <a:ext cx="906" cy="1721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0" idx="1"/>
            <a:endCxn id="11" idx="3"/>
          </p:cNvCxnSpPr>
          <p:nvPr/>
        </p:nvCxnSpPr>
        <p:spPr>
          <a:xfrm flipH="1">
            <a:off x="3155921" y="4868054"/>
            <a:ext cx="777471" cy="2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41" idx="1"/>
          </p:cNvCxnSpPr>
          <p:nvPr/>
        </p:nvCxnSpPr>
        <p:spPr>
          <a:xfrm flipV="1">
            <a:off x="2524068" y="3783212"/>
            <a:ext cx="1302751" cy="21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777215" y="5454698"/>
            <a:ext cx="1752119" cy="717502"/>
          </a:xfrm>
          <a:prstGeom prst="rect">
            <a:avLst/>
          </a:prstGeom>
          <a:solidFill>
            <a:srgbClr val="FFC000"/>
          </a:solidFill>
          <a:ln w="12700" cap="flat" cmpd="sng" algn="ctr">
            <a:solidFill>
              <a:srgbClr val="5B9BD5">
                <a:shade val="50000"/>
              </a:srgbClr>
            </a:solidFill>
            <a:prstDash val="solid"/>
            <a:miter lim="800000"/>
          </a:ln>
          <a:effectLst>
            <a:outerShdw blurRad="63500" sx="102000" sy="102000" algn="ctr" rotWithShape="0">
              <a:prstClr val="black">
                <a:alpha val="40000"/>
              </a:prstClr>
            </a:outerShdw>
          </a:effectLst>
        </p:spPr>
        <p:txBody>
          <a:bodyPr rot="0" spcFirstLastPara="0" vert="horz" wrap="square" lIns="68564" tIns="34282" rIns="68564" bIns="34282" numCol="1" spcCol="0" rtlCol="0" fromWordArt="0" anchor="ctr" anchorCtr="0" forceAA="0" compatLnSpc="1">
            <a:prstTxWarp prst="textNoShape">
              <a:avLst/>
            </a:prstTxWarp>
            <a:noAutofit/>
          </a:bodyPr>
          <a:lstStyle/>
          <a:p>
            <a:pPr algn="just">
              <a:tabLst>
                <a:tab pos="494233" algn="l"/>
              </a:tabLst>
            </a:pPr>
            <a:r>
              <a:rPr lang="en-US" sz="700" dirty="0">
                <a:solidFill>
                  <a:prstClr val="black"/>
                </a:solidFill>
              </a:rPr>
              <a:t>At the fourth re-inspection, the AIE submit the name of the contractor to the headquarter for disciplinary actions which includes demotion to lower category,  seizure of certificate etc. </a:t>
            </a:r>
          </a:p>
        </p:txBody>
      </p:sp>
      <p:sp>
        <p:nvSpPr>
          <p:cNvPr id="30" name="Notched Right Arrow 29"/>
          <p:cNvSpPr/>
          <p:nvPr/>
        </p:nvSpPr>
        <p:spPr>
          <a:xfrm rot="5400000">
            <a:off x="-629378" y="4169850"/>
            <a:ext cx="3567093" cy="331616"/>
          </a:xfrm>
          <a:prstGeom prst="notchedRightArrow">
            <a:avLst/>
          </a:prstGeom>
        </p:spPr>
        <p:style>
          <a:lnRef idx="1">
            <a:schemeClr val="accent1"/>
          </a:lnRef>
          <a:fillRef idx="2">
            <a:schemeClr val="accent1"/>
          </a:fillRef>
          <a:effectRef idx="1">
            <a:schemeClr val="accent1"/>
          </a:effectRef>
          <a:fontRef idx="minor">
            <a:schemeClr val="dk1">
              <a:hueOff val="0"/>
              <a:satOff val="0"/>
              <a:lumOff val="0"/>
              <a:alphaOff val="0"/>
            </a:schemeClr>
          </a:fontRef>
        </p:style>
      </p:sp>
      <p:sp>
        <p:nvSpPr>
          <p:cNvPr id="31" name="TextBox 30"/>
          <p:cNvSpPr txBox="1"/>
          <p:nvPr/>
        </p:nvSpPr>
        <p:spPr>
          <a:xfrm rot="5400000">
            <a:off x="-25038" y="4588655"/>
            <a:ext cx="2401128" cy="261403"/>
          </a:xfrm>
          <a:prstGeom prst="rect">
            <a:avLst/>
          </a:prstGeom>
          <a:noFill/>
        </p:spPr>
        <p:txBody>
          <a:bodyPr wrap="square" lIns="91418" tIns="45709" rIns="91418" bIns="45709" rtlCol="0">
            <a:spAutoFit/>
          </a:bodyPr>
          <a:lstStyle/>
          <a:p>
            <a:r>
              <a:rPr lang="en-US" sz="1100" dirty="0">
                <a:solidFill>
                  <a:prstClr val="black"/>
                </a:solidFill>
              </a:rPr>
              <a:t>Stages of project development</a:t>
            </a:r>
          </a:p>
        </p:txBody>
      </p:sp>
      <p:sp>
        <p:nvSpPr>
          <p:cNvPr id="32" name="TextBox 31"/>
          <p:cNvSpPr txBox="1"/>
          <p:nvPr/>
        </p:nvSpPr>
        <p:spPr>
          <a:xfrm>
            <a:off x="6348387" y="4869880"/>
            <a:ext cx="1192167" cy="292366"/>
          </a:xfrm>
          <a:prstGeom prst="rect">
            <a:avLst/>
          </a:prstGeom>
          <a:noFill/>
        </p:spPr>
        <p:txBody>
          <a:bodyPr wrap="square" lIns="91418" tIns="45709" rIns="91418" bIns="45709" rtlCol="0">
            <a:spAutoFit/>
          </a:bodyPr>
          <a:lstStyle/>
          <a:p>
            <a:r>
              <a:rPr lang="en-US" sz="1300" b="1" u="sng" dirty="0">
                <a:solidFill>
                  <a:prstClr val="black"/>
                </a:solidFill>
              </a:rPr>
              <a:t>keys</a:t>
            </a:r>
          </a:p>
        </p:txBody>
      </p:sp>
      <p:sp>
        <p:nvSpPr>
          <p:cNvPr id="33" name="Rectangle 32"/>
          <p:cNvSpPr/>
          <p:nvPr/>
        </p:nvSpPr>
        <p:spPr>
          <a:xfrm>
            <a:off x="7739758" y="5219524"/>
            <a:ext cx="385761" cy="199043"/>
          </a:xfrm>
          <a:prstGeom prst="rect">
            <a:avLst/>
          </a:prstGeom>
          <a:solidFill>
            <a:srgbClr val="00B05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8" tIns="45709" rIns="91418" bIns="45709" rtlCol="0" anchor="ctr"/>
          <a:lstStyle/>
          <a:p>
            <a:pPr algn="ctr"/>
            <a:endParaRPr lang="en-US" sz="1300" dirty="0">
              <a:solidFill>
                <a:prstClr val="white"/>
              </a:solidFill>
            </a:endParaRPr>
          </a:p>
        </p:txBody>
      </p:sp>
      <p:sp>
        <p:nvSpPr>
          <p:cNvPr id="34" name="Rectangle 33"/>
          <p:cNvSpPr/>
          <p:nvPr/>
        </p:nvSpPr>
        <p:spPr>
          <a:xfrm>
            <a:off x="7748463" y="5649477"/>
            <a:ext cx="410543" cy="201399"/>
          </a:xfrm>
          <a:prstGeom prst="rect">
            <a:avLst/>
          </a:prstGeom>
          <a:solidFill>
            <a:srgbClr val="FFC00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8" tIns="45709" rIns="91418" bIns="45709" rtlCol="0" anchor="ctr"/>
          <a:lstStyle/>
          <a:p>
            <a:pPr algn="ctr"/>
            <a:endParaRPr lang="en-US" sz="1300" dirty="0">
              <a:solidFill>
                <a:prstClr val="white"/>
              </a:solidFill>
            </a:endParaRPr>
          </a:p>
        </p:txBody>
      </p:sp>
      <p:sp>
        <p:nvSpPr>
          <p:cNvPr id="35" name="TextBox 34"/>
          <p:cNvSpPr txBox="1"/>
          <p:nvPr/>
        </p:nvSpPr>
        <p:spPr>
          <a:xfrm>
            <a:off x="5879727" y="5190093"/>
            <a:ext cx="1733789" cy="615531"/>
          </a:xfrm>
          <a:prstGeom prst="rect">
            <a:avLst/>
          </a:prstGeom>
          <a:noFill/>
        </p:spPr>
        <p:txBody>
          <a:bodyPr wrap="square" lIns="91418" tIns="45709" rIns="91418" bIns="45709" rtlCol="0">
            <a:spAutoFit/>
          </a:bodyPr>
          <a:lstStyle/>
          <a:p>
            <a:r>
              <a:rPr lang="en-US" sz="1100" b="1" dirty="0">
                <a:solidFill>
                  <a:prstClr val="black"/>
                </a:solidFill>
                <a:ea typeface="Calibri" panose="020F0502020204030204" pitchFamily="34" charset="0"/>
                <a:cs typeface="Times New Roman" panose="02020603050405020304" pitchFamily="18" charset="0"/>
              </a:rPr>
              <a:t>CONTRACTOR/CONSUMER/</a:t>
            </a:r>
          </a:p>
          <a:p>
            <a:r>
              <a:rPr lang="en-US" sz="1100" b="1" dirty="0">
                <a:solidFill>
                  <a:prstClr val="black"/>
                </a:solidFill>
                <a:ea typeface="Calibri" panose="020F0502020204030204" pitchFamily="34" charset="0"/>
                <a:cs typeface="Times New Roman" panose="02020603050405020304" pitchFamily="18" charset="0"/>
              </a:rPr>
              <a:t>CUSTOMER/CLIENT</a:t>
            </a:r>
            <a:endParaRPr lang="en-US" sz="1100" b="1" dirty="0">
              <a:solidFill>
                <a:prstClr val="black"/>
              </a:solidFill>
            </a:endParaRPr>
          </a:p>
        </p:txBody>
      </p:sp>
      <p:sp>
        <p:nvSpPr>
          <p:cNvPr id="36" name="TextBox 35"/>
          <p:cNvSpPr txBox="1"/>
          <p:nvPr/>
        </p:nvSpPr>
        <p:spPr>
          <a:xfrm>
            <a:off x="6348386" y="5643278"/>
            <a:ext cx="848006" cy="261598"/>
          </a:xfrm>
          <a:prstGeom prst="rect">
            <a:avLst/>
          </a:prstGeom>
          <a:noFill/>
        </p:spPr>
        <p:txBody>
          <a:bodyPr wrap="square" lIns="91418" tIns="45709" rIns="91418" bIns="45709" rtlCol="0">
            <a:spAutoFit/>
          </a:bodyPr>
          <a:lstStyle/>
          <a:p>
            <a:r>
              <a:rPr lang="en-US" sz="1100" b="1" dirty="0">
                <a:solidFill>
                  <a:prstClr val="black"/>
                </a:solidFill>
              </a:rPr>
              <a:t>NEMSA</a:t>
            </a:r>
          </a:p>
        </p:txBody>
      </p:sp>
      <p:cxnSp>
        <p:nvCxnSpPr>
          <p:cNvPr id="37" name="Straight Arrow Connector 36"/>
          <p:cNvCxnSpPr/>
          <p:nvPr/>
        </p:nvCxnSpPr>
        <p:spPr>
          <a:xfrm flipH="1">
            <a:off x="4583007" y="5205435"/>
            <a:ext cx="1" cy="2433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endCxn id="6" idx="1"/>
          </p:cNvCxnSpPr>
          <p:nvPr/>
        </p:nvCxnSpPr>
        <p:spPr>
          <a:xfrm flipV="1">
            <a:off x="3060284" y="2732644"/>
            <a:ext cx="157005" cy="51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5635770" y="2614232"/>
            <a:ext cx="1383580" cy="444426"/>
          </a:xfrm>
          <a:prstGeom prst="rect">
            <a:avLst/>
          </a:prstGeom>
          <a:solidFill>
            <a:srgbClr val="FFC000"/>
          </a:solidFill>
          <a:ln w="12700" cap="flat" cmpd="sng" algn="ctr">
            <a:solidFill>
              <a:srgbClr val="5B9BD5">
                <a:shade val="50000"/>
              </a:srgbClr>
            </a:solidFill>
            <a:prstDash val="solid"/>
            <a:miter lim="800000"/>
          </a:ln>
          <a:effectLst>
            <a:outerShdw blurRad="63500" sx="102000" sy="102000" algn="ctr" rotWithShape="0">
              <a:prstClr val="black">
                <a:alpha val="40000"/>
              </a:prstClr>
            </a:outerShdw>
          </a:effectLst>
        </p:spPr>
        <p:txBody>
          <a:bodyPr rot="0" spcFirstLastPara="0" vert="horz" wrap="square" lIns="68564" tIns="34282" rIns="68564" bIns="34282" numCol="1" spcCol="0" rtlCol="0" fromWordArt="0" anchor="ctr" anchorCtr="0" forceAA="0" compatLnSpc="1">
            <a:prstTxWarp prst="textNoShape">
              <a:avLst/>
            </a:prstTxWarp>
            <a:noAutofit/>
          </a:bodyPr>
          <a:lstStyle/>
          <a:p>
            <a:pPr algn="ctr">
              <a:lnSpc>
                <a:spcPct val="107000"/>
              </a:lnSpc>
              <a:spcAft>
                <a:spcPts val="600"/>
              </a:spcAft>
            </a:pPr>
            <a:r>
              <a:rPr lang="en-US" sz="700" dirty="0">
                <a:solidFill>
                  <a:prstClr val="black"/>
                </a:solidFill>
                <a:ea typeface="Calibri" panose="020F0502020204030204" pitchFamily="34" charset="0"/>
                <a:cs typeface="Times New Roman" panose="02020603050405020304" pitchFamily="18" charset="0"/>
              </a:rPr>
              <a:t>Contractor /consumer/customer/client asked to make payment</a:t>
            </a:r>
          </a:p>
        </p:txBody>
      </p:sp>
      <p:cxnSp>
        <p:nvCxnSpPr>
          <p:cNvPr id="40" name="Straight Arrow Connector 39"/>
          <p:cNvCxnSpPr/>
          <p:nvPr/>
        </p:nvCxnSpPr>
        <p:spPr>
          <a:xfrm>
            <a:off x="6267620" y="3082101"/>
            <a:ext cx="0" cy="1396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Diamond 40"/>
          <p:cNvSpPr/>
          <p:nvPr/>
        </p:nvSpPr>
        <p:spPr>
          <a:xfrm>
            <a:off x="3826820" y="3188930"/>
            <a:ext cx="1289361" cy="1188567"/>
          </a:xfrm>
          <a:prstGeom prst="diamond">
            <a:avLst/>
          </a:prstGeom>
          <a:solidFill>
            <a:srgbClr val="FFC00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64" tIns="34282" rIns="68564" bIns="34282" numCol="1" spcCol="0" rtlCol="0" fromWordArt="0" anchor="ctr" anchorCtr="0" forceAA="0" compatLnSpc="1">
            <a:prstTxWarp prst="textNoShape">
              <a:avLst/>
            </a:prstTxWarp>
            <a:noAutofit/>
          </a:bodyPr>
          <a:lstStyle/>
          <a:p>
            <a:pPr algn="ctr">
              <a:lnSpc>
                <a:spcPct val="107000"/>
              </a:lnSpc>
              <a:spcAft>
                <a:spcPts val="600"/>
              </a:spcAft>
            </a:pPr>
            <a:r>
              <a:rPr lang="en-US" sz="700" dirty="0">
                <a:solidFill>
                  <a:prstClr val="black"/>
                </a:solidFill>
                <a:ea typeface="Calibri" panose="020F0502020204030204" pitchFamily="34" charset="0"/>
                <a:cs typeface="Times New Roman" panose="02020603050405020304" pitchFamily="18" charset="0"/>
              </a:rPr>
              <a:t>NEMSA inspecting engineers carryout inspection &amp; testing of the project </a:t>
            </a:r>
          </a:p>
        </p:txBody>
      </p:sp>
      <p:cxnSp>
        <p:nvCxnSpPr>
          <p:cNvPr id="42" name="Straight Arrow Connector 41"/>
          <p:cNvCxnSpPr/>
          <p:nvPr/>
        </p:nvCxnSpPr>
        <p:spPr>
          <a:xfrm>
            <a:off x="2524067" y="3783214"/>
            <a:ext cx="0" cy="777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1048568" y="-13604"/>
            <a:ext cx="7087116" cy="553976"/>
          </a:xfrm>
          <a:prstGeom prst="rect">
            <a:avLst/>
          </a:prstGeom>
          <a:noFill/>
        </p:spPr>
        <p:txBody>
          <a:bodyPr wrap="square" lIns="91418" tIns="45709" rIns="91418" bIns="45709" rtlCol="0">
            <a:spAutoFit/>
          </a:bodyPr>
          <a:lstStyle/>
          <a:p>
            <a:pPr algn="ctr"/>
            <a:r>
              <a:rPr lang="en-US" sz="1500" b="1" dirty="0">
                <a:solidFill>
                  <a:srgbClr val="9BBB59">
                    <a:lumMod val="50000"/>
                  </a:srgbClr>
                </a:solidFill>
              </a:rPr>
              <a:t>NIGERIAN ELECTRICITY MANAGEMENT SERVICES AGENCY</a:t>
            </a:r>
          </a:p>
          <a:p>
            <a:pPr algn="ctr"/>
            <a:r>
              <a:rPr lang="en-US" sz="1500" b="1" dirty="0">
                <a:solidFill>
                  <a:srgbClr val="9BBB59">
                    <a:lumMod val="50000"/>
                  </a:srgbClr>
                </a:solidFill>
              </a:rPr>
              <a:t>(NEMSA)</a:t>
            </a:r>
          </a:p>
        </p:txBody>
      </p:sp>
      <p:graphicFrame>
        <p:nvGraphicFramePr>
          <p:cNvPr id="43" name="Diagram 42"/>
          <p:cNvGraphicFramePr/>
          <p:nvPr>
            <p:extLst>
              <p:ext uri="{D42A27DB-BD31-4B8C-83A1-F6EECF244321}">
                <p14:modId xmlns:p14="http://schemas.microsoft.com/office/powerpoint/2010/main" val="450650427"/>
              </p:ext>
            </p:extLst>
          </p:nvPr>
        </p:nvGraphicFramePr>
        <p:xfrm>
          <a:off x="1375526" y="1378938"/>
          <a:ext cx="5404019" cy="30576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4" name="TextBox 43"/>
          <p:cNvSpPr txBox="1"/>
          <p:nvPr/>
        </p:nvSpPr>
        <p:spPr>
          <a:xfrm>
            <a:off x="434626" y="1405389"/>
            <a:ext cx="1481803" cy="338554"/>
          </a:xfrm>
          <a:prstGeom prst="rect">
            <a:avLst/>
          </a:prstGeom>
          <a:noFill/>
        </p:spPr>
        <p:txBody>
          <a:bodyPr wrap="square" lIns="91418" tIns="45709" rIns="91418" bIns="45709" rtlCol="0">
            <a:spAutoFit/>
          </a:bodyPr>
          <a:lstStyle/>
          <a:p>
            <a:r>
              <a:rPr lang="en-US" sz="1600" b="1" dirty="0">
                <a:solidFill>
                  <a:prstClr val="black"/>
                </a:solidFill>
              </a:rPr>
              <a:t>Previous</a:t>
            </a:r>
          </a:p>
        </p:txBody>
      </p:sp>
      <p:sp>
        <p:nvSpPr>
          <p:cNvPr id="45" name="TextBox 44"/>
          <p:cNvSpPr txBox="1"/>
          <p:nvPr/>
        </p:nvSpPr>
        <p:spPr>
          <a:xfrm>
            <a:off x="1343248" y="1056642"/>
            <a:ext cx="1481803" cy="338554"/>
          </a:xfrm>
          <a:prstGeom prst="rect">
            <a:avLst/>
          </a:prstGeom>
          <a:noFill/>
        </p:spPr>
        <p:txBody>
          <a:bodyPr wrap="square" lIns="91418" tIns="45709" rIns="91418" bIns="45709" rtlCol="0">
            <a:spAutoFit/>
          </a:bodyPr>
          <a:lstStyle/>
          <a:p>
            <a:r>
              <a:rPr lang="en-US" sz="1600" b="1" dirty="0">
                <a:solidFill>
                  <a:prstClr val="black"/>
                </a:solidFill>
              </a:rPr>
              <a:t>Time line</a:t>
            </a:r>
          </a:p>
        </p:txBody>
      </p:sp>
      <p:sp>
        <p:nvSpPr>
          <p:cNvPr id="46" name="TextBox 45"/>
          <p:cNvSpPr txBox="1"/>
          <p:nvPr/>
        </p:nvSpPr>
        <p:spPr>
          <a:xfrm>
            <a:off x="6872616" y="1377178"/>
            <a:ext cx="1481803" cy="369332"/>
          </a:xfrm>
          <a:prstGeom prst="rect">
            <a:avLst/>
          </a:prstGeom>
          <a:noFill/>
        </p:spPr>
        <p:txBody>
          <a:bodyPr wrap="square" lIns="91418" tIns="45709" rIns="91418" bIns="45709" rtlCol="0">
            <a:spAutoFit/>
          </a:bodyPr>
          <a:lstStyle/>
          <a:p>
            <a:r>
              <a:rPr lang="en-US" b="1" dirty="0">
                <a:solidFill>
                  <a:prstClr val="black"/>
                </a:solidFill>
              </a:rPr>
              <a:t>14 Days</a:t>
            </a:r>
          </a:p>
        </p:txBody>
      </p:sp>
      <p:sp>
        <p:nvSpPr>
          <p:cNvPr id="47" name="TextBox 46"/>
          <p:cNvSpPr txBox="1"/>
          <p:nvPr/>
        </p:nvSpPr>
        <p:spPr>
          <a:xfrm>
            <a:off x="6872616" y="1827459"/>
            <a:ext cx="1481803" cy="369332"/>
          </a:xfrm>
          <a:prstGeom prst="rect">
            <a:avLst/>
          </a:prstGeom>
          <a:noFill/>
        </p:spPr>
        <p:txBody>
          <a:bodyPr wrap="square" lIns="91418" tIns="45709" rIns="91418" bIns="45709" rtlCol="0">
            <a:spAutoFit/>
          </a:bodyPr>
          <a:lstStyle/>
          <a:p>
            <a:r>
              <a:rPr lang="en-US" b="1" dirty="0">
                <a:solidFill>
                  <a:prstClr val="black"/>
                </a:solidFill>
              </a:rPr>
              <a:t>7 Days</a:t>
            </a:r>
          </a:p>
        </p:txBody>
      </p:sp>
      <p:grpSp>
        <p:nvGrpSpPr>
          <p:cNvPr id="48" name="Group 4"/>
          <p:cNvGrpSpPr/>
          <p:nvPr/>
        </p:nvGrpSpPr>
        <p:grpSpPr bwMode="auto">
          <a:xfrm>
            <a:off x="8159005" y="127058"/>
            <a:ext cx="879489" cy="642602"/>
            <a:chOff x="0" y="0"/>
            <a:chExt cx="1200" cy="1008"/>
          </a:xfrm>
        </p:grpSpPr>
        <p:sp>
          <p:nvSpPr>
            <p:cNvPr id="50" name="Rectangle 49"/>
            <p:cNvSpPr>
              <a:spLocks noChangeArrowheads="1"/>
            </p:cNvSpPr>
            <p:nvPr/>
          </p:nvSpPr>
          <p:spPr bwMode="auto">
            <a:xfrm rot="5400000">
              <a:off x="79" y="257"/>
              <a:ext cx="1008" cy="494"/>
            </a:xfrm>
            <a:prstGeom prst="rect">
              <a:avLst/>
            </a:prstGeom>
            <a:solidFill>
              <a:schemeClr val="bg1"/>
            </a:solidFill>
            <a:ln w="9525">
              <a:solidFill>
                <a:schemeClr val="bg1"/>
              </a:solidFill>
              <a:miter lim="800000"/>
              <a:headEnd/>
              <a:tailEnd/>
            </a:ln>
          </p:spPr>
          <p:txBody>
            <a:bodyPr/>
            <a:lstStyle/>
            <a:p>
              <a:pPr>
                <a:lnSpc>
                  <a:spcPct val="115000"/>
                </a:lnSpc>
                <a:spcAft>
                  <a:spcPts val="1000"/>
                </a:spcAft>
              </a:pPr>
              <a:r>
                <a:rPr lang="en-US" sz="1100" dirty="0">
                  <a:latin typeface="Calibri"/>
                  <a:ea typeface="Times New Roman"/>
                  <a:cs typeface="Times New Roman"/>
                </a:rPr>
                <a:t> </a:t>
              </a:r>
              <a:endParaRPr lang="en-US" sz="1100" dirty="0">
                <a:latin typeface="Calibri"/>
                <a:ea typeface="Calibri"/>
                <a:cs typeface="Times New Roman"/>
              </a:endParaRPr>
            </a:p>
          </p:txBody>
        </p:sp>
        <p:pic>
          <p:nvPicPr>
            <p:cNvPr id="51" name="Picture 50"/>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36" y="192"/>
              <a:ext cx="528" cy="528"/>
            </a:xfrm>
            <a:prstGeom prst="rect">
              <a:avLst/>
            </a:prstGeom>
            <a:noFill/>
            <a:extLst>
              <a:ext uri="{909E8E84-426E-40DD-AFC4-6F175D3DCCD1}">
                <a14:hiddenFill xmlns:a14="http://schemas.microsoft.com/office/drawing/2010/main">
                  <a:solidFill>
                    <a:srgbClr val="FFFFFF"/>
                  </a:solidFill>
                </a14:hiddenFill>
              </a:ext>
            </a:extLst>
          </p:spPr>
        </p:pic>
        <p:sp>
          <p:nvSpPr>
            <p:cNvPr id="52" name="Rectangle 51"/>
            <p:cNvSpPr>
              <a:spLocks noChangeArrowheads="1"/>
            </p:cNvSpPr>
            <p:nvPr/>
          </p:nvSpPr>
          <p:spPr bwMode="auto">
            <a:xfrm rot="5400000">
              <a:off x="504" y="312"/>
              <a:ext cx="1008" cy="384"/>
            </a:xfrm>
            <a:prstGeom prst="rect">
              <a:avLst/>
            </a:prstGeom>
            <a:solidFill>
              <a:srgbClr val="339966"/>
            </a:solidFill>
            <a:ln w="9525">
              <a:solidFill>
                <a:srgbClr val="008000"/>
              </a:solidFill>
              <a:miter lim="800000"/>
              <a:headEnd/>
              <a:tailEnd/>
            </a:ln>
          </p:spPr>
          <p:txBody>
            <a:bodyPr/>
            <a:lstStyle/>
            <a:p>
              <a:pPr>
                <a:lnSpc>
                  <a:spcPct val="115000"/>
                </a:lnSpc>
                <a:spcAft>
                  <a:spcPts val="1000"/>
                </a:spcAft>
              </a:pPr>
              <a:r>
                <a:rPr lang="en-US" sz="1100" dirty="0">
                  <a:latin typeface="Calibri"/>
                  <a:ea typeface="Times New Roman"/>
                  <a:cs typeface="Times New Roman"/>
                </a:rPr>
                <a:t> </a:t>
              </a:r>
              <a:endParaRPr lang="en-US" sz="1100" dirty="0">
                <a:latin typeface="Calibri"/>
                <a:ea typeface="Calibri"/>
                <a:cs typeface="Times New Roman"/>
              </a:endParaRPr>
            </a:p>
          </p:txBody>
        </p:sp>
        <p:sp>
          <p:nvSpPr>
            <p:cNvPr id="53" name="Rectangle 52"/>
            <p:cNvSpPr>
              <a:spLocks noChangeArrowheads="1"/>
            </p:cNvSpPr>
            <p:nvPr/>
          </p:nvSpPr>
          <p:spPr bwMode="auto">
            <a:xfrm rot="5400000">
              <a:off x="-312" y="312"/>
              <a:ext cx="1008" cy="384"/>
            </a:xfrm>
            <a:prstGeom prst="rect">
              <a:avLst/>
            </a:prstGeom>
            <a:solidFill>
              <a:srgbClr val="339966"/>
            </a:solidFill>
            <a:ln w="9525">
              <a:solidFill>
                <a:srgbClr val="008000"/>
              </a:solidFill>
              <a:miter lim="800000"/>
              <a:headEnd/>
              <a:tailEnd/>
            </a:ln>
          </p:spPr>
          <p:txBody>
            <a:bodyPr/>
            <a:lstStyle/>
            <a:p>
              <a:pPr>
                <a:lnSpc>
                  <a:spcPct val="115000"/>
                </a:lnSpc>
                <a:spcAft>
                  <a:spcPts val="1000"/>
                </a:spcAft>
              </a:pPr>
              <a:r>
                <a:rPr lang="en-US" sz="1100" dirty="0">
                  <a:latin typeface="Calibri"/>
                  <a:ea typeface="Times New Roman"/>
                  <a:cs typeface="Times New Roman"/>
                </a:rPr>
                <a:t> </a:t>
              </a:r>
              <a:endParaRPr lang="en-US" sz="1100" dirty="0">
                <a:latin typeface="Calibri"/>
                <a:ea typeface="Calibri"/>
                <a:cs typeface="Times New Roman"/>
              </a:endParaRPr>
            </a:p>
          </p:txBody>
        </p:sp>
      </p:grpSp>
      <p:pic>
        <p:nvPicPr>
          <p:cNvPr id="54" name="Picture 2"/>
          <p:cNvPicPr>
            <a:picLocks noChangeAspect="1" noChangeArrowheads="1"/>
          </p:cNvPicPr>
          <p:nvPr/>
        </p:nvPicPr>
        <p:blipFill>
          <a:blip r:embed="rId19" cstate="print"/>
          <a:srcRect/>
          <a:stretch>
            <a:fillRect/>
          </a:stretch>
        </p:blipFill>
        <p:spPr bwMode="auto">
          <a:xfrm>
            <a:off x="7988983" y="66978"/>
            <a:ext cx="1094885" cy="985758"/>
          </a:xfrm>
          <a:prstGeom prst="rect">
            <a:avLst/>
          </a:prstGeom>
          <a:noFill/>
          <a:ln w="9525">
            <a:noFill/>
            <a:miter lim="800000"/>
            <a:headEnd/>
            <a:tailEnd/>
          </a:ln>
        </p:spPr>
      </p:pic>
      <p:pic>
        <p:nvPicPr>
          <p:cNvPr id="55" name="Picture 54" descr="C:\Users\USER\Downloads\IMG_6306.JPG"/>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0832" y="124333"/>
            <a:ext cx="955185" cy="949894"/>
          </a:xfrm>
          <a:prstGeom prst="rect">
            <a:avLst/>
          </a:prstGeom>
          <a:noFill/>
          <a:ln>
            <a:noFill/>
          </a:ln>
        </p:spPr>
      </p:pic>
      <p:sp>
        <p:nvSpPr>
          <p:cNvPr id="56" name="TextBox 55"/>
          <p:cNvSpPr txBox="1"/>
          <p:nvPr/>
        </p:nvSpPr>
        <p:spPr>
          <a:xfrm>
            <a:off x="8676456" y="6581001"/>
            <a:ext cx="374805" cy="246221"/>
          </a:xfrm>
          <a:prstGeom prst="rect">
            <a:avLst/>
          </a:prstGeom>
          <a:noFill/>
        </p:spPr>
        <p:txBody>
          <a:bodyPr wrap="square" rtlCol="0">
            <a:spAutoFit/>
          </a:bodyPr>
          <a:lstStyle/>
          <a:p>
            <a:r>
              <a:rPr lang="en-US" sz="1000" dirty="0"/>
              <a:t>7</a:t>
            </a:r>
            <a:endParaRPr lang="af-ZA" sz="1000" dirty="0"/>
          </a:p>
        </p:txBody>
      </p:sp>
    </p:spTree>
    <p:extLst>
      <p:ext uri="{BB962C8B-B14F-4D97-AF65-F5344CB8AC3E}">
        <p14:creationId xmlns:p14="http://schemas.microsoft.com/office/powerpoint/2010/main" val="2508996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0" y="751138"/>
            <a:ext cx="9144000" cy="13647"/>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C:\Users\USER\Downloads\IMG_630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653" y="24466"/>
            <a:ext cx="972127" cy="927314"/>
          </a:xfrm>
          <a:prstGeom prst="rect">
            <a:avLst/>
          </a:prstGeom>
          <a:noFill/>
          <a:ln>
            <a:noFill/>
          </a:ln>
        </p:spPr>
      </p:pic>
      <p:cxnSp>
        <p:nvCxnSpPr>
          <p:cNvPr id="17" name="Straight Connector 16"/>
          <p:cNvCxnSpPr/>
          <p:nvPr/>
        </p:nvCxnSpPr>
        <p:spPr>
          <a:xfrm>
            <a:off x="0" y="6540233"/>
            <a:ext cx="9144000" cy="25020"/>
          </a:xfrm>
          <a:prstGeom prst="line">
            <a:avLst/>
          </a:prstGeom>
          <a:ln w="38100" cmpd="thickThin">
            <a:solidFill>
              <a:schemeClr val="accent6">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5934" y="6581004"/>
            <a:ext cx="6110786" cy="276999"/>
          </a:xfrm>
          <a:prstGeom prst="rect">
            <a:avLst/>
          </a:prstGeom>
          <a:noFill/>
        </p:spPr>
        <p:txBody>
          <a:bodyPr wrap="square" lIns="91418" tIns="45709" rIns="91418" bIns="45709" rtlCol="0">
            <a:spAutoFit/>
          </a:bodyPr>
          <a:lstStyle/>
          <a:p>
            <a:pPr algn="ctr"/>
            <a:r>
              <a:rPr lang="en-GB" sz="1200" b="1" i="1" dirty="0">
                <a:solidFill>
                  <a:schemeClr val="accent6">
                    <a:lumMod val="50000"/>
                  </a:schemeClr>
                </a:solidFill>
              </a:rPr>
              <a:t>Nigerian Electricity Management Services Agency (NEMSA)</a:t>
            </a:r>
          </a:p>
        </p:txBody>
      </p:sp>
      <p:sp>
        <p:nvSpPr>
          <p:cNvPr id="5" name="Rectangle 4"/>
          <p:cNvSpPr/>
          <p:nvPr/>
        </p:nvSpPr>
        <p:spPr>
          <a:xfrm>
            <a:off x="1271060" y="60293"/>
            <a:ext cx="6469292" cy="750953"/>
          </a:xfrm>
          <a:prstGeom prst="rect">
            <a:avLst/>
          </a:prstGeom>
        </p:spPr>
        <p:txBody>
          <a:bodyPr wrap="square" lIns="91418" tIns="45709" rIns="91418" bIns="45709">
            <a:spAutoFit/>
          </a:bodyPr>
          <a:lstStyle/>
          <a:p>
            <a:pPr algn="ctr">
              <a:lnSpc>
                <a:spcPct val="107000"/>
              </a:lnSpc>
              <a:spcAft>
                <a:spcPts val="800"/>
              </a:spcAft>
              <a:tabLst>
                <a:tab pos="658976" algn="l"/>
              </a:tabLst>
            </a:pPr>
            <a:r>
              <a:rPr lang="en-GB" sz="2000" b="1" dirty="0">
                <a:ea typeface="Calibri" panose="020F0502020204030204" pitchFamily="34" charset="0"/>
                <a:cs typeface="Times New Roman" panose="02020603050405020304" pitchFamily="18" charset="0"/>
              </a:rPr>
              <a:t>COMPARING THE PREVIOUS CERTIFICATION PROCESS AND THE REVISED PROCESS</a:t>
            </a:r>
            <a:endParaRPr lang="en-US" sz="2000" b="1" dirty="0">
              <a:ea typeface="Calibri" panose="020F0502020204030204" pitchFamily="34"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492179072"/>
              </p:ext>
            </p:extLst>
          </p:nvPr>
        </p:nvGraphicFramePr>
        <p:xfrm>
          <a:off x="0" y="1213187"/>
          <a:ext cx="9144000" cy="5682340"/>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gridCol w="2209800">
                  <a:extLst>
                    <a:ext uri="{9D8B030D-6E8A-4147-A177-3AD203B41FA5}">
                      <a16:colId xmlns:a16="http://schemas.microsoft.com/office/drawing/2014/main" val="20004"/>
                    </a:ext>
                  </a:extLst>
                </a:gridCol>
              </a:tblGrid>
              <a:tr h="775702">
                <a:tc>
                  <a:txBody>
                    <a:bodyPr/>
                    <a:lstStyle/>
                    <a:p>
                      <a:r>
                        <a:rPr lang="en-US" sz="1800" dirty="0"/>
                        <a:t>S/N</a:t>
                      </a:r>
                    </a:p>
                  </a:txBody>
                  <a:tcPr/>
                </a:tc>
                <a:tc>
                  <a:txBody>
                    <a:bodyPr/>
                    <a:lstStyle/>
                    <a:p>
                      <a:r>
                        <a:rPr lang="en-US" sz="1800" dirty="0"/>
                        <a:t>Activities</a:t>
                      </a:r>
                    </a:p>
                  </a:txBody>
                  <a:tcPr/>
                </a:tc>
                <a:tc>
                  <a:txBody>
                    <a:bodyPr/>
                    <a:lstStyle/>
                    <a:p>
                      <a:r>
                        <a:rPr lang="en-US" sz="1800" dirty="0"/>
                        <a:t>Previous Timeline</a:t>
                      </a:r>
                    </a:p>
                  </a:txBody>
                  <a:tcPr/>
                </a:tc>
                <a:tc>
                  <a:txBody>
                    <a:bodyPr/>
                    <a:lstStyle/>
                    <a:p>
                      <a:r>
                        <a:rPr lang="en-US" sz="1800" dirty="0"/>
                        <a:t> Revised Timeline</a:t>
                      </a:r>
                    </a:p>
                  </a:txBody>
                  <a:tcPr/>
                </a:tc>
                <a:tc>
                  <a:txBody>
                    <a:bodyPr/>
                    <a:lstStyle/>
                    <a:p>
                      <a:r>
                        <a:rPr lang="en-US" sz="1800" dirty="0"/>
                        <a:t>Remarks</a:t>
                      </a:r>
                    </a:p>
                  </a:txBody>
                  <a:tcPr/>
                </a:tc>
                <a:extLst>
                  <a:ext uri="{0D108BD9-81ED-4DB2-BD59-A6C34878D82A}">
                    <a16:rowId xmlns:a16="http://schemas.microsoft.com/office/drawing/2014/main" val="10000"/>
                  </a:ext>
                </a:extLst>
              </a:tr>
              <a:tr h="844475">
                <a:tc>
                  <a:txBody>
                    <a:bodyPr/>
                    <a:lstStyle/>
                    <a:p>
                      <a:pPr algn="ctr"/>
                      <a:r>
                        <a:rPr lang="en-US" sz="1600" dirty="0"/>
                        <a:t> 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ea typeface="Calibri" panose="020F0502020204030204" pitchFamily="34" charset="0"/>
                          <a:cs typeface="Times New Roman" panose="02020603050405020304" pitchFamily="18" charset="0"/>
                        </a:rPr>
                        <a:t>Contractor /consumer/customer/client apply for inspection testing &amp; certification of completed project with copies of As-Built drawings &amp; manuals of equipment</a:t>
                      </a:r>
                    </a:p>
                  </a:txBody>
                  <a:tcPr/>
                </a:tc>
                <a:tc>
                  <a:txBody>
                    <a:bodyPr/>
                    <a:lstStyle/>
                    <a:p>
                      <a:pPr algn="ctr"/>
                      <a:r>
                        <a:rPr lang="en-US" sz="1400" dirty="0"/>
                        <a:t>24Hrs (1 day)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rPr>
                        <a:t>24Hrs (1 day)</a:t>
                      </a:r>
                    </a:p>
                    <a:p>
                      <a:pPr algn="ctr"/>
                      <a:endParaRPr lang="en-US" sz="1400" dirty="0"/>
                    </a:p>
                  </a:txBody>
                  <a:tcPr/>
                </a:tc>
                <a:tc>
                  <a:txBody>
                    <a:bodyPr/>
                    <a:lstStyle/>
                    <a:p>
                      <a:r>
                        <a:rPr lang="en-US" sz="1200" dirty="0"/>
                        <a:t>Effective monitoring processes put in place through TS&amp;IS email  to improve</a:t>
                      </a:r>
                      <a:r>
                        <a:rPr lang="en-US" sz="1200" baseline="0" dirty="0"/>
                        <a:t> </a:t>
                      </a:r>
                      <a:r>
                        <a:rPr lang="en-US" sz="1200" dirty="0"/>
                        <a:t>efficiency.</a:t>
                      </a:r>
                    </a:p>
                  </a:txBody>
                  <a:tcPr/>
                </a:tc>
                <a:extLst>
                  <a:ext uri="{0D108BD9-81ED-4DB2-BD59-A6C34878D82A}">
                    <a16:rowId xmlns:a16="http://schemas.microsoft.com/office/drawing/2014/main" val="10001"/>
                  </a:ext>
                </a:extLst>
              </a:tr>
              <a:tr h="844475">
                <a:tc>
                  <a:txBody>
                    <a:bodyPr/>
                    <a:lstStyle/>
                    <a:p>
                      <a:pPr algn="ctr"/>
                      <a:r>
                        <a:rPr lang="en-US" sz="1600" dirty="0"/>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ea typeface="Calibri" panose="020F0502020204030204" pitchFamily="34" charset="0"/>
                          <a:cs typeface="Times New Roman" panose="02020603050405020304" pitchFamily="18" charset="0"/>
                        </a:rPr>
                        <a:t>NEMSA engineers scrutinize</a:t>
                      </a:r>
                      <a:r>
                        <a:rPr lang="en-US" sz="1200" baseline="0" dirty="0">
                          <a:solidFill>
                            <a:prstClr val="black"/>
                          </a:solidFill>
                          <a:ea typeface="Calibri" panose="020F0502020204030204" pitchFamily="34" charset="0"/>
                          <a:cs typeface="Times New Roman" panose="02020603050405020304" pitchFamily="18" charset="0"/>
                        </a:rPr>
                        <a:t> the document submitted by  the contractor e.g.  As erected drawings, test results, etc.</a:t>
                      </a:r>
                      <a:endParaRPr lang="en-US" sz="1200" dirty="0">
                        <a:solidFill>
                          <a:prstClr val="black"/>
                        </a:solidFill>
                        <a:ea typeface="Calibri" panose="020F0502020204030204" pitchFamily="34" charset="0"/>
                        <a:cs typeface="Times New Roman" panose="02020603050405020304" pitchFamily="18" charset="0"/>
                      </a:endParaRPr>
                    </a:p>
                  </a:txBody>
                  <a:tcPr/>
                </a:tc>
                <a:tc>
                  <a:txBody>
                    <a:bodyPr/>
                    <a:lstStyle/>
                    <a:p>
                      <a:pPr algn="ctr"/>
                      <a:r>
                        <a:rPr lang="en-US" sz="1400" dirty="0"/>
                        <a:t>120Hrs (5 days)</a:t>
                      </a:r>
                    </a:p>
                  </a:txBody>
                  <a:tcPr/>
                </a:tc>
                <a:tc>
                  <a:txBody>
                    <a:bodyPr/>
                    <a:lstStyle/>
                    <a:p>
                      <a:pPr algn="ctr"/>
                      <a:r>
                        <a:rPr lang="en-US" sz="1400" dirty="0"/>
                        <a:t>48Hrs(2 days)</a:t>
                      </a:r>
                    </a:p>
                  </a:txBody>
                  <a:tcPr/>
                </a:tc>
                <a:tc>
                  <a:txBody>
                    <a:bodyPr/>
                    <a:lstStyle/>
                    <a:p>
                      <a:r>
                        <a:rPr lang="en-US" sz="1200" dirty="0"/>
                        <a:t>Effective monitoring processes</a:t>
                      </a:r>
                      <a:r>
                        <a:rPr lang="en-US" sz="1200" baseline="0" dirty="0"/>
                        <a:t> put in place to improved efficiency.</a:t>
                      </a:r>
                      <a:endParaRPr lang="en-US" sz="1200" dirty="0"/>
                    </a:p>
                  </a:txBody>
                  <a:tcPr/>
                </a:tc>
                <a:extLst>
                  <a:ext uri="{0D108BD9-81ED-4DB2-BD59-A6C34878D82A}">
                    <a16:rowId xmlns:a16="http://schemas.microsoft.com/office/drawing/2014/main" val="10002"/>
                  </a:ext>
                </a:extLst>
              </a:tr>
              <a:tr h="775702">
                <a:tc>
                  <a:txBody>
                    <a:bodyPr/>
                    <a:lstStyle/>
                    <a:p>
                      <a:pPr algn="ctr"/>
                      <a:r>
                        <a:rPr lang="en-US" sz="1600" dirty="0"/>
                        <a:t>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ea typeface="Calibri" panose="020F0502020204030204" pitchFamily="34" charset="0"/>
                          <a:cs typeface="Times New Roman" panose="02020603050405020304" pitchFamily="18" charset="0"/>
                        </a:rPr>
                        <a:t>NEMSA notify contractor of any observation on document submitted &amp; schedule  date  for the inspection.</a:t>
                      </a:r>
                    </a:p>
                  </a:txBody>
                  <a:tcPr/>
                </a:tc>
                <a:tc>
                  <a:txBody>
                    <a:bodyPr/>
                    <a:lstStyle/>
                    <a:p>
                      <a:pPr algn="ctr"/>
                      <a:r>
                        <a:rPr lang="en-US" sz="1400" dirty="0"/>
                        <a:t>24Hrs (1 day)</a:t>
                      </a:r>
                    </a:p>
                  </a:txBody>
                  <a:tcPr/>
                </a:tc>
                <a:tc>
                  <a:txBody>
                    <a:bodyPr/>
                    <a:lstStyle/>
                    <a:p>
                      <a:pPr algn="ctr"/>
                      <a:r>
                        <a:rPr lang="en-US" sz="1400" dirty="0"/>
                        <a:t>Merged with stage 2 above</a:t>
                      </a:r>
                    </a:p>
                  </a:txBody>
                  <a:tcPr/>
                </a:tc>
                <a:tc>
                  <a:txBody>
                    <a:bodyPr/>
                    <a:lstStyle/>
                    <a:p>
                      <a:r>
                        <a:rPr lang="en-US" sz="1200" dirty="0"/>
                        <a:t>Stage 3 process merged with stage 2 to speed</a:t>
                      </a:r>
                      <a:r>
                        <a:rPr lang="en-US" sz="1200" baseline="0" dirty="0"/>
                        <a:t> up the process</a:t>
                      </a:r>
                      <a:endParaRPr lang="en-US" sz="1200" dirty="0"/>
                    </a:p>
                  </a:txBody>
                  <a:tcPr/>
                </a:tc>
                <a:extLst>
                  <a:ext uri="{0D108BD9-81ED-4DB2-BD59-A6C34878D82A}">
                    <a16:rowId xmlns:a16="http://schemas.microsoft.com/office/drawing/2014/main" val="10003"/>
                  </a:ext>
                </a:extLst>
              </a:tr>
              <a:tr h="1220993">
                <a:tc>
                  <a:txBody>
                    <a:bodyPr/>
                    <a:lstStyle/>
                    <a:p>
                      <a:pPr algn="ctr"/>
                      <a:r>
                        <a:rPr lang="en-US" sz="1600" dirty="0"/>
                        <a:t>4</a:t>
                      </a:r>
                    </a:p>
                  </a:txBody>
                  <a:tcPr/>
                </a:tc>
                <a:tc>
                  <a:txBody>
                    <a:bodyPr/>
                    <a:lstStyle/>
                    <a:p>
                      <a:r>
                        <a:rPr lang="en-US" sz="1200" dirty="0"/>
                        <a:t>NEMSA carryout Inspection and Testing of project.</a:t>
                      </a:r>
                      <a:r>
                        <a:rPr lang="en-US" sz="1200" baseline="0" dirty="0"/>
                        <a:t> Issue out final inspection  report and safety Inspection Certificate if satisfactory, otherwise issue out preliminary report for correction of defects if project is unsatisfactory</a:t>
                      </a:r>
                      <a:endParaRPr lang="en-US" sz="1200" dirty="0"/>
                    </a:p>
                  </a:txBody>
                  <a:tcPr/>
                </a:tc>
                <a:tc>
                  <a:txBody>
                    <a:bodyPr/>
                    <a:lstStyle/>
                    <a:p>
                      <a:pPr algn="ctr"/>
                      <a:r>
                        <a:rPr lang="en-US" sz="1400" dirty="0"/>
                        <a:t>120Hrs (5</a:t>
                      </a:r>
                      <a:r>
                        <a:rPr lang="en-US" sz="1400" baseline="0" dirty="0"/>
                        <a:t> days)</a:t>
                      </a:r>
                      <a:endParaRPr lang="en-US" sz="1400" dirty="0"/>
                    </a:p>
                  </a:txBody>
                  <a:tcPr/>
                </a:tc>
                <a:tc>
                  <a:txBody>
                    <a:bodyPr/>
                    <a:lstStyle/>
                    <a:p>
                      <a:pPr algn="ctr"/>
                      <a:r>
                        <a:rPr lang="en-US" sz="1400" dirty="0"/>
                        <a:t>72Hrs (3 days)</a:t>
                      </a:r>
                    </a:p>
                  </a:txBody>
                  <a:tcPr/>
                </a:tc>
                <a:tc>
                  <a:txBody>
                    <a:bodyPr/>
                    <a:lstStyle/>
                    <a:p>
                      <a:r>
                        <a:rPr kumimoji="0" lang="en-US" sz="1200" b="0" i="0" u="none" strike="noStrike" kern="1200" cap="none" spc="0" normalizeH="0" baseline="0" noProof="0" dirty="0">
                          <a:ln>
                            <a:noFill/>
                          </a:ln>
                          <a:solidFill>
                            <a:prstClr val="black"/>
                          </a:solidFill>
                          <a:effectLst/>
                          <a:uLnTx/>
                          <a:uFillTx/>
                          <a:latin typeface="+mn-lt"/>
                        </a:rPr>
                        <a:t>New sets of test equipment were procured to enable Field offices constitute two test crews to attend to many completed electricity projects simultaneously. </a:t>
                      </a:r>
                      <a:endParaRPr lang="en-US" sz="1200" dirty="0"/>
                    </a:p>
                  </a:txBody>
                  <a:tcPr/>
                </a:tc>
                <a:extLst>
                  <a:ext uri="{0D108BD9-81ED-4DB2-BD59-A6C34878D82A}">
                    <a16:rowId xmlns:a16="http://schemas.microsoft.com/office/drawing/2014/main" val="10004"/>
                  </a:ext>
                </a:extLst>
              </a:tr>
              <a:tr h="1220993">
                <a:tc>
                  <a:txBody>
                    <a:bodyPr/>
                    <a:lstStyle/>
                    <a:p>
                      <a:pPr algn="ctr"/>
                      <a:r>
                        <a:rPr lang="en-US" sz="1600" dirty="0"/>
                        <a:t>5</a:t>
                      </a:r>
                    </a:p>
                  </a:txBody>
                  <a:tcPr/>
                </a:tc>
                <a:tc>
                  <a:txBody>
                    <a:bodyPr/>
                    <a:lstStyle/>
                    <a:p>
                      <a:r>
                        <a:rPr lang="en-US" sz="1200" dirty="0"/>
                        <a:t>Contractor collects Safety Inspection Certification of the project if project is tested and found satisfactory, otherwise collects report with correction list if project is unsatisfactory.</a:t>
                      </a:r>
                    </a:p>
                  </a:txBody>
                  <a:tcPr/>
                </a:tc>
                <a:tc>
                  <a:txBody>
                    <a:bodyPr/>
                    <a:lstStyle/>
                    <a:p>
                      <a:pPr algn="ctr"/>
                      <a:r>
                        <a:rPr lang="en-US" sz="1400" dirty="0"/>
                        <a:t>48Hrs (2 days)</a:t>
                      </a:r>
                    </a:p>
                  </a:txBody>
                  <a:tcPr/>
                </a:tc>
                <a:tc>
                  <a:txBody>
                    <a:bodyPr/>
                    <a:lstStyle/>
                    <a:p>
                      <a:pPr algn="ctr"/>
                      <a:r>
                        <a:rPr lang="en-US" sz="1400" dirty="0"/>
                        <a:t>24hrs (1 day)</a:t>
                      </a:r>
                    </a:p>
                  </a:txBody>
                  <a:tcPr/>
                </a:tc>
                <a:tc>
                  <a:txBody>
                    <a:bodyPr/>
                    <a:lstStyle/>
                    <a:p>
                      <a:r>
                        <a:rPr lang="en-US" sz="1200" dirty="0"/>
                        <a:t>Contractors collect the Inspection Certificate</a:t>
                      </a:r>
                      <a:r>
                        <a:rPr lang="en-US" sz="1200" baseline="0" dirty="0"/>
                        <a:t> to enable them energized the project. </a:t>
                      </a:r>
                      <a:endParaRPr lang="en-US" sz="1200" dirty="0"/>
                    </a:p>
                  </a:txBody>
                  <a:tcPr/>
                </a:tc>
                <a:extLst>
                  <a:ext uri="{0D108BD9-81ED-4DB2-BD59-A6C34878D82A}">
                    <a16:rowId xmlns:a16="http://schemas.microsoft.com/office/drawing/2014/main" val="10005"/>
                  </a:ext>
                </a:extLst>
              </a:tr>
            </a:tbl>
          </a:graphicData>
        </a:graphic>
      </p:graphicFrame>
      <p:pic>
        <p:nvPicPr>
          <p:cNvPr id="13" name="Picture 2"/>
          <p:cNvPicPr>
            <a:picLocks noChangeAspect="1" noChangeArrowheads="1"/>
          </p:cNvPicPr>
          <p:nvPr/>
        </p:nvPicPr>
        <p:blipFill>
          <a:blip r:embed="rId4" cstate="print"/>
          <a:srcRect/>
          <a:stretch>
            <a:fillRect/>
          </a:stretch>
        </p:blipFill>
        <p:spPr bwMode="auto">
          <a:xfrm>
            <a:off x="7988983" y="-4756"/>
            <a:ext cx="1094885" cy="985758"/>
          </a:xfrm>
          <a:prstGeom prst="rect">
            <a:avLst/>
          </a:prstGeom>
          <a:noFill/>
          <a:ln w="9525">
            <a:noFill/>
            <a:miter lim="800000"/>
            <a:headEnd/>
            <a:tailEnd/>
          </a:ln>
        </p:spPr>
      </p:pic>
      <p:sp>
        <p:nvSpPr>
          <p:cNvPr id="15" name="TextBox 14"/>
          <p:cNvSpPr txBox="1"/>
          <p:nvPr/>
        </p:nvSpPr>
        <p:spPr>
          <a:xfrm>
            <a:off x="8676456" y="6581001"/>
            <a:ext cx="374805" cy="246221"/>
          </a:xfrm>
          <a:prstGeom prst="rect">
            <a:avLst/>
          </a:prstGeom>
          <a:noFill/>
        </p:spPr>
        <p:txBody>
          <a:bodyPr wrap="square" rtlCol="0">
            <a:spAutoFit/>
          </a:bodyPr>
          <a:lstStyle/>
          <a:p>
            <a:r>
              <a:rPr lang="en-US" sz="1000" dirty="0"/>
              <a:t>8</a:t>
            </a:r>
            <a:endParaRPr lang="af-ZA" sz="1000" dirty="0"/>
          </a:p>
        </p:txBody>
      </p:sp>
    </p:spTree>
    <p:extLst>
      <p:ext uri="{BB962C8B-B14F-4D97-AF65-F5344CB8AC3E}">
        <p14:creationId xmlns:p14="http://schemas.microsoft.com/office/powerpoint/2010/main" val="3163058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32807050"/>
              </p:ext>
            </p:extLst>
          </p:nvPr>
        </p:nvGraphicFramePr>
        <p:xfrm>
          <a:off x="214282" y="857233"/>
          <a:ext cx="8786874" cy="5756246"/>
        </p:xfrm>
        <a:graphic>
          <a:graphicData uri="http://schemas.openxmlformats.org/drawingml/2006/table">
            <a:tbl>
              <a:tblPr/>
              <a:tblGrid>
                <a:gridCol w="342873">
                  <a:extLst>
                    <a:ext uri="{9D8B030D-6E8A-4147-A177-3AD203B41FA5}">
                      <a16:colId xmlns:a16="http://schemas.microsoft.com/office/drawing/2014/main" val="20000"/>
                    </a:ext>
                  </a:extLst>
                </a:gridCol>
                <a:gridCol w="2300333">
                  <a:extLst>
                    <a:ext uri="{9D8B030D-6E8A-4147-A177-3AD203B41FA5}">
                      <a16:colId xmlns:a16="http://schemas.microsoft.com/office/drawing/2014/main" val="20001"/>
                    </a:ext>
                  </a:extLst>
                </a:gridCol>
                <a:gridCol w="1357379">
                  <a:extLst>
                    <a:ext uri="{9D8B030D-6E8A-4147-A177-3AD203B41FA5}">
                      <a16:colId xmlns:a16="http://schemas.microsoft.com/office/drawing/2014/main" val="20002"/>
                    </a:ext>
                  </a:extLst>
                </a:gridCol>
                <a:gridCol w="1465641">
                  <a:extLst>
                    <a:ext uri="{9D8B030D-6E8A-4147-A177-3AD203B41FA5}">
                      <a16:colId xmlns:a16="http://schemas.microsoft.com/office/drawing/2014/main" val="20003"/>
                    </a:ext>
                  </a:extLst>
                </a:gridCol>
                <a:gridCol w="3320648">
                  <a:extLst>
                    <a:ext uri="{9D8B030D-6E8A-4147-A177-3AD203B41FA5}">
                      <a16:colId xmlns:a16="http://schemas.microsoft.com/office/drawing/2014/main" val="20004"/>
                    </a:ext>
                  </a:extLst>
                </a:gridCol>
              </a:tblGrid>
              <a:tr h="361602">
                <a:tc>
                  <a:txBody>
                    <a:bodyPr/>
                    <a:lstStyle/>
                    <a:p>
                      <a:pPr>
                        <a:lnSpc>
                          <a:spcPct val="115000"/>
                        </a:lnSpc>
                        <a:spcAft>
                          <a:spcPts val="1000"/>
                        </a:spcAft>
                      </a:pPr>
                      <a:r>
                        <a:rPr lang="en-GB" sz="1000" b="1" dirty="0">
                          <a:solidFill>
                            <a:srgbClr val="000000"/>
                          </a:solidFill>
                          <a:latin typeface="Times New Roman"/>
                          <a:ea typeface="Calibri"/>
                          <a:cs typeface="Times New Roman"/>
                        </a:rPr>
                        <a:t>S/N</a:t>
                      </a:r>
                      <a:endParaRPr lang="en-GB" sz="1000" dirty="0">
                        <a:latin typeface="Calibri"/>
                        <a:ea typeface="Calibri"/>
                        <a:cs typeface="Times New Roman"/>
                      </a:endParaRPr>
                    </a:p>
                  </a:txBody>
                  <a:tcPr marL="42896" marR="428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1000"/>
                        </a:spcAft>
                      </a:pPr>
                      <a:r>
                        <a:rPr lang="en-GB" sz="1000" b="1" dirty="0">
                          <a:solidFill>
                            <a:srgbClr val="000000"/>
                          </a:solidFill>
                          <a:latin typeface="Times New Roman"/>
                          <a:ea typeface="Calibri"/>
                          <a:cs typeface="Times New Roman"/>
                        </a:rPr>
                        <a:t>Services</a:t>
                      </a:r>
                      <a:endParaRPr lang="en-GB" sz="1000" dirty="0">
                        <a:latin typeface="Calibri"/>
                        <a:ea typeface="Calibri"/>
                        <a:cs typeface="Times New Roman"/>
                      </a:endParaRPr>
                    </a:p>
                  </a:txBody>
                  <a:tcPr marL="42896" marR="428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1000"/>
                        </a:spcAft>
                      </a:pPr>
                      <a:r>
                        <a:rPr lang="en-GB" sz="1000" b="1" dirty="0">
                          <a:solidFill>
                            <a:srgbClr val="000000"/>
                          </a:solidFill>
                          <a:latin typeface="Times New Roman"/>
                          <a:ea typeface="Calibri"/>
                          <a:cs typeface="Times New Roman"/>
                        </a:rPr>
                        <a:t>Fee/Charges</a:t>
                      </a:r>
                      <a:endParaRPr lang="en-GB" sz="1000" dirty="0">
                        <a:latin typeface="Calibri"/>
                        <a:ea typeface="Calibri"/>
                        <a:cs typeface="Times New Roman"/>
                      </a:endParaRPr>
                    </a:p>
                  </a:txBody>
                  <a:tcPr marL="42896" marR="428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1000"/>
                        </a:spcAft>
                      </a:pPr>
                      <a:r>
                        <a:rPr lang="en-GB" sz="1000" b="1">
                          <a:solidFill>
                            <a:srgbClr val="000000"/>
                          </a:solidFill>
                          <a:latin typeface="Times New Roman"/>
                          <a:ea typeface="Calibri"/>
                          <a:cs typeface="Times New Roman"/>
                        </a:rPr>
                        <a:t>Time Line For Processing Application</a:t>
                      </a:r>
                      <a:endParaRPr lang="en-GB" sz="1000">
                        <a:latin typeface="Calibri"/>
                        <a:ea typeface="Calibri"/>
                        <a:cs typeface="Times New Roman"/>
                      </a:endParaRPr>
                    </a:p>
                  </a:txBody>
                  <a:tcPr marL="42896" marR="428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1000"/>
                        </a:spcAft>
                      </a:pPr>
                      <a:r>
                        <a:rPr lang="en-GB" sz="1000" b="1">
                          <a:solidFill>
                            <a:srgbClr val="000000"/>
                          </a:solidFill>
                          <a:latin typeface="Times New Roman"/>
                          <a:ea typeface="Calibri"/>
                          <a:cs typeface="Times New Roman"/>
                        </a:rPr>
                        <a:t>Condition For Obtaining The Service</a:t>
                      </a:r>
                      <a:endParaRPr lang="en-GB" sz="1000">
                        <a:latin typeface="Calibri"/>
                        <a:ea typeface="Calibri"/>
                        <a:cs typeface="Times New Roman"/>
                      </a:endParaRPr>
                    </a:p>
                  </a:txBody>
                  <a:tcPr marL="42896" marR="428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5394644">
                <a:tc>
                  <a:txBody>
                    <a:bodyPr/>
                    <a:lstStyle/>
                    <a:p>
                      <a:pPr>
                        <a:lnSpc>
                          <a:spcPct val="115000"/>
                        </a:lnSpc>
                        <a:spcAft>
                          <a:spcPts val="1000"/>
                        </a:spcAft>
                      </a:pPr>
                      <a:r>
                        <a:rPr lang="en-GB" sz="1000" b="1">
                          <a:latin typeface="Times New Roman"/>
                          <a:ea typeface="Calibri"/>
                          <a:cs typeface="Times New Roman"/>
                        </a:rPr>
                        <a:t>1.</a:t>
                      </a:r>
                      <a:endParaRPr lang="en-GB" sz="1000">
                        <a:latin typeface="Calibri"/>
                        <a:ea typeface="Calibri"/>
                        <a:cs typeface="Times New Roman"/>
                      </a:endParaRPr>
                    </a:p>
                  </a:txBody>
                  <a:tcPr marL="42896" marR="428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latin typeface="Times New Roman"/>
                          <a:ea typeface="Calibri"/>
                          <a:cs typeface="Times New Roman"/>
                        </a:rPr>
                        <a:t>Inspection, testing and certification of electrical installations along the power value chain of Generation, Transmission and Distribution</a:t>
                      </a:r>
                      <a:r>
                        <a:rPr lang="en-GB" sz="1000" baseline="0" dirty="0">
                          <a:latin typeface="Times New Roman"/>
                          <a:ea typeface="Calibri"/>
                          <a:cs typeface="Times New Roman"/>
                        </a:rPr>
                        <a:t> e.g. </a:t>
                      </a:r>
                      <a:endParaRPr lang="en-GB" sz="1000" dirty="0">
                        <a:latin typeface="Times New Roman"/>
                        <a:ea typeface="Calibri"/>
                        <a:cs typeface="Times New Roman"/>
                      </a:endParaRPr>
                    </a:p>
                    <a:p>
                      <a:pPr marL="285750" indent="-285750">
                        <a:lnSpc>
                          <a:spcPct val="115000"/>
                        </a:lnSpc>
                        <a:spcAft>
                          <a:spcPts val="1000"/>
                        </a:spcAft>
                        <a:buFont typeface="+mj-lt"/>
                        <a:buAutoNum type="romanLcPeriod"/>
                      </a:pPr>
                      <a:r>
                        <a:rPr lang="en-GB" sz="1000" dirty="0">
                          <a:latin typeface="Times New Roman"/>
                          <a:ea typeface="Calibri"/>
                          <a:cs typeface="Times New Roman"/>
                        </a:rPr>
                        <a:t>Inspection</a:t>
                      </a:r>
                      <a:r>
                        <a:rPr lang="en-GB" sz="1000" baseline="0" dirty="0">
                          <a:latin typeface="Times New Roman"/>
                          <a:ea typeface="Calibri"/>
                          <a:cs typeface="Times New Roman"/>
                        </a:rPr>
                        <a:t> of  electrical installations and power projects.</a:t>
                      </a:r>
                    </a:p>
                    <a:p>
                      <a:pPr marL="285750" indent="-285750">
                        <a:lnSpc>
                          <a:spcPct val="115000"/>
                        </a:lnSpc>
                        <a:spcAft>
                          <a:spcPts val="1000"/>
                        </a:spcAft>
                        <a:buFont typeface="+mj-lt"/>
                        <a:buAutoNum type="romanLcPeriod"/>
                      </a:pPr>
                      <a:r>
                        <a:rPr lang="en-GB" sz="1000" dirty="0">
                          <a:latin typeface="Times New Roman"/>
                          <a:ea typeface="Calibri"/>
                          <a:cs typeface="Times New Roman"/>
                        </a:rPr>
                        <a:t>Inspection of electrical Installation in factories, e.g. Steel, Food, Leather, Chemical, Non-metallic Companies, etc.</a:t>
                      </a:r>
                    </a:p>
                    <a:p>
                      <a:pPr marL="285750" marR="0" indent="-285750" algn="l" defTabSz="914186" rtl="0" eaLnBrk="1" fontAlgn="auto" latinLnBrk="0" hangingPunct="1">
                        <a:lnSpc>
                          <a:spcPct val="115000"/>
                        </a:lnSpc>
                        <a:spcBef>
                          <a:spcPts val="0"/>
                        </a:spcBef>
                        <a:spcAft>
                          <a:spcPts val="1000"/>
                        </a:spcAft>
                        <a:buClrTx/>
                        <a:buSzTx/>
                        <a:buFont typeface="+mj-lt"/>
                        <a:buAutoNum type="romanLcPeriod"/>
                        <a:tabLst/>
                        <a:defRPr/>
                      </a:pPr>
                      <a:r>
                        <a:rPr lang="en-GB" sz="1000" dirty="0">
                          <a:latin typeface="Times New Roman"/>
                          <a:ea typeface="Calibri"/>
                          <a:cs typeface="Times New Roman"/>
                        </a:rPr>
                        <a:t>Inspection of Rural electrification (grid extension) </a:t>
                      </a:r>
                    </a:p>
                    <a:p>
                      <a:pPr marL="285750" marR="0" indent="-285750" algn="l" defTabSz="914186" rtl="0" eaLnBrk="1" fontAlgn="auto" latinLnBrk="0" hangingPunct="1">
                        <a:lnSpc>
                          <a:spcPct val="115000"/>
                        </a:lnSpc>
                        <a:spcBef>
                          <a:spcPts val="0"/>
                        </a:spcBef>
                        <a:spcAft>
                          <a:spcPts val="1000"/>
                        </a:spcAft>
                        <a:buClrTx/>
                        <a:buSzTx/>
                        <a:buFont typeface="+mj-lt"/>
                        <a:buAutoNum type="romanLcPeriod"/>
                        <a:tabLst/>
                        <a:defRPr/>
                      </a:pPr>
                      <a:r>
                        <a:rPr lang="en-GB" sz="1000" dirty="0">
                          <a:latin typeface="Times New Roman"/>
                          <a:ea typeface="Calibri"/>
                          <a:cs typeface="Times New Roman"/>
                        </a:rPr>
                        <a:t>Inspection of electrical installations in Hazardous locations, </a:t>
                      </a:r>
                      <a:r>
                        <a:rPr lang="en-GB" sz="1000" dirty="0" err="1">
                          <a:latin typeface="Times New Roman"/>
                          <a:ea typeface="Calibri"/>
                          <a:cs typeface="Times New Roman"/>
                        </a:rPr>
                        <a:t>e.g</a:t>
                      </a:r>
                      <a:r>
                        <a:rPr lang="en-GB" sz="1000" dirty="0">
                          <a:latin typeface="Times New Roman"/>
                          <a:ea typeface="Calibri"/>
                          <a:cs typeface="Times New Roman"/>
                        </a:rPr>
                        <a:t> Filling stations, Depots, Refinery, Oil rigs, etc.</a:t>
                      </a:r>
                    </a:p>
                    <a:p>
                      <a:pPr marL="285750" marR="0" indent="-285750" algn="l" defTabSz="914186" rtl="0" eaLnBrk="1" fontAlgn="auto" latinLnBrk="0" hangingPunct="1">
                        <a:lnSpc>
                          <a:spcPct val="115000"/>
                        </a:lnSpc>
                        <a:spcBef>
                          <a:spcPts val="0"/>
                        </a:spcBef>
                        <a:spcAft>
                          <a:spcPts val="1000"/>
                        </a:spcAft>
                        <a:buClrTx/>
                        <a:buSzTx/>
                        <a:buFont typeface="+mj-lt"/>
                        <a:buAutoNum type="romanLcPeriod"/>
                        <a:tabLst/>
                        <a:defRPr/>
                      </a:pPr>
                      <a:r>
                        <a:rPr lang="en-GB" sz="1000" dirty="0">
                          <a:latin typeface="Times New Roman"/>
                          <a:ea typeface="Calibri"/>
                          <a:cs typeface="Times New Roman"/>
                        </a:rPr>
                        <a:t>Inspection of electrical installations in public places, </a:t>
                      </a:r>
                      <a:r>
                        <a:rPr lang="en-GB" sz="1000" dirty="0" err="1">
                          <a:latin typeface="Times New Roman"/>
                          <a:ea typeface="Calibri"/>
                          <a:cs typeface="Times New Roman"/>
                        </a:rPr>
                        <a:t>e.g</a:t>
                      </a:r>
                      <a:r>
                        <a:rPr lang="en-GB" sz="1000" dirty="0">
                          <a:latin typeface="Times New Roman"/>
                          <a:ea typeface="Calibri"/>
                          <a:cs typeface="Times New Roman"/>
                        </a:rPr>
                        <a:t> Banks, Markets, Town halls, Shopping malls etc.</a:t>
                      </a:r>
                    </a:p>
                    <a:p>
                      <a:pPr marL="285750" marR="0" indent="-285750" algn="l" defTabSz="914186" rtl="0" eaLnBrk="1" fontAlgn="auto" latinLnBrk="0" hangingPunct="1">
                        <a:lnSpc>
                          <a:spcPct val="115000"/>
                        </a:lnSpc>
                        <a:spcBef>
                          <a:spcPts val="0"/>
                        </a:spcBef>
                        <a:spcAft>
                          <a:spcPts val="1000"/>
                        </a:spcAft>
                        <a:buClrTx/>
                        <a:buSzTx/>
                        <a:buFont typeface="+mj-lt"/>
                        <a:buAutoNum type="romanLcPeriod"/>
                        <a:tabLst/>
                        <a:defRPr/>
                      </a:pPr>
                      <a:r>
                        <a:rPr lang="en-GB" sz="1000" dirty="0">
                          <a:latin typeface="Times New Roman"/>
                          <a:ea typeface="Calibri"/>
                          <a:cs typeface="Times New Roman"/>
                        </a:rPr>
                        <a:t>Inspection of Electrical Installations in Cinematograph, theatre etc.</a:t>
                      </a:r>
                    </a:p>
                    <a:p>
                      <a:pPr marL="285750" marR="0" indent="-285750" algn="l" defTabSz="914186" rtl="0" eaLnBrk="1" fontAlgn="auto" latinLnBrk="0" hangingPunct="1">
                        <a:lnSpc>
                          <a:spcPct val="115000"/>
                        </a:lnSpc>
                        <a:spcBef>
                          <a:spcPts val="0"/>
                        </a:spcBef>
                        <a:spcAft>
                          <a:spcPts val="1000"/>
                        </a:spcAft>
                        <a:buClrTx/>
                        <a:buSzTx/>
                        <a:buFont typeface="+mj-lt"/>
                        <a:buAutoNum type="romanLcPeriod"/>
                        <a:tabLst/>
                        <a:defRPr/>
                      </a:pPr>
                      <a:r>
                        <a:rPr lang="en-GB" sz="1000" dirty="0">
                          <a:latin typeface="Times New Roman"/>
                          <a:ea typeface="Calibri"/>
                          <a:cs typeface="Times New Roman"/>
                        </a:rPr>
                        <a:t>Inspection of Electrical installations in a buildings</a:t>
                      </a:r>
                      <a:endParaRPr lang="en-GB" sz="1000" dirty="0">
                        <a:latin typeface="+mn-lt"/>
                        <a:ea typeface="Calibri"/>
                        <a:cs typeface="Times New Roman"/>
                      </a:endParaRPr>
                    </a:p>
                    <a:p>
                      <a:pPr marL="285750" marR="0" indent="-285750" algn="l" defTabSz="914186" rtl="0" eaLnBrk="1" fontAlgn="auto" latinLnBrk="0" hangingPunct="1">
                        <a:lnSpc>
                          <a:spcPct val="115000"/>
                        </a:lnSpc>
                        <a:spcBef>
                          <a:spcPts val="0"/>
                        </a:spcBef>
                        <a:spcAft>
                          <a:spcPts val="1000"/>
                        </a:spcAft>
                        <a:buClrTx/>
                        <a:buSzTx/>
                        <a:buFont typeface="+mj-lt"/>
                        <a:buNone/>
                        <a:tabLst/>
                        <a:defRPr/>
                      </a:pPr>
                      <a:endParaRPr lang="en-GB" sz="1000" dirty="0">
                        <a:latin typeface="Calibri"/>
                        <a:ea typeface="Calibri"/>
                        <a:cs typeface="Times New Roman"/>
                      </a:endParaRPr>
                    </a:p>
                  </a:txBody>
                  <a:tcPr marL="42896" marR="428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latin typeface="Times New Roman"/>
                          <a:ea typeface="Calibri"/>
                          <a:cs typeface="Times New Roman"/>
                        </a:rPr>
                        <a:t>The inspection fee payable is subject to scope of the electrical installation work/projects.</a:t>
                      </a:r>
                      <a:endParaRPr lang="en-GB" sz="1000" dirty="0">
                        <a:latin typeface="Calibri"/>
                        <a:ea typeface="Calibri"/>
                        <a:cs typeface="Times New Roman"/>
                      </a:endParaRPr>
                    </a:p>
                    <a:p>
                      <a:pPr>
                        <a:lnSpc>
                          <a:spcPct val="115000"/>
                        </a:lnSpc>
                        <a:spcAft>
                          <a:spcPts val="1000"/>
                        </a:spcAft>
                      </a:pPr>
                      <a:r>
                        <a:rPr lang="en-GB" sz="1000" dirty="0">
                          <a:latin typeface="Times New Roman"/>
                          <a:ea typeface="Calibri"/>
                          <a:cs typeface="Times New Roman"/>
                        </a:rPr>
                        <a:t>The scale for the calculation of the fees are contained in the fee schedule.</a:t>
                      </a:r>
                      <a:endParaRPr lang="en-GB" sz="1000" dirty="0">
                        <a:latin typeface="Calibri"/>
                        <a:ea typeface="Calibri"/>
                        <a:cs typeface="Times New Roman"/>
                      </a:endParaRPr>
                    </a:p>
                  </a:txBody>
                  <a:tcPr marL="42896" marR="428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latin typeface="Times New Roman"/>
                          <a:ea typeface="Calibri"/>
                          <a:cs typeface="Calibri"/>
                        </a:rPr>
                        <a:t>Within 48 hours from the date the contractor/client/project supervisor meets the condition for obtaining the services.</a:t>
                      </a:r>
                      <a:endParaRPr lang="en-GB" sz="1000" dirty="0">
                        <a:latin typeface="Calibri"/>
                        <a:ea typeface="SimSun"/>
                        <a:cs typeface="Calibri"/>
                      </a:endParaRPr>
                    </a:p>
                  </a:txBody>
                  <a:tcPr marL="42896" marR="428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15000"/>
                        </a:lnSpc>
                        <a:spcAft>
                          <a:spcPts val="1000"/>
                        </a:spcAft>
                      </a:pPr>
                      <a:r>
                        <a:rPr lang="en-GB" sz="1000" dirty="0">
                          <a:latin typeface="Times New Roman"/>
                          <a:ea typeface="Calibri"/>
                          <a:cs typeface="Calibri"/>
                        </a:rPr>
                        <a:t>Upon completion of the Electrical installation works/projects, the conditions/ requirements for carrying out inspection/testing of electricity projects are outlined below:</a:t>
                      </a:r>
                      <a:endParaRPr lang="en-GB" sz="1000" dirty="0">
                        <a:latin typeface="Calibri"/>
                        <a:ea typeface="SimSun"/>
                        <a:cs typeface="Calibri"/>
                      </a:endParaRPr>
                    </a:p>
                    <a:p>
                      <a:pPr marL="342900" lvl="0" indent="-342900">
                        <a:lnSpc>
                          <a:spcPct val="115000"/>
                        </a:lnSpc>
                        <a:spcAft>
                          <a:spcPts val="1000"/>
                        </a:spcAft>
                        <a:buFont typeface="+mj-lt"/>
                        <a:buAutoNum type="romanLcPeriod"/>
                      </a:pPr>
                      <a:r>
                        <a:rPr lang="en-GB" sz="1000" dirty="0">
                          <a:latin typeface="Times New Roman"/>
                          <a:ea typeface="Calibri"/>
                          <a:cs typeface="Calibri"/>
                        </a:rPr>
                        <a:t>Installation must have been  carried out by a  certified electrical contractor with appropriate certification</a:t>
                      </a:r>
                      <a:endParaRPr lang="en-GB" sz="1000" dirty="0">
                        <a:latin typeface="Calibri"/>
                        <a:ea typeface="SimSun"/>
                        <a:cs typeface="Calibri"/>
                      </a:endParaRPr>
                    </a:p>
                    <a:p>
                      <a:pPr marL="342900" lvl="0" indent="-342900">
                        <a:lnSpc>
                          <a:spcPct val="115000"/>
                        </a:lnSpc>
                        <a:spcAft>
                          <a:spcPts val="1000"/>
                        </a:spcAft>
                        <a:buFont typeface="+mj-lt"/>
                        <a:buAutoNum type="romanLcPeriod"/>
                      </a:pPr>
                      <a:r>
                        <a:rPr lang="en-GB" sz="1000" dirty="0">
                          <a:latin typeface="Times New Roman"/>
                          <a:ea typeface="Calibri"/>
                          <a:cs typeface="Calibri"/>
                        </a:rPr>
                        <a:t>Submission</a:t>
                      </a:r>
                      <a:r>
                        <a:rPr lang="en-GB" sz="1000" baseline="0" dirty="0">
                          <a:latin typeface="Times New Roman"/>
                          <a:ea typeface="Calibri"/>
                          <a:cs typeface="Calibri"/>
                        </a:rPr>
                        <a:t> of l</a:t>
                      </a:r>
                      <a:r>
                        <a:rPr lang="en-GB" sz="1000" dirty="0">
                          <a:latin typeface="Times New Roman"/>
                          <a:ea typeface="Calibri"/>
                          <a:cs typeface="Calibri"/>
                        </a:rPr>
                        <a:t>etter of invitation for inspection from</a:t>
                      </a:r>
                      <a:r>
                        <a:rPr lang="en-GB" sz="1000" dirty="0">
                          <a:solidFill>
                            <a:srgbClr val="000000"/>
                          </a:solidFill>
                          <a:latin typeface="Times New Roman"/>
                          <a:ea typeface="Calibri"/>
                          <a:cs typeface="Calibri"/>
                        </a:rPr>
                        <a:t> contractor/client/project sponsor</a:t>
                      </a:r>
                      <a:r>
                        <a:rPr lang="en-GB" sz="1000" dirty="0">
                          <a:latin typeface="Times New Roman"/>
                          <a:ea typeface="Calibri"/>
                          <a:cs typeface="Calibri"/>
                        </a:rPr>
                        <a:t>.</a:t>
                      </a:r>
                      <a:endParaRPr lang="en-GB" sz="1000" dirty="0">
                        <a:latin typeface="Calibri"/>
                        <a:ea typeface="SimSun"/>
                        <a:cs typeface="Calibri"/>
                      </a:endParaRPr>
                    </a:p>
                    <a:p>
                      <a:pPr marL="342900" lvl="0" indent="-342900">
                        <a:lnSpc>
                          <a:spcPct val="115000"/>
                        </a:lnSpc>
                        <a:spcAft>
                          <a:spcPts val="1000"/>
                        </a:spcAft>
                        <a:buFont typeface="+mj-lt"/>
                        <a:buAutoNum type="romanLcPeriod"/>
                      </a:pPr>
                      <a:r>
                        <a:rPr lang="en-GB" sz="1000" dirty="0">
                          <a:latin typeface="Times New Roman"/>
                          <a:ea typeface="Calibri"/>
                          <a:cs typeface="Calibri"/>
                        </a:rPr>
                        <a:t>Submission</a:t>
                      </a:r>
                      <a:r>
                        <a:rPr lang="en-GB" sz="1000" baseline="0" dirty="0">
                          <a:latin typeface="Times New Roman"/>
                          <a:ea typeface="Calibri"/>
                          <a:cs typeface="Calibri"/>
                        </a:rPr>
                        <a:t> of A</a:t>
                      </a:r>
                      <a:r>
                        <a:rPr lang="en-GB" sz="1000" dirty="0">
                          <a:latin typeface="Times New Roman"/>
                          <a:ea typeface="Calibri"/>
                          <a:cs typeface="Calibri"/>
                        </a:rPr>
                        <a:t>S BUILT drawing of the electrical installation</a:t>
                      </a:r>
                      <a:endParaRPr lang="en-GB" sz="1000" dirty="0">
                        <a:latin typeface="Calibri"/>
                        <a:ea typeface="SimSun"/>
                        <a:cs typeface="Calibri"/>
                      </a:endParaRPr>
                    </a:p>
                    <a:p>
                      <a:pPr marL="342900" lvl="0" indent="-342900">
                        <a:lnSpc>
                          <a:spcPct val="115000"/>
                        </a:lnSpc>
                        <a:spcAft>
                          <a:spcPts val="1000"/>
                        </a:spcAft>
                        <a:buFont typeface="+mj-lt"/>
                        <a:buAutoNum type="romanLcPeriod"/>
                      </a:pPr>
                      <a:r>
                        <a:rPr lang="en-GB" sz="1000" dirty="0">
                          <a:latin typeface="Times New Roman"/>
                          <a:ea typeface="Calibri"/>
                          <a:cs typeface="Calibri"/>
                        </a:rPr>
                        <a:t>Payment of appropriate/relevant statutory inspection fees through REMITA</a:t>
                      </a:r>
                      <a:endParaRPr lang="en-GB" sz="1000" dirty="0">
                        <a:latin typeface="Calibri"/>
                        <a:ea typeface="SimSun"/>
                        <a:cs typeface="Calibri"/>
                      </a:endParaRPr>
                    </a:p>
                    <a:p>
                      <a:pPr>
                        <a:lnSpc>
                          <a:spcPct val="115000"/>
                        </a:lnSpc>
                        <a:spcAft>
                          <a:spcPts val="1000"/>
                        </a:spcAft>
                      </a:pPr>
                      <a:r>
                        <a:rPr lang="en-GB" sz="1000" b="1" u="sng" dirty="0">
                          <a:latin typeface="Tahoma"/>
                          <a:ea typeface="Calibri"/>
                          <a:cs typeface="Calibri"/>
                        </a:rPr>
                        <a:t>Customer Interface Mechanism</a:t>
                      </a:r>
                      <a:r>
                        <a:rPr lang="en-GB" sz="1000" dirty="0">
                          <a:latin typeface="Tahoma"/>
                          <a:ea typeface="Calibri"/>
                          <a:cs typeface="Calibri"/>
                        </a:rPr>
                        <a:t>:</a:t>
                      </a:r>
                      <a:r>
                        <a:rPr lang="en-GB" sz="1000" b="1" dirty="0">
                          <a:latin typeface="Tahoma"/>
                          <a:ea typeface="Calibri"/>
                          <a:cs typeface="Calibri"/>
                        </a:rPr>
                        <a:t> </a:t>
                      </a:r>
                      <a:endParaRPr lang="en-GB" sz="1000" dirty="0">
                        <a:latin typeface="Calibri"/>
                        <a:ea typeface="SimSun"/>
                        <a:cs typeface="Calibri"/>
                      </a:endParaRPr>
                    </a:p>
                    <a:p>
                      <a:pPr>
                        <a:lnSpc>
                          <a:spcPct val="115000"/>
                        </a:lnSpc>
                        <a:spcAft>
                          <a:spcPts val="1000"/>
                        </a:spcAft>
                      </a:pPr>
                      <a:r>
                        <a:rPr lang="en-GB" sz="1000" dirty="0">
                          <a:latin typeface="Tahoma"/>
                          <a:ea typeface="Calibri"/>
                          <a:cs typeface="Calibri"/>
                        </a:rPr>
                        <a:t> NEMSA has seventeen (17) Inspectorate Field Offices and three (3) National Meter Test Stations in the Federation where customers will interface with the personnel for their services.</a:t>
                      </a:r>
                      <a:endParaRPr lang="en-GB" sz="1000" dirty="0">
                        <a:latin typeface="Calibri"/>
                        <a:ea typeface="SimSun"/>
                        <a:cs typeface="Calibri"/>
                      </a:endParaRPr>
                    </a:p>
                    <a:p>
                      <a:pPr>
                        <a:lnSpc>
                          <a:spcPct val="115000"/>
                        </a:lnSpc>
                        <a:spcAft>
                          <a:spcPts val="1000"/>
                        </a:spcAft>
                      </a:pPr>
                      <a:r>
                        <a:rPr lang="en-GB" sz="1000" dirty="0">
                          <a:latin typeface="Tahoma"/>
                          <a:ea typeface="Calibri"/>
                          <a:cs typeface="Calibri"/>
                        </a:rPr>
                        <a:t>A portal has been created on NEMSA website </a:t>
                      </a:r>
                      <a:r>
                        <a:rPr lang="en-GB" sz="1000" u="sng" dirty="0">
                          <a:solidFill>
                            <a:srgbClr val="0563C1"/>
                          </a:solidFill>
                          <a:latin typeface="Tahoma"/>
                          <a:ea typeface="Calibri"/>
                          <a:cs typeface="Calibri"/>
                          <a:hlinkClick r:id="rId2"/>
                        </a:rPr>
                        <a:t>www.nemsa.gov.ng</a:t>
                      </a:r>
                      <a:r>
                        <a:rPr lang="en-GB" sz="1000" dirty="0">
                          <a:latin typeface="Tahoma"/>
                          <a:ea typeface="Calibri"/>
                          <a:cs typeface="Calibri"/>
                        </a:rPr>
                        <a:t> for public complain/feedback system in the event of dissatisfaction in rendering the services.</a:t>
                      </a:r>
                      <a:endParaRPr lang="en-GB" sz="1000" dirty="0">
                        <a:latin typeface="Calibri"/>
                        <a:ea typeface="SimSun"/>
                        <a:cs typeface="Calibri"/>
                      </a:endParaRPr>
                    </a:p>
                  </a:txBody>
                  <a:tcPr marL="42896" marR="4289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04449" name="Rectangle 1"/>
          <p:cNvSpPr>
            <a:spLocks noChangeArrowheads="1"/>
          </p:cNvSpPr>
          <p:nvPr/>
        </p:nvSpPr>
        <p:spPr bwMode="auto">
          <a:xfrm>
            <a:off x="0" y="0"/>
            <a:ext cx="8822928" cy="100027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a:ln>
                <a:noFill/>
              </a:ln>
              <a:solidFill>
                <a:srgbClr val="262626"/>
              </a:solidFill>
              <a:effectLst/>
              <a:latin typeface="Tahoma" pitchFamily="34" charset="0"/>
              <a:ea typeface="Calibri" pitchFamily="34" charset="0"/>
              <a:cs typeface="Tahoma"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62626"/>
                </a:solidFill>
                <a:effectLst/>
                <a:latin typeface="Tahoma" pitchFamily="34" charset="0"/>
                <a:ea typeface="Calibri" pitchFamily="34" charset="0"/>
                <a:cs typeface="Tahoma" pitchFamily="34" charset="0"/>
              </a:rPr>
              <a:t>                  THE SERVICE LEVEL AGREEMENT AND CUSTOMER INTERFACE</a:t>
            </a:r>
            <a:endParaRPr kumimoji="0" lang="en-GB" sz="8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300" b="1" i="0" u="none" strike="noStrike" cap="none" normalizeH="0" baseline="0" dirty="0">
                <a:ln>
                  <a:noFill/>
                </a:ln>
                <a:solidFill>
                  <a:srgbClr val="262626"/>
                </a:solidFill>
                <a:effectLst/>
                <a:latin typeface="Calibri" pitchFamily="34" charset="0"/>
                <a:ea typeface="Calibri" pitchFamily="34" charset="0"/>
                <a:cs typeface="Tahoma" pitchFamily="34" charset="0"/>
              </a:rPr>
              <a:t>        LIST OF SERVICES RENDERED TO THE PUBLIC AND CHARGES (TECHNICAL STANDARD AND INSPECTORATE SERVICES DEPT.)</a:t>
            </a:r>
            <a:endParaRPr kumimoji="0" lang="en-GB" sz="8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pitchFamily="34" charset="0"/>
              <a:cs typeface="Arial" pitchFamily="34" charset="0"/>
            </a:endParaRPr>
          </a:p>
        </p:txBody>
      </p:sp>
      <p:sp>
        <p:nvSpPr>
          <p:cNvPr id="4" name="TextBox 3"/>
          <p:cNvSpPr txBox="1"/>
          <p:nvPr/>
        </p:nvSpPr>
        <p:spPr>
          <a:xfrm>
            <a:off x="8676456" y="6581001"/>
            <a:ext cx="374805" cy="246221"/>
          </a:xfrm>
          <a:prstGeom prst="rect">
            <a:avLst/>
          </a:prstGeom>
          <a:noFill/>
        </p:spPr>
        <p:txBody>
          <a:bodyPr wrap="square" rtlCol="0">
            <a:spAutoFit/>
          </a:bodyPr>
          <a:lstStyle/>
          <a:p>
            <a:r>
              <a:rPr lang="en-US" sz="1000" dirty="0"/>
              <a:t>9</a:t>
            </a:r>
            <a:endParaRPr lang="af-ZA"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12936</TotalTime>
  <Words>7184</Words>
  <Application>Microsoft Office PowerPoint</Application>
  <PresentationFormat>On-screen Show (4:3)</PresentationFormat>
  <Paragraphs>876</Paragraphs>
  <Slides>35</Slides>
  <Notes>21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35</vt:i4>
      </vt:variant>
    </vt:vector>
  </HeadingPairs>
  <TitlesOfParts>
    <vt:vector size="49" baseType="lpstr">
      <vt:lpstr>Arial</vt:lpstr>
      <vt:lpstr>Baskerville Old Face</vt:lpstr>
      <vt:lpstr>Bernard MT Condensed</vt:lpstr>
      <vt:lpstr>Calibri</vt:lpstr>
      <vt:lpstr>Cambria</vt:lpstr>
      <vt:lpstr>Century Gothic</vt:lpstr>
      <vt:lpstr>Helvetica</vt:lpstr>
      <vt:lpstr>Imprint MT Shadow</vt:lpstr>
      <vt:lpstr>Symbol</vt:lpstr>
      <vt:lpstr>Tahoma</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Gideon Fatunmbi</cp:lastModifiedBy>
  <cp:revision>533</cp:revision>
  <cp:lastPrinted>2017-09-06T13:30:37Z</cp:lastPrinted>
  <dcterms:created xsi:type="dcterms:W3CDTF">2016-02-19T10:38:45Z</dcterms:created>
  <dcterms:modified xsi:type="dcterms:W3CDTF">2020-05-19T12:03:34Z</dcterms:modified>
</cp:coreProperties>
</file>